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4"/>
  </p:handoutMasterIdLst>
  <p:sldIdLst>
    <p:sldId id="645" r:id="rId3"/>
    <p:sldId id="296" r:id="rId5"/>
    <p:sldId id="589" r:id="rId6"/>
    <p:sldId id="389" r:id="rId7"/>
    <p:sldId id="366" r:id="rId8"/>
    <p:sldId id="951" r:id="rId9"/>
    <p:sldId id="952" r:id="rId10"/>
    <p:sldId id="953" r:id="rId11"/>
    <p:sldId id="954" r:id="rId12"/>
    <p:sldId id="560" r:id="rId13"/>
    <p:sldId id="944" r:id="rId14"/>
    <p:sldId id="440" r:id="rId15"/>
    <p:sldId id="509" r:id="rId16"/>
    <p:sldId id="510" r:id="rId17"/>
    <p:sldId id="513" r:id="rId18"/>
    <p:sldId id="511" r:id="rId19"/>
    <p:sldId id="1159" r:id="rId20"/>
    <p:sldId id="512" r:id="rId21"/>
    <p:sldId id="590" r:id="rId22"/>
    <p:sldId id="1165" r:id="rId23"/>
    <p:sldId id="1166" r:id="rId24"/>
    <p:sldId id="1167" r:id="rId25"/>
    <p:sldId id="591" r:id="rId26"/>
    <p:sldId id="580" r:id="rId27"/>
    <p:sldId id="541" r:id="rId28"/>
    <p:sldId id="945" r:id="rId29"/>
    <p:sldId id="537" r:id="rId30"/>
    <p:sldId id="447" r:id="rId31"/>
    <p:sldId id="519" r:id="rId32"/>
    <p:sldId id="520" r:id="rId33"/>
    <p:sldId id="523" r:id="rId34"/>
    <p:sldId id="533" r:id="rId35"/>
    <p:sldId id="534" r:id="rId36"/>
    <p:sldId id="535" r:id="rId37"/>
    <p:sldId id="458" r:id="rId38"/>
    <p:sldId id="539" r:id="rId39"/>
    <p:sldId id="1160" r:id="rId40"/>
    <p:sldId id="1161" r:id="rId41"/>
    <p:sldId id="1168" r:id="rId42"/>
    <p:sldId id="466" r:id="rId43"/>
    <p:sldId id="568" r:id="rId44"/>
    <p:sldId id="467" r:id="rId45"/>
    <p:sldId id="470" r:id="rId46"/>
    <p:sldId id="1169" r:id="rId47"/>
    <p:sldId id="1170" r:id="rId48"/>
    <p:sldId id="1171" r:id="rId49"/>
    <p:sldId id="476" r:id="rId50"/>
    <p:sldId id="477" r:id="rId51"/>
    <p:sldId id="581" r:id="rId52"/>
    <p:sldId id="573" r:id="rId53"/>
    <p:sldId id="947" r:id="rId54"/>
    <p:sldId id="479" r:id="rId55"/>
    <p:sldId id="579" r:id="rId56"/>
    <p:sldId id="483" r:id="rId57"/>
    <p:sldId id="484" r:id="rId58"/>
    <p:sldId id="575" r:id="rId59"/>
    <p:sldId id="574" r:id="rId60"/>
    <p:sldId id="549" r:id="rId61"/>
    <p:sldId id="559" r:id="rId62"/>
    <p:sldId id="497" r:id="rId63"/>
    <p:sldId id="499" r:id="rId64"/>
    <p:sldId id="577" r:id="rId65"/>
    <p:sldId id="578" r:id="rId66"/>
    <p:sldId id="556" r:id="rId67"/>
    <p:sldId id="582" r:id="rId68"/>
    <p:sldId id="576" r:id="rId69"/>
    <p:sldId id="424" r:id="rId70"/>
    <p:sldId id="586" r:id="rId71"/>
    <p:sldId id="357" r:id="rId72"/>
    <p:sldId id="904" r:id="rId73"/>
  </p:sldIdLst>
  <p:sldSz cx="9144000" cy="6858000" type="screen4x3"/>
  <p:notesSz cx="6858000" cy="9144000"/>
  <p:custDataLst>
    <p:tags r:id="rId78"/>
  </p:custDataLst>
  <p:defaultTextStyle>
    <a:defPPr>
      <a:defRPr lang="zh-CN"/>
    </a:defPPr>
    <a:lvl1pPr marL="0" lvl="0"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C0504D"/>
    <a:srgbClr val="6C4C8F"/>
    <a:srgbClr val="8064A2"/>
    <a:srgbClr val="99CCFF"/>
    <a:srgbClr val="9BBB59"/>
    <a:srgbClr val="4BACC6"/>
    <a:srgbClr val="9476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p:restoredTop sz="94608"/>
  </p:normalViewPr>
  <p:slideViewPr>
    <p:cSldViewPr snapToObjects="1" showGuides="1">
      <p:cViewPr varScale="1">
        <p:scale>
          <a:sx n="123" d="100"/>
          <a:sy n="123" d="100"/>
        </p:scale>
        <p:origin x="125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gs" Target="tags/tag11.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15.wmf"/><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spcBef>
                <a:spcPct val="0"/>
              </a:spcBef>
              <a:defRPr sz="1200" noProof="1"/>
            </a:lvl1pPr>
          </a:lstStyle>
          <a:p>
            <a:pPr marL="0" marR="0" lvl="0" indent="0" algn="r" defTabSz="914400" rtl="0" eaLnBrk="0" fontAlgn="base" latinLnBrk="0" hangingPunct="0">
              <a:lnSpc>
                <a:spcPct val="100000"/>
              </a:lnSpc>
              <a:spcBef>
                <a:spcPct val="0"/>
              </a:spcBef>
              <a:spcAft>
                <a:spcPct val="0"/>
              </a:spcAft>
              <a:buClrTx/>
              <a:buSzTx/>
              <a:buFontTx/>
              <a:buNone/>
              <a:defRPr/>
            </a:pPr>
            <a:fld id="{5A27DA4F-ED37-49BA-847A-561F24343EAC}"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rPr>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7172" name="Rectangle 4"/>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rPr>
              <a:t>单击以编辑母版文本样式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a:spcBef>
                <a:spcPct val="0"/>
              </a:spcBef>
              <a:defRPr sz="1200" noProof="1"/>
            </a:lvl1pPr>
          </a:lstStyle>
          <a:p>
            <a:pPr marL="0" marR="0" lvl="0" indent="0" algn="r" defTabSz="914400" rtl="0" eaLnBrk="0" fontAlgn="base" latinLnBrk="0" hangingPunct="0">
              <a:lnSpc>
                <a:spcPct val="100000"/>
              </a:lnSpc>
              <a:spcBef>
                <a:spcPct val="0"/>
              </a:spcBef>
              <a:spcAft>
                <a:spcPct val="0"/>
              </a:spcAft>
              <a:buClrTx/>
              <a:buSzTx/>
              <a:buFontTx/>
              <a:buNone/>
              <a:defRPr/>
            </a:pPr>
            <a:fld id="{8224A457-ED72-444F-8684-E24DAFBB89FA}"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rPr>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0243" name="Rectangle 2"/>
          <p:cNvSpPr>
            <a:spLocks noGrp="1" noRot="1" noChangeAspect="1" noTextEdit="1"/>
          </p:cNvSpPr>
          <p:nvPr>
            <p:ph type="sldImg"/>
          </p:nvPr>
        </p:nvSpPr>
        <p:spPr/>
      </p:sp>
      <p:sp>
        <p:nvSpPr>
          <p:cNvPr id="10244" name="Rectangle 3"/>
          <p:cNvSpPr>
            <a:spLocks noGrp="1"/>
          </p:cNvSpPr>
          <p:nvPr>
            <p:ph type="body"/>
          </p:nvPr>
        </p:nvSpPr>
        <p:spPr/>
        <p:txBody>
          <a:bodyPr wrap="square" lIns="91440" tIns="45720" rIns="91440" bIns="45720" anchor="t" anchorCtr="0"/>
          <a:lstStyle/>
          <a:p>
            <a:pPr lvl="0"/>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55300"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fld>
            <a:endParaRPr lang="en-US" altLang="zh-CN"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78851" name="Rectangle 2"/>
          <p:cNvSpPr>
            <a:spLocks noGrp="1" noRot="1" noChangeAspect="1" noTextEdit="1"/>
          </p:cNvSpPr>
          <p:nvPr>
            <p:ph type="sldImg"/>
          </p:nvPr>
        </p:nvSpPr>
        <p:spPr/>
      </p:sp>
      <p:sp>
        <p:nvSpPr>
          <p:cNvPr id="78852" name="Rectangle 3"/>
          <p:cNvSpPr>
            <a:spLocks noGrp="1"/>
          </p:cNvSpPr>
          <p:nvPr>
            <p:ph type="body"/>
          </p:nvPr>
        </p:nvSpPr>
        <p:spPr/>
        <p:txBody>
          <a:bodyPr wrap="square" lIns="91440" tIns="45720" rIns="91440" bIns="45720" anchor="t" anchorCtr="0"/>
          <a:lstStyle/>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12291" name="Rectangle 2"/>
          <p:cNvSpPr>
            <a:spLocks noGrp="1" noRot="1" noChangeAspect="1" noTextEdit="1"/>
          </p:cNvSpPr>
          <p:nvPr>
            <p:ph type="sldImg"/>
          </p:nvPr>
        </p:nvSpPr>
        <p:spPr/>
      </p:sp>
      <p:sp>
        <p:nvSpPr>
          <p:cNvPr id="12292" name="Rectangle 3"/>
          <p:cNvSpPr>
            <a:spLocks noGrp="1"/>
          </p:cNvSpPr>
          <p:nvPr>
            <p:ph type="body"/>
          </p:nvPr>
        </p:nvSpPr>
        <p:spPr/>
        <p:txBody>
          <a:bodyPr wrap="square" lIns="91440" tIns="45720" rIns="91440" bIns="45720" anchor="t" anchorCtr="0"/>
          <a:lstStyle/>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20483" name="Rectangle 2"/>
          <p:cNvSpPr>
            <a:spLocks noGrp="1" noRot="1" noChangeAspect="1" noTextEdit="1"/>
          </p:cNvSpPr>
          <p:nvPr>
            <p:ph type="sldImg"/>
          </p:nvPr>
        </p:nvSpPr>
        <p:spPr>
          <a:solidFill>
            <a:srgbClr val="FFFFFF">
              <a:alpha val="100000"/>
            </a:srgbClr>
          </a:solidFill>
        </p:spPr>
      </p:sp>
      <p:sp>
        <p:nvSpPr>
          <p:cNvPr id="20484"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22531" name="Rectangle 1026"/>
          <p:cNvSpPr>
            <a:spLocks noGrp="1" noRot="1" noChangeAspect="1" noTextEdit="1"/>
          </p:cNvSpPr>
          <p:nvPr>
            <p:ph type="sldImg"/>
          </p:nvPr>
        </p:nvSpPr>
        <p:spPr>
          <a:solidFill>
            <a:srgbClr val="FFFFFF">
              <a:alpha val="100000"/>
            </a:srgbClr>
          </a:solidFill>
        </p:spPr>
      </p:sp>
      <p:sp>
        <p:nvSpPr>
          <p:cNvPr id="22532" name="Rectangle 1027"/>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25603" name="Rectangle 2"/>
          <p:cNvSpPr>
            <a:spLocks noGrp="1" noRot="1" noChangeAspect="1" noTextEdit="1"/>
          </p:cNvSpPr>
          <p:nvPr>
            <p:ph type="sldImg"/>
          </p:nvPr>
        </p:nvSpPr>
        <p:spPr>
          <a:solidFill>
            <a:srgbClr val="FFFFFF">
              <a:alpha val="100000"/>
            </a:srgbClr>
          </a:solidFill>
        </p:spPr>
      </p:sp>
      <p:sp>
        <p:nvSpPr>
          <p:cNvPr id="25604"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
        <p:nvSpPr>
          <p:cNvPr id="27651" name="Rectangle 2"/>
          <p:cNvSpPr>
            <a:spLocks noGrp="1" noRot="1" noChangeAspect="1" noTextEdit="1"/>
          </p:cNvSpPr>
          <p:nvPr>
            <p:ph type="sldImg"/>
          </p:nvPr>
        </p:nvSpPr>
        <p:spPr>
          <a:solidFill>
            <a:srgbClr val="FFFFFF">
              <a:alpha val="100000"/>
            </a:srgbClr>
          </a:solidFill>
        </p:spPr>
      </p:sp>
      <p:sp>
        <p:nvSpPr>
          <p:cNvPr id="27652"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3584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fld>
            <a:endParaRPr lang="en-US" altLang="zh-CN"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37892"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fld>
            <a:endParaRPr lang="en-US" altLang="zh-CN"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46084"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a:fld id="{9A0DB2DC-4C9A-4742-B13C-FB6460FD3503}" type="slidenum">
              <a:rPr lang="en-US" altLang="zh-CN" sz="1200" dirty="0"/>
            </a:fld>
            <a:endParaRPr lang="en-US" altLang="zh-CN"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直接连接符 9"/>
          <p:cNvSpPr/>
          <p:nvPr/>
        </p:nvSpPr>
        <p:spPr>
          <a:xfrm>
            <a:off x="0" y="6357938"/>
            <a:ext cx="9144000" cy="71437"/>
          </a:xfrm>
          <a:prstGeom prst="line">
            <a:avLst/>
          </a:prstGeom>
          <a:ln w="9525">
            <a:noFill/>
          </a:ln>
        </p:spPr>
      </p:sp>
    </p:spTree>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endParaRPr lang="zh-CN" altLang="en-US" noProof="1"/>
          </a:p>
        </p:txBody>
      </p:sp>
      <p:sp>
        <p:nvSpPr>
          <p:cNvPr id="3" name="内容占位符 2"/>
          <p:cNvSpPr>
            <a:spLocks noGrp="1"/>
          </p:cNvSpPr>
          <p:nvPr>
            <p:ph idx="1" hasCustomPrompt="1"/>
          </p:nvPr>
        </p:nvSpPr>
        <p:spPr/>
        <p:txBody>
          <a:bodyPr/>
          <a:lstStyle/>
          <a:p>
            <a:pPr lvl="0"/>
            <a:r>
              <a:rPr lang="zh-CN" altLang="en-US" noProof="1"/>
              <a:t>编辑母版文本样式</a:t>
            </a:r>
            <a:endParaRPr lang="zh-CN" altLang="en-US" noProof="1"/>
          </a:p>
          <a:p>
            <a:pPr lvl="1"/>
            <a:r>
              <a:rPr lang="zh-CN" altLang="en-US" noProof="1"/>
              <a:t>第二级</a:t>
            </a:r>
            <a:endParaRPr lang="zh-CN" altLang="en-US" noProof="1"/>
          </a:p>
        </p:txBody>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showMasterSp="0">
  <p:cSld name="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4101" name="直接连接符 9"/>
          <p:cNvSpPr/>
          <p:nvPr/>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rgbClr val="000000"/>
        </a:solidFill>
        <a:effectLst/>
      </p:bgPr>
    </p:bg>
    <p:spTree>
      <p:nvGrpSpPr>
        <p:cNvPr id="1" name=""/>
        <p:cNvGrpSpPr/>
        <p:nvPr/>
      </p:nvGrpSpPr>
      <p:grpSpPr>
        <a:xfrm>
          <a:off x="0" y="0"/>
          <a:ext cx="0" cy="0"/>
          <a:chOff x="0" y="0"/>
          <a:chExt cx="0" cy="0"/>
        </a:xfrm>
      </p:grpSpPr>
      <p:sp>
        <p:nvSpPr>
          <p:cNvPr id="5122" name="直接连接符 9"/>
          <p:cNvSpPr/>
          <p:nvPr/>
        </p:nvSpPr>
        <p:spPr>
          <a:xfrm>
            <a:off x="0" y="6357938"/>
            <a:ext cx="9144000" cy="71437"/>
          </a:xfrm>
          <a:prstGeom prst="line">
            <a:avLst/>
          </a:prstGeom>
          <a:ln w="9525">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809" y="1124744"/>
            <a:ext cx="7983537" cy="55657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标题 1"/>
          <p:cNvSpPr>
            <a:spLocks noGrp="1"/>
          </p:cNvSpPr>
          <p:nvPr>
            <p:ph type="title" idx="10"/>
          </p:nvPr>
        </p:nvSpPr>
        <p:spPr>
          <a:xfrm>
            <a:off x="844171" y="235957"/>
            <a:ext cx="6400800" cy="456739"/>
          </a:xfrm>
        </p:spPr>
        <p:txBody>
          <a:bodyPr/>
          <a:lstStyle/>
          <a:p>
            <a:r>
              <a:rPr lang="zh-CN" altLang="en-US" noProof="1"/>
              <a:t>单击此处编辑母版标题样式</a:t>
            </a:r>
            <a:endParaRPr lang="zh-CN" altLang="en-US"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空白">
    <p:bg>
      <p:bgPr>
        <a:solidFill>
          <a:schemeClr val="bg1"/>
        </a:solidFill>
        <a:effectLst/>
      </p:bgPr>
    </p:bg>
    <p:spTree>
      <p:nvGrpSpPr>
        <p:cNvPr id="1" name=""/>
        <p:cNvGrpSpPr/>
        <p:nvPr/>
      </p:nvGrpSpPr>
      <p:grpSpPr>
        <a:xfrm>
          <a:off x="0" y="0"/>
          <a:ext cx="0" cy="0"/>
          <a:chOff x="0" y="0"/>
          <a:chExt cx="0" cy="0"/>
        </a:xfrm>
      </p:grpSpPr>
      <p:sp>
        <p:nvSpPr>
          <p:cNvPr id="6146" name="直接连接符 9"/>
          <p:cNvSpPr/>
          <p:nvPr userDrawn="1"/>
        </p:nvSpPr>
        <p:spPr>
          <a:xfrm>
            <a:off x="0" y="6357938"/>
            <a:ext cx="9144000" cy="71437"/>
          </a:xfrm>
          <a:prstGeom prst="line">
            <a:avLst/>
          </a:prstGeom>
          <a:ln w="9525">
            <a:noFill/>
          </a:ln>
        </p:spPr>
      </p:sp>
      <p:sp>
        <p:nvSpPr>
          <p:cNvPr id="16" name="矩形 15"/>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7" name="矩形 16"/>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6149" name="直接连接符 9"/>
          <p:cNvSpPr/>
          <p:nvPr userDrawn="1"/>
        </p:nvSpPr>
        <p:spPr>
          <a:xfrm>
            <a:off x="0" y="6357938"/>
            <a:ext cx="9144000" cy="71437"/>
          </a:xfrm>
          <a:prstGeom prst="line">
            <a:avLst/>
          </a:prstGeom>
          <a:ln w="9525">
            <a:noFill/>
          </a:ln>
        </p:spPr>
      </p:sp>
      <p:sp>
        <p:nvSpPr>
          <p:cNvPr id="10" name="标题 1"/>
          <p:cNvSpPr>
            <a:spLocks noGrp="1"/>
          </p:cNvSpPr>
          <p:nvPr>
            <p:ph type="title"/>
          </p:nvPr>
        </p:nvSpPr>
        <p:spPr>
          <a:xfrm>
            <a:off x="844550" y="260350"/>
            <a:ext cx="6400800" cy="457200"/>
          </a:xfrm>
        </p:spPr>
        <p:txBody>
          <a:bodyPr/>
          <a:lstStyle/>
          <a:p>
            <a:r>
              <a:rPr lang="zh-CN" altLang="en-US" noProof="1"/>
              <a:t>单击此处编辑母版标题样式</a:t>
            </a:r>
            <a:endParaRPr lang="zh-CN" altLang="en-US" noProof="1"/>
          </a:p>
        </p:txBody>
      </p:sp>
      <p:grpSp>
        <p:nvGrpSpPr>
          <p:cNvPr id="19" name="组合 18"/>
          <p:cNvGrpSpPr/>
          <p:nvPr/>
        </p:nvGrpSpPr>
        <p:grpSpPr>
          <a:xfrm>
            <a:off x="115633" y="404661"/>
            <a:ext cx="617411" cy="174609"/>
            <a:chOff x="384175" y="480608"/>
            <a:chExt cx="348872" cy="98663"/>
          </a:xfrm>
          <a:solidFill>
            <a:srgbClr val="76AEDD"/>
          </a:solidFill>
        </p:grpSpPr>
        <p:sp>
          <p:nvSpPr>
            <p:cNvPr id="20" name="等腰三角形 19">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1" name="等腰三角形 20">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2" name="等腰三角形 21">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body"/>
          </p:nvPr>
        </p:nvSpPr>
        <p:spPr>
          <a:xfrm>
            <a:off x="496888" y="1116013"/>
            <a:ext cx="8251825" cy="5472112"/>
          </a:xfrm>
          <a:prstGeom prst="rect">
            <a:avLst/>
          </a:prstGeom>
          <a:noFill/>
          <a:ln w="9525">
            <a:noFill/>
          </a:ln>
        </p:spPr>
        <p:txBody>
          <a:bodyPr/>
          <a:lstStyle/>
          <a:p>
            <a:pPr lvl="0"/>
            <a:r>
              <a:rPr lang="zh-CN" altLang="en-US" dirty="0"/>
              <a:t>单击以编辑母版文本样式</a:t>
            </a:r>
            <a:endParaRPr lang="zh-CN" altLang="en-US" dirty="0"/>
          </a:p>
        </p:txBody>
      </p:sp>
      <p:cxnSp>
        <p:nvCxnSpPr>
          <p:cNvPr id="1027" name="直接连接符 9"/>
          <p:cNvCxnSpPr/>
          <p:nvPr/>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grpSp>
      <p:sp>
        <p:nvSpPr>
          <p:cNvPr id="1031" name="Rectangle 2"/>
          <p:cNvSpPr>
            <a:spLocks noGrp="1"/>
          </p:cNvSpPr>
          <p:nvPr>
            <p:ph type="title"/>
          </p:nvPr>
        </p:nvSpPr>
        <p:spPr>
          <a:xfrm>
            <a:off x="844550" y="260350"/>
            <a:ext cx="6400800" cy="457200"/>
          </a:xfrm>
          <a:prstGeom prst="rect">
            <a:avLst/>
          </a:prstGeom>
          <a:noFill/>
          <a:ln w="9525">
            <a:noFill/>
          </a:ln>
        </p:spPr>
        <p:txBody>
          <a:bodyPr anchor="ctr" anchorCtr="0"/>
          <a:lstStyle/>
          <a:p>
            <a:pPr lvl="0"/>
            <a:r>
              <a:rPr lang="en-US" altLang="zh-CN" dirty="0"/>
              <a:t>单击以编辑</a:t>
            </a:r>
            <a:r>
              <a:rPr lang="en-US" altLang="en-US" dirty="0"/>
              <a:t>母版标题样式</a:t>
            </a:r>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image" Target="../media/image15.wmf"/><Relationship Id="rId7" Type="http://schemas.openxmlformats.org/officeDocument/2006/relationships/oleObject" Target="../embeddings/oleObject4.bin"/><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image" Target="../media/image13.emf"/><Relationship Id="rId3" Type="http://schemas.openxmlformats.org/officeDocument/2006/relationships/oleObject" Target="../embeddings/oleObject2.bin"/><Relationship Id="rId2" Type="http://schemas.openxmlformats.org/officeDocument/2006/relationships/image" Target="../media/image12.emf"/><Relationship Id="rId13" Type="http://schemas.openxmlformats.org/officeDocument/2006/relationships/notesSlide" Target="../notesSlides/notesSlide3.xml"/><Relationship Id="rId12" Type="http://schemas.openxmlformats.org/officeDocument/2006/relationships/vmlDrawing" Target="../drawings/vmlDrawing1.vml"/><Relationship Id="rId11" Type="http://schemas.openxmlformats.org/officeDocument/2006/relationships/slideLayout" Target="../slideLayouts/slideLayout2.xml"/><Relationship Id="rId10" Type="http://schemas.openxmlformats.org/officeDocument/2006/relationships/audio" Target="../media/audio2.wav"/><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audio" Target="../media/audio2.wav"/></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3.xml"/><Relationship Id="rId3" Type="http://schemas.openxmlformats.org/officeDocument/2006/relationships/image" Target="../media/image21.emf"/><Relationship Id="rId2" Type="http://schemas.openxmlformats.org/officeDocument/2006/relationships/oleObject" Target="../embeddings/oleObject6.bin"/><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audio" Target="../media/audio1.wav"/></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audio" Target="../media/audio2.wav"/></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hyperlink" Target="https://item.jd.com/13167407.html" TargetMode="External"/><Relationship Id="rId1" Type="http://schemas.openxmlformats.org/officeDocument/2006/relationships/hyperlink" Target="https://item.jd.com/13057787.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5.xml"/><Relationship Id="rId4" Type="http://schemas.openxmlformats.org/officeDocument/2006/relationships/image" Target="../media/image30.wmf"/><Relationship Id="rId3" Type="http://schemas.openxmlformats.org/officeDocument/2006/relationships/oleObject" Target="../embeddings/oleObject8.bin"/><Relationship Id="rId2" Type="http://schemas.openxmlformats.org/officeDocument/2006/relationships/image" Target="../media/image29.wmf"/><Relationship Id="rId1" Type="http://schemas.openxmlformats.org/officeDocument/2006/relationships/oleObject" Target="../embeddings/oleObject7.bin"/></Relationships>
</file>

<file path=ppt/slides/_rels/slide63.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5.xml"/><Relationship Id="rId4" Type="http://schemas.openxmlformats.org/officeDocument/2006/relationships/image" Target="../media/image32.emf"/><Relationship Id="rId3" Type="http://schemas.openxmlformats.org/officeDocument/2006/relationships/oleObject" Target="../embeddings/oleObject10.bin"/><Relationship Id="rId2" Type="http://schemas.openxmlformats.org/officeDocument/2006/relationships/image" Target="../media/image31.emf"/><Relationship Id="rId1" Type="http://schemas.openxmlformats.org/officeDocument/2006/relationships/oleObject" Target="../embeddings/oleObject9.bin"/></Relationships>
</file>

<file path=ppt/slides/_rels/slide6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5.xml"/><Relationship Id="rId2" Type="http://schemas.openxmlformats.org/officeDocument/2006/relationships/image" Target="../media/image33.wmf"/><Relationship Id="rId1" Type="http://schemas.openxmlformats.org/officeDocument/2006/relationships/oleObject" Target="../embeddings/oleObject11.bin"/></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s://item.jd.com/13177641.html"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8.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slideLayout" Target="../slideLayouts/slideLayout2.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圆角 2"/>
          <p:cNvSpPr>
            <a:spLocks noChangeArrowheads="1"/>
          </p:cNvSpPr>
          <p:nvPr/>
        </p:nvSpPr>
        <p:spPr bwMode="auto">
          <a:xfrm>
            <a:off x="3179763" y="2993852"/>
            <a:ext cx="5640388" cy="579438"/>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60" name="Text Box 19"/>
          <p:cNvSpPr txBox="1">
            <a:spLocks noChangeArrowheads="1"/>
          </p:cNvSpPr>
          <p:nvPr/>
        </p:nvSpPr>
        <p:spPr bwMode="auto">
          <a:xfrm>
            <a:off x="2794000" y="4473694"/>
            <a:ext cx="6314504" cy="860425"/>
          </a:xfrm>
          <a:prstGeom prst="rect">
            <a:avLst/>
          </a:prstGeom>
          <a:noFill/>
          <a:ln w="38100" cmpd="dbl">
            <a:noFill/>
            <a:miter lim="800000"/>
          </a:ln>
        </p:spPr>
        <p:txBody>
          <a:bodyPr wrap="squar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5000"/>
              </a:lnSpc>
              <a:spcBef>
                <a:spcPts val="0"/>
              </a:spcBef>
              <a:spcAft>
                <a:spcPct val="0"/>
              </a:spcAft>
              <a:buClr>
                <a:srgbClr val="00664D"/>
              </a:buClr>
              <a:buSzTx/>
              <a:buFont typeface="Arial" panose="020B0604020202020204" pitchFamily="34" charset="0"/>
              <a:buNone/>
              <a:defRPr/>
            </a:pPr>
            <a:r>
              <a:rPr kumimoji="1" lang="en-US" altLang="zh-CN" sz="2000" b="0" i="0" u="none" strike="noStrike" kern="0" cap="none" spc="0" normalizeH="0" baseline="0" noProof="0" dirty="0">
                <a:ln>
                  <a:noFill/>
                </a:ln>
                <a:solidFill>
                  <a:srgbClr val="FFFF00"/>
                </a:solidFill>
                <a:effectLst/>
                <a:uLnTx/>
                <a:uFillTx/>
                <a:latin typeface="+mn-lt"/>
                <a:ea typeface="+mn-ea"/>
                <a:cs typeface="+mn-ea"/>
                <a:sym typeface="+mn-lt"/>
              </a:rPr>
              <a:t>office: </a:t>
            </a:r>
            <a:r>
              <a:rPr kumimoji="1" lang="en-US" altLang="zh-CN" sz="2000" b="0" i="0" u="none" strike="noStrike" kern="0" cap="none" spc="0" normalizeH="0" baseline="0" noProof="0" dirty="0">
                <a:ln>
                  <a:noFill/>
                </a:ln>
                <a:solidFill>
                  <a:schemeClr val="bg1"/>
                </a:solidFill>
                <a:effectLst/>
                <a:uLnTx/>
                <a:uFillTx/>
                <a:latin typeface="+mn-lt"/>
                <a:ea typeface="+mn-ea"/>
                <a:cs typeface="+mn-ea"/>
                <a:sym typeface="+mn-lt"/>
              </a:rPr>
              <a:t>西配楼304（软件教研室）</a:t>
            </a:r>
            <a:endParaRPr kumimoji="1" lang="en-US" altLang="zh-CN" sz="2000" b="0" i="0" u="none" strike="noStrike" kern="0" cap="none" spc="0" normalizeH="0" baseline="0" noProof="0" dirty="0">
              <a:ln>
                <a:noFill/>
              </a:ln>
              <a:solidFill>
                <a:schemeClr val="bg1"/>
              </a:solidFill>
              <a:effectLst/>
              <a:uLnTx/>
              <a:uFillTx/>
              <a:latin typeface="+mn-lt"/>
              <a:ea typeface="+mn-ea"/>
              <a:cs typeface="+mn-ea"/>
              <a:sym typeface="+mn-lt"/>
            </a:endParaRPr>
          </a:p>
          <a:p>
            <a:pPr marL="0" marR="0" lvl="0" indent="0" algn="l" defTabSz="914400" rtl="0" eaLnBrk="0" fontAlgn="base" latinLnBrk="0" hangingPunct="0">
              <a:lnSpc>
                <a:spcPct val="125000"/>
              </a:lnSpc>
              <a:spcBef>
                <a:spcPts val="0"/>
              </a:spcBef>
              <a:spcAft>
                <a:spcPct val="0"/>
              </a:spcAft>
              <a:buClr>
                <a:srgbClr val="00664D"/>
              </a:buClr>
              <a:buSzTx/>
              <a:buFont typeface="Arial" panose="020B0604020202020204" pitchFamily="34" charset="0"/>
              <a:buNone/>
              <a:defRPr/>
            </a:pPr>
            <a:r>
              <a:rPr kumimoji="1" lang="en-US" altLang="zh-CN" sz="2000" b="0" i="0" u="none" strike="noStrike" kern="0" cap="none" spc="0" normalizeH="0" baseline="0" noProof="0" dirty="0" err="1">
                <a:ln>
                  <a:noFill/>
                </a:ln>
                <a:solidFill>
                  <a:srgbClr val="FFFF00"/>
                </a:solidFill>
                <a:effectLst/>
                <a:uLnTx/>
                <a:uFillTx/>
                <a:latin typeface="+mn-lt"/>
                <a:ea typeface="+mn-ea"/>
                <a:cs typeface="+mn-ea"/>
                <a:sym typeface="+mn-lt"/>
              </a:rPr>
              <a:t>email:</a:t>
            </a:r>
            <a:r>
              <a:rPr kumimoji="1" lang="en-US" altLang="zh-CN" sz="2000" b="0" i="0" u="none" strike="noStrike" kern="0" cap="none" spc="0" normalizeH="0" baseline="0" noProof="0" dirty="0" err="1">
                <a:ln>
                  <a:noFill/>
                </a:ln>
                <a:solidFill>
                  <a:schemeClr val="bg1"/>
                </a:solidFill>
                <a:effectLst/>
                <a:uLnTx/>
                <a:uFillTx/>
                <a:latin typeface="+mn-lt"/>
                <a:ea typeface="+mn-ea"/>
                <a:cs typeface="+mn-ea"/>
                <a:sym typeface="+mn-lt"/>
              </a:rPr>
              <a:t>lidongmei@bjfu.edu.cn</a:t>
            </a:r>
            <a:endParaRPr kumimoji="1" lang="en-US" altLang="zh-CN" sz="20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2" name="矩形 1"/>
          <p:cNvSpPr/>
          <p:nvPr/>
        </p:nvSpPr>
        <p:spPr bwMode="auto">
          <a:xfrm>
            <a:off x="0" y="521970"/>
            <a:ext cx="9144000" cy="881063"/>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3" name="矩形 22"/>
          <p:cNvSpPr/>
          <p:nvPr/>
        </p:nvSpPr>
        <p:spPr bwMode="auto">
          <a:xfrm>
            <a:off x="0" y="1519238"/>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pic>
        <p:nvPicPr>
          <p:cNvPr id="9222" name="图片 1"/>
          <p:cNvPicPr>
            <a:picLocks noChangeAspect="1"/>
          </p:cNvPicPr>
          <p:nvPr/>
        </p:nvPicPr>
        <p:blipFill>
          <a:blip r:embed="rId1"/>
          <a:srcRect l="36591" t="61440" r="36745" b="14038"/>
          <a:stretch>
            <a:fillRect/>
          </a:stretch>
        </p:blipFill>
        <p:spPr>
          <a:xfrm>
            <a:off x="511175" y="2382838"/>
            <a:ext cx="2282825" cy="2935287"/>
          </a:xfrm>
          <a:prstGeom prst="rect">
            <a:avLst/>
          </a:prstGeom>
          <a:noFill/>
          <a:ln w="9525">
            <a:noFill/>
          </a:ln>
        </p:spPr>
      </p:pic>
      <p:sp>
        <p:nvSpPr>
          <p:cNvPr id="28" name="Rectangle 24"/>
          <p:cNvSpPr txBox="1">
            <a:spLocks noChangeArrowheads="1"/>
          </p:cNvSpPr>
          <p:nvPr/>
        </p:nvSpPr>
        <p:spPr bwMode="auto">
          <a:xfrm>
            <a:off x="3185969" y="3645024"/>
            <a:ext cx="1519238" cy="714375"/>
          </a:xfrm>
          <a:prstGeom prst="rect">
            <a:avLst/>
          </a:prstGeom>
          <a:noFill/>
          <a:ln w="9525">
            <a:noFill/>
            <a:miter lim="800000"/>
          </a:ln>
        </p:spPr>
        <p:txBody>
          <a:bodyPr anchor="ctr"/>
          <a:lstStyle/>
          <a:p>
            <a:pPr marR="0" defTabSz="914400">
              <a:buClrTx/>
              <a:buSzTx/>
              <a:buFontTx/>
              <a:buNone/>
              <a:defRPr/>
            </a:pPr>
            <a:r>
              <a:rPr kumimoji="1" lang="zh-CN" altLang="en-US" sz="3200" kern="0" cap="none" spc="0" normalizeH="0" baseline="0" noProof="0" dirty="0">
                <a:solidFill>
                  <a:schemeClr val="bg1"/>
                </a:solidFill>
                <a:latin typeface="+mn-lt"/>
                <a:ea typeface="+mn-ea"/>
                <a:cs typeface="+mn-ea"/>
                <a:sym typeface="+mn-lt"/>
              </a:rPr>
              <a:t>李冬梅</a:t>
            </a:r>
            <a:endParaRPr kumimoji="1" lang="zh-CN" altLang="en-US" sz="3200" kern="0" cap="none" spc="0" normalizeH="0" baseline="0" noProof="0" dirty="0">
              <a:solidFill>
                <a:schemeClr val="bg1"/>
              </a:solidFill>
              <a:latin typeface="+mn-lt"/>
              <a:ea typeface="+mn-ea"/>
              <a:cs typeface="+mn-ea"/>
              <a:sym typeface="+mn-lt"/>
            </a:endParaRPr>
          </a:p>
        </p:txBody>
      </p:sp>
      <p:sp>
        <p:nvSpPr>
          <p:cNvPr id="29" name="矩形 28"/>
          <p:cNvSpPr/>
          <p:nvPr/>
        </p:nvSpPr>
        <p:spPr bwMode="auto">
          <a:xfrm>
            <a:off x="0" y="6121400"/>
            <a:ext cx="9155113" cy="604838"/>
          </a:xfrm>
          <a:prstGeom prst="rect">
            <a:avLst/>
          </a:prstGeom>
          <a:solidFill>
            <a:srgbClr val="76AEDD"/>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9225" name="组合 23"/>
          <p:cNvGrpSpPr/>
          <p:nvPr/>
        </p:nvGrpSpPr>
        <p:grpSpPr>
          <a:xfrm>
            <a:off x="5224463" y="6191250"/>
            <a:ext cx="2968625" cy="477838"/>
            <a:chOff x="5223929" y="6191302"/>
            <a:chExt cx="2969886" cy="477776"/>
          </a:xfrm>
        </p:grpSpPr>
        <p:pic>
          <p:nvPicPr>
            <p:cNvPr id="9230" name="图片 3"/>
            <p:cNvPicPr>
              <a:picLocks noChangeAspect="1"/>
            </p:cNvPicPr>
            <p:nvPr/>
          </p:nvPicPr>
          <p:blipFill>
            <a:blip r:embed="rId2"/>
            <a:stretch>
              <a:fillRect/>
            </a:stretch>
          </p:blipFill>
          <p:spPr>
            <a:xfrm>
              <a:off x="5223929" y="6191302"/>
              <a:ext cx="470751" cy="477776"/>
            </a:xfrm>
            <a:prstGeom prst="rect">
              <a:avLst/>
            </a:prstGeom>
            <a:noFill/>
            <a:ln w="9525">
              <a:noFill/>
            </a:ln>
          </p:spPr>
        </p:pic>
        <p:sp>
          <p:nvSpPr>
            <p:cNvPr id="22" name="页脚占位符 3"/>
            <p:cNvSpPr txBox="1"/>
            <p:nvPr/>
          </p:nvSpPr>
          <p:spPr>
            <a:xfrm>
              <a:off x="5708322" y="6251619"/>
              <a:ext cx="2485493" cy="390474"/>
            </a:xfrm>
            <a:prstGeom prst="rect">
              <a:avLst/>
            </a:prstGeom>
            <a:noFill/>
          </p:spPr>
          <p:txBody>
            <a:bodyPr/>
            <a:lstStyle>
              <a:defPPr>
                <a:defRPr lang="zh-CN"/>
              </a:defPPr>
              <a:lvl1pPr algn="l" rtl="0" eaLnBrk="0" fontAlgn="base" hangingPunct="0">
                <a:spcBef>
                  <a:spcPct val="20000"/>
                </a:spcBef>
                <a:spcAft>
                  <a:spcPct val="0"/>
                </a:spcAft>
                <a:buFontTx/>
                <a:buNone/>
                <a:defRPr kumimoji="1" sz="1800" kern="1200" smtClean="0">
                  <a:solidFill>
                    <a:schemeClr val="accent1">
                      <a:lumMod val="50000"/>
                    </a:schemeClr>
                  </a:solidFill>
                  <a:latin typeface="华文行楷" panose="02010800040101010101" pitchFamily="2" charset="-122"/>
                  <a:ea typeface="华文行楷" panose="02010800040101010101" pitchFamily="2" charset="-122"/>
                  <a:cs typeface="+mn-cs"/>
                </a:defRPr>
              </a:lvl1pPr>
              <a:lvl2pPr marL="457200" algn="l" rtl="0" fontAlgn="base">
                <a:spcBef>
                  <a:spcPct val="20000"/>
                </a:spcBef>
                <a:spcAft>
                  <a:spcPct val="0"/>
                </a:spcAft>
                <a:buFont typeface="Arial" panose="020B0604020202020204" pitchFamily="34" charset="0"/>
                <a:defRPr sz="2800" kern="1200">
                  <a:solidFill>
                    <a:schemeClr val="tx1"/>
                  </a:solidFill>
                  <a:latin typeface="Times New Roman" panose="02020603050405020304" pitchFamily="18" charset="0"/>
                  <a:ea typeface="仿宋_GB2312" pitchFamily="49" charset="-122"/>
                  <a:cs typeface="+mn-cs"/>
                </a:defRPr>
              </a:lvl2pPr>
              <a:lvl3pPr marL="914400" algn="l" rtl="0" fontAlgn="base">
                <a:spcBef>
                  <a:spcPct val="20000"/>
                </a:spcBef>
                <a:spcAft>
                  <a:spcPct val="0"/>
                </a:spcAft>
                <a:buFont typeface="Arial" panose="020B0604020202020204" pitchFamily="34" charset="0"/>
                <a:defRPr sz="2800" kern="1200">
                  <a:solidFill>
                    <a:schemeClr val="tx1"/>
                  </a:solidFill>
                  <a:latin typeface="Times New Roman" panose="02020603050405020304" pitchFamily="18" charset="0"/>
                  <a:ea typeface="仿宋_GB2312" pitchFamily="49" charset="-122"/>
                  <a:cs typeface="+mn-cs"/>
                </a:defRPr>
              </a:lvl3pPr>
              <a:lvl4pPr marL="1371600" algn="l" rtl="0" fontAlgn="base">
                <a:spcBef>
                  <a:spcPct val="20000"/>
                </a:spcBef>
                <a:spcAft>
                  <a:spcPct val="0"/>
                </a:spcAft>
                <a:buFont typeface="Arial" panose="020B0604020202020204" pitchFamily="34" charset="0"/>
                <a:defRPr sz="2800" kern="1200">
                  <a:solidFill>
                    <a:schemeClr val="tx1"/>
                  </a:solidFill>
                  <a:latin typeface="Times New Roman" panose="02020603050405020304" pitchFamily="18" charset="0"/>
                  <a:ea typeface="仿宋_GB2312" pitchFamily="49" charset="-122"/>
                  <a:cs typeface="+mn-cs"/>
                </a:defRPr>
              </a:lvl4pPr>
              <a:lvl5pPr marL="1828800" algn="l" rtl="0" fontAlgn="base">
                <a:spcBef>
                  <a:spcPct val="20000"/>
                </a:spcBef>
                <a:spcAft>
                  <a:spcPct val="0"/>
                </a:spcAft>
                <a:buFont typeface="Arial" panose="020B0604020202020204" pitchFamily="34" charset="0"/>
                <a:defRPr sz="2800" kern="1200">
                  <a:solidFill>
                    <a:schemeClr val="tx1"/>
                  </a:solidFill>
                  <a:latin typeface="Times New Roman" panose="02020603050405020304" pitchFamily="18" charset="0"/>
                  <a:ea typeface="仿宋_GB2312" pitchFamily="49" charset="-122"/>
                  <a:cs typeface="+mn-cs"/>
                </a:defRPr>
              </a:lvl5pPr>
              <a:lvl6pPr marL="2286000" algn="l" defTabSz="914400" rtl="0" eaLnBrk="1" latinLnBrk="0" hangingPunct="1">
                <a:defRPr sz="2800" kern="1200">
                  <a:solidFill>
                    <a:schemeClr val="tx1"/>
                  </a:solidFill>
                  <a:latin typeface="Times New Roman" panose="02020603050405020304" pitchFamily="18" charset="0"/>
                  <a:ea typeface="仿宋_GB2312" pitchFamily="49" charset="-122"/>
                  <a:cs typeface="+mn-cs"/>
                </a:defRPr>
              </a:lvl6pPr>
              <a:lvl7pPr marL="2743200" algn="l" defTabSz="914400" rtl="0" eaLnBrk="1" latinLnBrk="0" hangingPunct="1">
                <a:defRPr sz="2800" kern="1200">
                  <a:solidFill>
                    <a:schemeClr val="tx1"/>
                  </a:solidFill>
                  <a:latin typeface="Times New Roman" panose="02020603050405020304" pitchFamily="18" charset="0"/>
                  <a:ea typeface="仿宋_GB2312" pitchFamily="49" charset="-122"/>
                  <a:cs typeface="+mn-cs"/>
                </a:defRPr>
              </a:lvl7pPr>
              <a:lvl8pPr marL="3200400" algn="l" defTabSz="914400" rtl="0" eaLnBrk="1" latinLnBrk="0" hangingPunct="1">
                <a:defRPr sz="2800" kern="1200">
                  <a:solidFill>
                    <a:schemeClr val="tx1"/>
                  </a:solidFill>
                  <a:latin typeface="Times New Roman" panose="02020603050405020304" pitchFamily="18" charset="0"/>
                  <a:ea typeface="仿宋_GB2312" pitchFamily="49" charset="-122"/>
                  <a:cs typeface="+mn-cs"/>
                </a:defRPr>
              </a:lvl8pPr>
              <a:lvl9pPr marL="3657600" algn="l" defTabSz="914400" rtl="0" eaLnBrk="1" latinLnBrk="0" hangingPunct="1">
                <a:defRPr sz="2800" kern="1200">
                  <a:solidFill>
                    <a:schemeClr val="tx1"/>
                  </a:solidFill>
                  <a:latin typeface="Times New Roman" panose="02020603050405020304" pitchFamily="18" charset="0"/>
                  <a:ea typeface="仿宋_GB2312" pitchFamily="49" charset="-122"/>
                  <a:cs typeface="+mn-cs"/>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1" lang="zh-CN" altLang="en-US" sz="1800" b="0" i="0" u="none" strike="noStrike" kern="1200" cap="none" spc="0" normalizeH="0" baseline="0" noProof="0" dirty="0">
                  <a:ln>
                    <a:noFill/>
                  </a:ln>
                  <a:solidFill>
                    <a:schemeClr val="tx1"/>
                  </a:solidFill>
                  <a:effectLst/>
                  <a:uLnTx/>
                  <a:uFillTx/>
                  <a:latin typeface="+mn-lt"/>
                  <a:ea typeface="+mn-ea"/>
                  <a:cs typeface="+mn-ea"/>
                  <a:sym typeface="+mn-lt"/>
                </a:rPr>
                <a:t>北京林业大学信息学院</a:t>
              </a:r>
              <a:endParaRPr kumimoji="1" lang="zh-CN" altLang="en-US" sz="1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pic>
        <p:nvPicPr>
          <p:cNvPr id="9226" name="图片 7"/>
          <p:cNvPicPr>
            <a:picLocks noChangeAspect="1"/>
          </p:cNvPicPr>
          <p:nvPr/>
        </p:nvPicPr>
        <p:blipFill>
          <a:blip r:embed="rId3"/>
          <a:stretch>
            <a:fillRect/>
          </a:stretch>
        </p:blipFill>
        <p:spPr>
          <a:xfrm>
            <a:off x="684213" y="6202363"/>
            <a:ext cx="2109787" cy="439737"/>
          </a:xfrm>
          <a:prstGeom prst="rect">
            <a:avLst/>
          </a:prstGeom>
          <a:noFill/>
          <a:ln w="9525">
            <a:noFill/>
          </a:ln>
        </p:spPr>
      </p:pic>
      <p:sp>
        <p:nvSpPr>
          <p:cNvPr id="34" name="Rectangle 24"/>
          <p:cNvSpPr txBox="1">
            <a:spLocks noChangeArrowheads="1"/>
          </p:cNvSpPr>
          <p:nvPr/>
        </p:nvSpPr>
        <p:spPr bwMode="auto">
          <a:xfrm>
            <a:off x="3294063" y="2927177"/>
            <a:ext cx="2554288" cy="714375"/>
          </a:xfrm>
          <a:prstGeom prst="rect">
            <a:avLst/>
          </a:prstGeom>
          <a:noFill/>
          <a:ln w="9525">
            <a:noFill/>
            <a:miter lim="800000"/>
          </a:ln>
        </p:spPr>
        <p:txBody>
          <a:bodyPr anchor="ctr"/>
          <a:lstStyle/>
          <a:p>
            <a:pPr marR="0" defTabSz="914400">
              <a:buClrTx/>
              <a:buSzTx/>
              <a:buFontTx/>
              <a:buNone/>
              <a:defRPr/>
            </a:pPr>
            <a:r>
              <a:rPr kumimoji="0" lang="zh-CN" altLang="en-US" sz="3600" kern="1200" cap="none" spc="0" normalizeH="0" baseline="0" noProof="0" dirty="0">
                <a:solidFill>
                  <a:schemeClr val="bg1"/>
                </a:solidFill>
                <a:latin typeface="+mn-lt"/>
                <a:ea typeface="+mn-ea"/>
                <a:cs typeface="+mn-ea"/>
                <a:sym typeface="+mn-lt"/>
              </a:rPr>
              <a:t>绪论</a:t>
            </a:r>
            <a:endParaRPr kumimoji="1" lang="zh-CN" altLang="en-US" sz="4800" b="1" i="1" kern="0" cap="none" spc="0" normalizeH="0" baseline="0" noProof="0" dirty="0">
              <a:solidFill>
                <a:schemeClr val="accent1">
                  <a:lumMod val="50000"/>
                </a:schemeClr>
              </a:solidFill>
              <a:effectLst>
                <a:outerShdw blurRad="38100" dist="38100" dir="2700000" algn="tl">
                  <a:srgbClr val="C0C0C0"/>
                </a:outerShdw>
              </a:effectLst>
              <a:latin typeface="+mn-lt"/>
              <a:ea typeface="+mn-ea"/>
              <a:cs typeface="+mn-ea"/>
              <a:sym typeface="+mn-lt"/>
            </a:endParaRPr>
          </a:p>
        </p:txBody>
      </p:sp>
      <p:sp>
        <p:nvSpPr>
          <p:cNvPr id="17" name="Rectangle 24"/>
          <p:cNvSpPr txBox="1">
            <a:spLocks noChangeArrowheads="1"/>
          </p:cNvSpPr>
          <p:nvPr/>
        </p:nvSpPr>
        <p:spPr bwMode="auto">
          <a:xfrm>
            <a:off x="3119438" y="2204864"/>
            <a:ext cx="2554288" cy="714375"/>
          </a:xfrm>
          <a:prstGeom prst="rect">
            <a:avLst/>
          </a:prstGeom>
          <a:noFill/>
          <a:ln w="9525">
            <a:noFill/>
            <a:miter lim="800000"/>
          </a:ln>
        </p:spPr>
        <p:txBody>
          <a:bodyPr anchor="ctr"/>
          <a:lstStyle/>
          <a:p>
            <a:pPr marR="0" defTabSz="914400">
              <a:buClrTx/>
              <a:buSzTx/>
              <a:buFontTx/>
              <a:buNone/>
              <a:defRPr/>
            </a:pPr>
            <a:r>
              <a:rPr kumimoji="1" lang="zh-CN" altLang="en-US" sz="3600" kern="0" cap="none" spc="0" normalizeH="0" baseline="0" noProof="0" dirty="0">
                <a:solidFill>
                  <a:schemeClr val="bg1"/>
                </a:solidFill>
                <a:latin typeface="+mn-lt"/>
                <a:ea typeface="+mn-ea"/>
                <a:cs typeface="+mn-ea"/>
                <a:sym typeface="+mn-lt"/>
              </a:rPr>
              <a:t>第</a:t>
            </a:r>
            <a:r>
              <a:rPr kumimoji="1" lang="en-US" altLang="zh-CN" sz="3600" kern="0" cap="none" spc="0" normalizeH="0" baseline="0" noProof="0" dirty="0">
                <a:solidFill>
                  <a:schemeClr val="bg1"/>
                </a:solidFill>
                <a:latin typeface="+mn-lt"/>
                <a:ea typeface="+mn-ea"/>
                <a:cs typeface="+mn-ea"/>
                <a:sym typeface="+mn-lt"/>
              </a:rPr>
              <a:t>1</a:t>
            </a:r>
            <a:r>
              <a:rPr kumimoji="1" lang="zh-CN" altLang="en-US" sz="3600" kern="0" cap="none" spc="0" normalizeH="0" baseline="0" noProof="0" dirty="0">
                <a:solidFill>
                  <a:schemeClr val="bg1"/>
                </a:solidFill>
                <a:latin typeface="+mn-lt"/>
                <a:ea typeface="+mn-ea"/>
                <a:cs typeface="+mn-ea"/>
                <a:sym typeface="+mn-lt"/>
              </a:rPr>
              <a:t>章</a:t>
            </a:r>
            <a:endParaRPr kumimoji="1" lang="zh-CN" altLang="en-US" sz="4800" kern="0" cap="none" spc="0" normalizeH="0" baseline="0" noProof="0" dirty="0">
              <a:solidFill>
                <a:schemeClr val="accent1">
                  <a:lumMod val="50000"/>
                </a:schemeClr>
              </a:solidFill>
              <a:latin typeface="+mn-lt"/>
              <a:ea typeface="+mn-ea"/>
              <a:cs typeface="+mn-ea"/>
              <a:sym typeface="+mn-lt"/>
            </a:endParaRPr>
          </a:p>
        </p:txBody>
      </p:sp>
      <p:sp>
        <p:nvSpPr>
          <p:cNvPr id="20" name="Rectangle 24"/>
          <p:cNvSpPr txBox="1">
            <a:spLocks noChangeArrowheads="1"/>
          </p:cNvSpPr>
          <p:nvPr/>
        </p:nvSpPr>
        <p:spPr bwMode="auto">
          <a:xfrm>
            <a:off x="300038" y="641350"/>
            <a:ext cx="8843963" cy="714375"/>
          </a:xfrm>
          <a:prstGeom prst="rect">
            <a:avLst/>
          </a:prstGeom>
          <a:noFill/>
          <a:ln w="9525">
            <a:noFill/>
            <a:miter lim="800000"/>
          </a:ln>
        </p:spPr>
        <p:txBody>
          <a:bodyPr anchor="ctr"/>
          <a:lstStyle/>
          <a:p>
            <a:pPr marR="0" defTabSz="914400">
              <a:buClrTx/>
              <a:buSzTx/>
              <a:buFontTx/>
              <a:buNone/>
              <a:defRPr/>
            </a:pPr>
            <a:r>
              <a:rPr kumimoji="0" lang="zh-CN" altLang="en-US" sz="4000" kern="1200" cap="none" spc="0" normalizeH="0" baseline="0" noProof="0" dirty="0">
                <a:solidFill>
                  <a:schemeClr val="bg1"/>
                </a:solidFill>
                <a:latin typeface="+mn-lt"/>
                <a:ea typeface="+mn-ea"/>
                <a:cs typeface="+mn-ea"/>
                <a:sym typeface="+mn-lt"/>
              </a:rPr>
              <a:t>数据结构（</a:t>
            </a:r>
            <a:r>
              <a:rPr kumimoji="0" lang="en-US" altLang="zh-CN" sz="4000" kern="1200" cap="none" spc="0" normalizeH="0" baseline="0" noProof="0" dirty="0">
                <a:solidFill>
                  <a:schemeClr val="bg1"/>
                </a:solidFill>
                <a:latin typeface="+mn-lt"/>
                <a:ea typeface="+mn-ea"/>
                <a:cs typeface="+mn-ea"/>
                <a:sym typeface="+mn-lt"/>
              </a:rPr>
              <a:t>C</a:t>
            </a:r>
            <a:r>
              <a:rPr kumimoji="0" lang="zh-CN" altLang="en-US" sz="4000" kern="1200" cap="none" spc="0" normalizeH="0" baseline="0" noProof="0" dirty="0">
                <a:solidFill>
                  <a:schemeClr val="bg1"/>
                </a:solidFill>
                <a:latin typeface="+mn-lt"/>
                <a:ea typeface="+mn-ea"/>
                <a:cs typeface="+mn-ea"/>
                <a:sym typeface="+mn-lt"/>
              </a:rPr>
              <a:t>语言版）（第</a:t>
            </a:r>
            <a:r>
              <a:rPr kumimoji="0" lang="en-US" altLang="zh-CN" sz="4000" kern="1200" cap="none" spc="0" normalizeH="0" baseline="0" noProof="0" dirty="0">
                <a:solidFill>
                  <a:schemeClr val="bg1"/>
                </a:solidFill>
                <a:latin typeface="+mn-lt"/>
                <a:ea typeface="+mn-ea"/>
                <a:cs typeface="+mn-ea"/>
                <a:sym typeface="+mn-lt"/>
              </a:rPr>
              <a:t>2</a:t>
            </a:r>
            <a:r>
              <a:rPr kumimoji="0" lang="zh-CN" altLang="en-US" sz="4000" kern="1200" cap="none" spc="0" normalizeH="0" baseline="0" noProof="0" dirty="0">
                <a:solidFill>
                  <a:schemeClr val="bg1"/>
                </a:solidFill>
                <a:latin typeface="+mn-lt"/>
                <a:ea typeface="+mn-ea"/>
                <a:cs typeface="+mn-ea"/>
                <a:sym typeface="+mn-lt"/>
              </a:rPr>
              <a:t>版）</a:t>
            </a:r>
            <a:endParaRPr kumimoji="1" lang="zh-CN" altLang="en-US" sz="5400" b="1" i="1" kern="0" cap="none" spc="0" normalizeH="0" baseline="0" noProof="0" dirty="0">
              <a:solidFill>
                <a:schemeClr val="accent1">
                  <a:lumMod val="50000"/>
                </a:schemeClr>
              </a:solidFill>
              <a:effectLst>
                <a:outerShdw blurRad="38100" dist="38100" dir="2700000" algn="tl">
                  <a:srgbClr val="C0C0C0"/>
                </a:outerShdw>
              </a:effectLst>
              <a:latin typeface="+mn-lt"/>
              <a:ea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a:off x="0" y="1727200"/>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9476B6"/>
              </a:solidFill>
              <a:effectLst/>
              <a:uLnTx/>
              <a:uFillTx/>
              <a:latin typeface="+mn-lt"/>
              <a:ea typeface="+mn-ea"/>
              <a:cs typeface="+mn-ea"/>
              <a:sym typeface="+mn-lt"/>
            </a:endParaRPr>
          </a:p>
        </p:txBody>
      </p:sp>
      <p:pic>
        <p:nvPicPr>
          <p:cNvPr id="16387" name="图片 2"/>
          <p:cNvPicPr>
            <a:picLocks noChangeAspect="1"/>
          </p:cNvPicPr>
          <p:nvPr/>
        </p:nvPicPr>
        <p:blipFill>
          <a:blip r:embed="rId1"/>
          <a:srcRect l="1575" t="11116"/>
          <a:stretch>
            <a:fillRect/>
          </a:stretch>
        </p:blipFill>
        <p:spPr>
          <a:xfrm>
            <a:off x="-4762" y="0"/>
            <a:ext cx="9124950" cy="1627188"/>
          </a:xfrm>
          <a:prstGeom prst="rect">
            <a:avLst/>
          </a:prstGeom>
          <a:noFill/>
          <a:ln w="9525">
            <a:noFill/>
          </a:ln>
        </p:spPr>
      </p:pic>
      <p:sp>
        <p:nvSpPr>
          <p:cNvPr id="12" name="矩形 11"/>
          <p:cNvSpPr/>
          <p:nvPr/>
        </p:nvSpPr>
        <p:spPr bwMode="auto">
          <a:xfrm>
            <a:off x="23813" y="9525"/>
            <a:ext cx="9151938" cy="1609725"/>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13"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4" name="矩形 13"/>
          <p:cNvSpPr/>
          <p:nvPr/>
        </p:nvSpPr>
        <p:spPr>
          <a:xfrm>
            <a:off x="1482725" y="2762250"/>
            <a:ext cx="7832725" cy="525463"/>
          </a:xfrm>
          <a:prstGeom prst="rect">
            <a:avLst/>
          </a:prstGeom>
        </p:spPr>
        <p:txBody>
          <a:bodyPr>
            <a:spAutoFit/>
          </a:bodyPr>
          <a:lstStyle/>
          <a:p>
            <a:pPr marL="0" marR="0" lvl="0" indent="0" algn="l" defTabSz="914400" rtl="0" eaLnBrk="0" fontAlgn="base" latinLnBrk="0" hangingPunct="0">
              <a:lnSpc>
                <a:spcPct val="130000"/>
              </a:lnSpc>
              <a:spcBef>
                <a:spcPts val="60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了解数据结构研究的主要内容</a:t>
            </a:r>
            <a:endPar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5" name="矩形 14"/>
          <p:cNvSpPr/>
          <p:nvPr/>
        </p:nvSpPr>
        <p:spPr>
          <a:xfrm>
            <a:off x="1482725" y="4208463"/>
            <a:ext cx="8064500" cy="525463"/>
          </a:xfrm>
          <a:prstGeom prst="rect">
            <a:avLst/>
          </a:prstGeom>
        </p:spPr>
        <p:txBody>
          <a:bodyPr>
            <a:spAutoFit/>
          </a:bodyPr>
          <a:lstStyle/>
          <a:p>
            <a:pPr marL="0" marR="0" lvl="0" indent="0" algn="l" defTabSz="914400" rtl="0" eaLnBrk="0" fontAlgn="base" latinLnBrk="0" hangingPunct="0">
              <a:lnSpc>
                <a:spcPct val="130000"/>
              </a:lnSpc>
              <a:spcBef>
                <a:spcPts val="60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掌握算法的时间、空间复杂度及其分析的简易方法 </a:t>
            </a:r>
            <a:endParaRPr kumimoji="1"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grpSp>
        <p:nvGrpSpPr>
          <p:cNvPr id="16392" name="组合 28"/>
          <p:cNvGrpSpPr/>
          <p:nvPr/>
        </p:nvGrpSpPr>
        <p:grpSpPr>
          <a:xfrm>
            <a:off x="846138" y="2773363"/>
            <a:ext cx="590550" cy="627062"/>
            <a:chOff x="6242320" y="1105727"/>
            <a:chExt cx="589786" cy="626517"/>
          </a:xfrm>
        </p:grpSpPr>
        <p:sp>
          <p:nvSpPr>
            <p:cNvPr id="17" name="TextBox 6"/>
            <p:cNvSpPr txBox="1">
              <a:spLocks noChangeArrowheads="1"/>
            </p:cNvSpPr>
            <p:nvPr/>
          </p:nvSpPr>
          <p:spPr bwMode="auto">
            <a:xfrm>
              <a:off x="6327934" y="1105727"/>
              <a:ext cx="447096" cy="49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9900"/>
                  </a:solidFill>
                  <a:effectLst/>
                  <a:uLnTx/>
                  <a:uFillTx/>
                  <a:latin typeface="+mn-lt"/>
                  <a:ea typeface="+mn-ea"/>
                  <a:cs typeface="+mn-ea"/>
                  <a:sym typeface="+mn-lt"/>
                </a:rPr>
                <a:t>01</a:t>
              </a:r>
              <a:endParaRPr kumimoji="0" lang="zh-CN" altLang="en-US" sz="3200" b="0" i="0" u="none" strike="noStrike" kern="1200" cap="none" spc="0" normalizeH="0" baseline="0" noProof="0" dirty="0">
                <a:ln>
                  <a:noFill/>
                </a:ln>
                <a:solidFill>
                  <a:srgbClr val="FF9900"/>
                </a:solidFill>
                <a:effectLst/>
                <a:uLnTx/>
                <a:uFillTx/>
                <a:latin typeface="+mn-lt"/>
                <a:ea typeface="+mn-ea"/>
                <a:cs typeface="+mn-ea"/>
                <a:sym typeface="+mn-lt"/>
              </a:endParaRPr>
            </a:p>
          </p:txBody>
        </p:sp>
        <p:sp>
          <p:nvSpPr>
            <p:cNvPr id="18" name="文本框 22"/>
            <p:cNvSpPr txBox="1">
              <a:spLocks noChangeArrowheads="1"/>
            </p:cNvSpPr>
            <p:nvPr/>
          </p:nvSpPr>
          <p:spPr bwMode="auto">
            <a:xfrm>
              <a:off x="6242320" y="1516532"/>
              <a:ext cx="589786" cy="21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6393" name="组合 45"/>
          <p:cNvGrpSpPr/>
          <p:nvPr/>
        </p:nvGrpSpPr>
        <p:grpSpPr>
          <a:xfrm>
            <a:off x="846138" y="3463925"/>
            <a:ext cx="590550" cy="631825"/>
            <a:chOff x="6242320" y="2373233"/>
            <a:chExt cx="589786" cy="631741"/>
          </a:xfrm>
        </p:grpSpPr>
        <p:sp>
          <p:nvSpPr>
            <p:cNvPr id="20" name="TextBox 6"/>
            <p:cNvSpPr txBox="1">
              <a:spLocks noChangeArrowheads="1"/>
            </p:cNvSpPr>
            <p:nvPr/>
          </p:nvSpPr>
          <p:spPr bwMode="auto">
            <a:xfrm>
              <a:off x="6327934" y="2373233"/>
              <a:ext cx="447096" cy="49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6C4C8F"/>
                  </a:solidFill>
                  <a:effectLst/>
                  <a:uLnTx/>
                  <a:uFillTx/>
                  <a:latin typeface="+mn-lt"/>
                  <a:ea typeface="+mn-ea"/>
                  <a:cs typeface="+mn-ea"/>
                  <a:sym typeface="+mn-lt"/>
                </a:rPr>
                <a:t>02</a:t>
              </a:r>
              <a:endParaRPr kumimoji="0" lang="zh-CN" altLang="en-US" sz="32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21" name="文本框 23"/>
            <p:cNvSpPr txBox="1">
              <a:spLocks noChangeArrowheads="1"/>
            </p:cNvSpPr>
            <p:nvPr/>
          </p:nvSpPr>
          <p:spPr bwMode="auto">
            <a:xfrm>
              <a:off x="6242320" y="2789103"/>
              <a:ext cx="589786" cy="21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6394" name="组合 48"/>
          <p:cNvGrpSpPr/>
          <p:nvPr/>
        </p:nvGrpSpPr>
        <p:grpSpPr>
          <a:xfrm>
            <a:off x="846138" y="4211638"/>
            <a:ext cx="590550" cy="620712"/>
            <a:chOff x="6242320" y="3640739"/>
            <a:chExt cx="589786" cy="620418"/>
          </a:xfrm>
        </p:grpSpPr>
        <p:sp>
          <p:nvSpPr>
            <p:cNvPr id="23" name="TextBox 6"/>
            <p:cNvSpPr txBox="1">
              <a:spLocks noChangeArrowheads="1"/>
            </p:cNvSpPr>
            <p:nvPr/>
          </p:nvSpPr>
          <p:spPr bwMode="auto">
            <a:xfrm>
              <a:off x="6327934" y="3640739"/>
              <a:ext cx="447096" cy="49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76AEDD"/>
                  </a:solidFill>
                  <a:effectLst/>
                  <a:uLnTx/>
                  <a:uFillTx/>
                  <a:latin typeface="+mn-lt"/>
                  <a:ea typeface="+mn-ea"/>
                  <a:cs typeface="+mn-ea"/>
                  <a:sym typeface="+mn-lt"/>
                </a:rPr>
                <a:t>03</a:t>
              </a:r>
              <a:endParaRPr kumimoji="0" lang="zh-CN" altLang="en-US" sz="3200" b="0" i="0" u="none" strike="noStrike" kern="1200" cap="none" spc="0" normalizeH="0" baseline="0" noProof="0" dirty="0">
                <a:ln>
                  <a:noFill/>
                </a:ln>
                <a:solidFill>
                  <a:srgbClr val="76AEDD"/>
                </a:solidFill>
                <a:effectLst/>
                <a:uLnTx/>
                <a:uFillTx/>
                <a:latin typeface="+mn-lt"/>
                <a:ea typeface="+mn-ea"/>
                <a:cs typeface="+mn-ea"/>
                <a:sym typeface="+mn-lt"/>
              </a:endParaRPr>
            </a:p>
          </p:txBody>
        </p:sp>
        <p:sp>
          <p:nvSpPr>
            <p:cNvPr id="24" name="文本框 24"/>
            <p:cNvSpPr txBox="1">
              <a:spLocks noChangeArrowheads="1"/>
            </p:cNvSpPr>
            <p:nvPr/>
          </p:nvSpPr>
          <p:spPr bwMode="auto">
            <a:xfrm>
              <a:off x="6242320" y="4045359"/>
              <a:ext cx="589786" cy="21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 b="1" i="0" u="none" strike="noStrike" kern="1200" cap="none" spc="0" normalizeH="0" baseline="0" noProof="0">
                  <a:ln>
                    <a:noFill/>
                  </a:ln>
                  <a:solidFill>
                    <a:srgbClr val="818181"/>
                  </a:solidFill>
                  <a:effectLst/>
                  <a:uLnTx/>
                  <a:uFillTx/>
                  <a:latin typeface="+mn-lt"/>
                  <a:ea typeface="+mn-ea"/>
                  <a:cs typeface="+mn-ea"/>
                  <a:sym typeface="+mn-lt"/>
                </a:rPr>
                <a:t>OPTION</a:t>
              </a:r>
              <a:endParaRPr kumimoji="0" lang="zh-CN" altLang="en-US" sz="800" b="1" i="0" u="none" strike="noStrike" kern="1200" cap="none" spc="0" normalizeH="0" baseline="0" noProof="0">
                <a:ln>
                  <a:noFill/>
                </a:ln>
                <a:solidFill>
                  <a:srgbClr val="818181"/>
                </a:solidFill>
                <a:effectLst/>
                <a:uLnTx/>
                <a:uFillTx/>
                <a:latin typeface="+mn-lt"/>
                <a:ea typeface="+mn-ea"/>
                <a:cs typeface="+mn-ea"/>
                <a:sym typeface="+mn-lt"/>
              </a:endParaRPr>
            </a:p>
          </p:txBody>
        </p:sp>
      </p:grpSp>
      <p:grpSp>
        <p:nvGrpSpPr>
          <p:cNvPr id="16395" name="组合 3"/>
          <p:cNvGrpSpPr/>
          <p:nvPr/>
        </p:nvGrpSpPr>
        <p:grpSpPr>
          <a:xfrm>
            <a:off x="3684588" y="336550"/>
            <a:ext cx="1830387" cy="1831975"/>
            <a:chOff x="3117668" y="234317"/>
            <a:chExt cx="2127323" cy="2127323"/>
          </a:xfrm>
        </p:grpSpPr>
        <p:sp>
          <p:nvSpPr>
            <p:cNvPr id="32" name="椭圆 31"/>
            <p:cNvSpPr/>
            <p:nvPr/>
          </p:nvSpPr>
          <p:spPr>
            <a:xfrm>
              <a:off x="3117668" y="234317"/>
              <a:ext cx="2127323" cy="2127323"/>
            </a:xfrm>
            <a:prstGeom prst="ellipse">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33" name="椭圆 32"/>
            <p:cNvSpPr/>
            <p:nvPr/>
          </p:nvSpPr>
          <p:spPr>
            <a:xfrm>
              <a:off x="3372208" y="482505"/>
              <a:ext cx="1630947" cy="1630947"/>
            </a:xfrm>
            <a:prstGeom prst="ellipse">
              <a:avLst/>
            </a:prstGeom>
            <a:solidFill>
              <a:schemeClr val="bg1"/>
            </a:solidFill>
            <a:ln>
              <a:noFill/>
            </a:ln>
            <a:effectLst>
              <a:glow rad="165100">
                <a:schemeClr val="tx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ea"/>
                <a:sym typeface="+mn-lt"/>
              </a:endParaRPr>
            </a:p>
          </p:txBody>
        </p:sp>
        <p:grpSp>
          <p:nvGrpSpPr>
            <p:cNvPr id="16401" name="组合 47"/>
            <p:cNvGrpSpPr/>
            <p:nvPr/>
          </p:nvGrpSpPr>
          <p:grpSpPr>
            <a:xfrm>
              <a:off x="3250509" y="768989"/>
              <a:ext cx="1800200" cy="1001573"/>
              <a:chOff x="3896925" y="1033243"/>
              <a:chExt cx="1350150" cy="751179"/>
            </a:xfrm>
          </p:grpSpPr>
          <p:sp>
            <p:nvSpPr>
              <p:cNvPr id="35" name="TextBox 7"/>
              <p:cNvSpPr txBox="1"/>
              <p:nvPr/>
            </p:nvSpPr>
            <p:spPr>
              <a:xfrm>
                <a:off x="4256708" y="1399568"/>
                <a:ext cx="690504" cy="384356"/>
              </a:xfrm>
              <a:prstGeom prst="rect">
                <a:avLst/>
              </a:prstGeom>
              <a:noFill/>
            </p:spPr>
            <p:txBody>
              <a:bodyPr lIns="0" tIns="0" rIns="0" bIns="0" anchor="b">
                <a:normAutofit/>
              </a:bodyPr>
              <a:lstStyle/>
              <a:p>
                <a:pPr marR="0" algn="dist" defTabSz="914400">
                  <a:buClrTx/>
                  <a:buSzTx/>
                  <a:buFontTx/>
                  <a:buNone/>
                  <a:defRPr/>
                </a:pPr>
                <a:r>
                  <a:rPr kumimoji="0" lang="en-US" altLang="zh-CN" sz="2135" kern="1200" cap="none" spc="0" normalizeH="0" baseline="0" noProof="0" dirty="0">
                    <a:latin typeface="+mn-lt"/>
                    <a:ea typeface="+mn-ea"/>
                    <a:cs typeface="+mn-ea"/>
                    <a:sym typeface="+mn-lt"/>
                  </a:rPr>
                  <a:t>target</a:t>
                </a:r>
                <a:endParaRPr kumimoji="0" lang="en-US" altLang="zh-CN" sz="2135" kern="1200" cap="none" spc="0" normalizeH="0" baseline="0" noProof="0" dirty="0">
                  <a:latin typeface="+mn-lt"/>
                  <a:ea typeface="+mn-ea"/>
                  <a:cs typeface="+mn-ea"/>
                  <a:sym typeface="+mn-lt"/>
                </a:endParaRPr>
              </a:p>
            </p:txBody>
          </p:sp>
          <p:sp>
            <p:nvSpPr>
              <p:cNvPr id="36" name="Rectangle 9"/>
              <p:cNvSpPr/>
              <p:nvPr/>
            </p:nvSpPr>
            <p:spPr>
              <a:xfrm>
                <a:off x="3896926" y="1033186"/>
                <a:ext cx="1350565" cy="692670"/>
              </a:xfrm>
              <a:prstGeom prst="rect">
                <a:avLst/>
              </a:prstGeom>
            </p:spPr>
            <p:txBody>
              <a:bodyP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735" b="1" i="0" u="none" strike="noStrike" kern="1200" cap="none" spc="0" normalizeH="0" baseline="0" noProof="0" dirty="0">
                    <a:ln>
                      <a:noFill/>
                    </a:ln>
                    <a:solidFill>
                      <a:schemeClr val="tx1"/>
                    </a:solidFill>
                    <a:effectLst/>
                    <a:uLnTx/>
                    <a:uFillTx/>
                    <a:latin typeface="+mn-lt"/>
                    <a:ea typeface="+mn-ea"/>
                    <a:cs typeface="+mn-ea"/>
                    <a:sym typeface="+mn-lt"/>
                  </a:rPr>
                  <a:t>目标</a:t>
                </a:r>
                <a:endParaRPr kumimoji="0" lang="zh-CN" altLang="en-US" sz="3735" b="1"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sp>
        <p:nvSpPr>
          <p:cNvPr id="37" name="矩形 36"/>
          <p:cNvSpPr/>
          <p:nvPr/>
        </p:nvSpPr>
        <p:spPr>
          <a:xfrm>
            <a:off x="1489075" y="3514725"/>
            <a:ext cx="7832725" cy="525463"/>
          </a:xfrm>
          <a:prstGeom prst="rect">
            <a:avLst/>
          </a:prstGeom>
        </p:spPr>
        <p:txBody>
          <a:bodyPr>
            <a:spAutoFit/>
          </a:bodyPr>
          <a:lstStyle/>
          <a:p>
            <a:pPr marL="0" marR="0" lvl="0" indent="0" algn="l" defTabSz="914400" rtl="0" eaLnBrk="0" fontAlgn="base" latinLnBrk="0" hangingPunct="0">
              <a:lnSpc>
                <a:spcPct val="130000"/>
              </a:lnSpc>
              <a:spcBef>
                <a:spcPts val="60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掌握数据结构中涉及的基本概念</a:t>
            </a:r>
            <a:endPar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327275" y="2847975"/>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267" name="矩形: 圆角 15"/>
          <p:cNvSpPr>
            <a:spLocks noChangeArrowheads="1"/>
          </p:cNvSpPr>
          <p:nvPr/>
        </p:nvSpPr>
        <p:spPr bwMode="auto">
          <a:xfrm>
            <a:off x="1382713" y="284797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a:buClrTx/>
              <a:buSzTx/>
              <a:buFontTx/>
              <a:buNone/>
              <a:defRPr/>
            </a:pPr>
            <a:r>
              <a:rPr kumimoji="0" lang="zh-CN" altLang="en-US" sz="3600" kern="1200" cap="none" spc="0" normalizeH="0" baseline="0" noProof="0" dirty="0">
                <a:solidFill>
                  <a:schemeClr val="bg1"/>
                </a:solidFill>
                <a:latin typeface="+mn-lt"/>
                <a:ea typeface="+mn-ea"/>
                <a:cs typeface="+mn-ea"/>
                <a:sym typeface="+mn-lt"/>
              </a:rPr>
              <a:t>目录导航</a:t>
            </a:r>
            <a:endParaRPr kumimoji="0" lang="zh-CN" altLang="en-US" sz="3600" kern="1200" cap="none" spc="0" normalizeH="0" baseline="0" noProof="0" dirty="0">
              <a:solidFill>
                <a:schemeClr val="bg1"/>
              </a:solidFill>
              <a:latin typeface="+mn-lt"/>
              <a:ea typeface="+mn-ea"/>
              <a:cs typeface="+mn-ea"/>
              <a:sym typeface="+mn-lt"/>
            </a:endParaRPr>
          </a:p>
        </p:txBody>
      </p:sp>
      <p:sp>
        <p:nvSpPr>
          <p:cNvPr id="14" name="文本框 13"/>
          <p:cNvSpPr txBox="1"/>
          <p:nvPr/>
        </p:nvSpPr>
        <p:spPr>
          <a:xfrm>
            <a:off x="1501775" y="2776538"/>
            <a:ext cx="720725" cy="2241550"/>
          </a:xfrm>
          <a:prstGeom prst="rect">
            <a:avLst/>
          </a:prstGeom>
          <a:noFill/>
        </p:spPr>
        <p:txBody>
          <a:bodyPr>
            <a:spAutoFit/>
          </a:bodyPr>
          <a:lstStyle/>
          <a:p>
            <a:pPr marR="0" defTabSz="914400">
              <a:lnSpc>
                <a:spcPct val="150000"/>
              </a:lnSpc>
              <a:buClrTx/>
              <a:buSzTx/>
              <a:buFontTx/>
              <a:buNone/>
              <a:defRPr/>
            </a:pPr>
            <a:r>
              <a:rPr kumimoji="0" lang="en-US" altLang="zh-CN" sz="2400" kern="1200" cap="none" spc="0" normalizeH="0" baseline="0" noProof="0" dirty="0">
                <a:solidFill>
                  <a:schemeClr val="bg1"/>
                </a:solidFill>
                <a:latin typeface="+mn-lt"/>
                <a:ea typeface="+mn-ea"/>
                <a:cs typeface="+mn-ea"/>
                <a:sym typeface="+mn-lt"/>
              </a:rPr>
              <a:t>1.1</a:t>
            </a:r>
            <a:endParaRPr kumimoji="0" lang="zh-CN" altLang="en-US" sz="240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solidFill>
                  <a:schemeClr val="tx1">
                    <a:lumMod val="95000"/>
                    <a:lumOff val="5000"/>
                  </a:schemeClr>
                </a:solidFill>
                <a:latin typeface="+mn-lt"/>
                <a:ea typeface="+mn-ea"/>
                <a:cs typeface="+mn-ea"/>
                <a:sym typeface="+mn-lt"/>
              </a:rPr>
              <a:t>1.2</a:t>
            </a:r>
            <a:endParaRPr kumimoji="0" lang="zh-CN" altLang="en-US" sz="2400" kern="1200" cap="none" spc="0" normalizeH="0" baseline="0" noProof="0" dirty="0">
              <a:solidFill>
                <a:schemeClr val="tx1">
                  <a:lumMod val="95000"/>
                  <a:lumOff val="5000"/>
                </a:schemeClr>
              </a:solidFill>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solidFill>
                  <a:schemeClr val="tx1">
                    <a:lumMod val="95000"/>
                    <a:lumOff val="5000"/>
                  </a:schemeClr>
                </a:solidFill>
                <a:latin typeface="+mn-lt"/>
                <a:ea typeface="+mn-ea"/>
                <a:cs typeface="+mn-ea"/>
                <a:sym typeface="+mn-lt"/>
              </a:rPr>
              <a:t>1.3</a:t>
            </a:r>
            <a:endParaRPr kumimoji="0" lang="zh-CN" altLang="en-US" sz="2400" kern="1200" cap="none" spc="0" normalizeH="0" baseline="0" noProof="0" dirty="0">
              <a:solidFill>
                <a:schemeClr val="tx1">
                  <a:lumMod val="95000"/>
                  <a:lumOff val="5000"/>
                </a:schemeClr>
              </a:solidFill>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solidFill>
                  <a:schemeClr val="tx1">
                    <a:lumMod val="95000"/>
                    <a:lumOff val="5000"/>
                  </a:schemeClr>
                </a:solidFill>
                <a:latin typeface="+mn-lt"/>
                <a:ea typeface="+mn-ea"/>
                <a:cs typeface="+mn-ea"/>
                <a:sym typeface="+mn-lt"/>
              </a:rPr>
              <a:t>1.4</a:t>
            </a:r>
            <a:endParaRPr kumimoji="0" lang="zh-CN" altLang="en-US" sz="240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339975" y="2776538"/>
            <a:ext cx="4129088" cy="2243138"/>
          </a:xfrm>
          <a:prstGeom prst="rect">
            <a:avLst/>
          </a:prstGeom>
          <a:noFill/>
        </p:spPr>
        <p:txBody>
          <a:bodyPr>
            <a:spAutoFit/>
          </a:bodyPr>
          <a:lstStyle/>
          <a:p>
            <a:pPr marR="0" defTabSz="914400">
              <a:lnSpc>
                <a:spcPct val="150000"/>
              </a:lnSpc>
              <a:buClrTx/>
              <a:buSzTx/>
              <a:buFontTx/>
              <a:buNone/>
              <a:defRPr/>
            </a:pPr>
            <a:r>
              <a:rPr kumimoji="0" lang="zh-CN" altLang="en-US" sz="2400" kern="1200" cap="none" spc="0" normalizeH="0" baseline="0" noProof="0" dirty="0">
                <a:solidFill>
                  <a:schemeClr val="bg1"/>
                </a:solidFill>
                <a:latin typeface="+mn-lt"/>
                <a:ea typeface="+mn-ea"/>
                <a:cs typeface="+mn-ea"/>
                <a:sym typeface="+mn-lt"/>
              </a:rPr>
              <a:t>数据结构的研究内容</a:t>
            </a:r>
            <a:endParaRPr kumimoji="0" lang="zh-CN" altLang="en-US" sz="240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基本概念和术语</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抽象数据类型的表示与实现    </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算法与算法分析</a:t>
            </a:r>
            <a:endParaRPr kumimoji="0" lang="zh-CN" altLang="en-US" sz="2400" kern="1200" cap="none" spc="0" normalizeH="0" baseline="0" noProof="0" dirty="0">
              <a:latin typeface="+mn-lt"/>
              <a:ea typeface="+mn-ea"/>
              <a:cs typeface="+mn-ea"/>
              <a:sym typeface="+mn-lt"/>
            </a:endParaRPr>
          </a:p>
        </p:txBody>
      </p:sp>
      <p:sp>
        <p:nvSpPr>
          <p:cNvPr id="2" name="矩形 1"/>
          <p:cNvSpPr/>
          <p:nvPr/>
        </p:nvSpPr>
        <p:spPr>
          <a:xfrm>
            <a:off x="3276600" y="457200"/>
            <a:ext cx="1458913" cy="52228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5" name="Rectangle 5"/>
          <p:cNvSpPr>
            <a:spLocks noChangeArrowheads="1"/>
          </p:cNvSpPr>
          <p:nvPr/>
        </p:nvSpPr>
        <p:spPr bwMode="auto">
          <a:xfrm>
            <a:off x="539750" y="1268413"/>
            <a:ext cx="8064500" cy="647700"/>
          </a:xfrm>
          <a:prstGeom prst="roundRect">
            <a:avLst/>
          </a:prstGeom>
          <a:solidFill>
            <a:schemeClr val="accent6">
              <a:lumMod val="20000"/>
              <a:lumOff val="80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
                <a:srgbClr val="FF0000"/>
              </a:buClr>
              <a:buSzTx/>
              <a:buFont typeface="Wingdings" panose="05000000000000000000" pitchFamily="2" charset="2"/>
              <a:buChar char="&amp;"/>
              <a:defRPr/>
            </a:pPr>
            <a:r>
              <a:rPr kumimoji="0" lang="en-US" altLang="zh-CN" sz="2400" b="0" i="0" u="none" strike="noStrike" kern="1200" cap="none" spc="0" normalizeH="0" baseline="0" noProof="0" dirty="0">
                <a:ln>
                  <a:noFill/>
                </a:ln>
                <a:solidFill>
                  <a:srgbClr val="000066"/>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沃思（</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Niklaus  Wirth)</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教授提出：</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8435" name="标题 3"/>
          <p:cNvSpPr txBox="1"/>
          <p:nvPr/>
        </p:nvSpPr>
        <p:spPr>
          <a:xfrm>
            <a:off x="844550" y="234950"/>
            <a:ext cx="6400800" cy="4572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pPr>
            <a:r>
              <a:rPr lang="en-US" altLang="zh-CN" sz="2800" dirty="0">
                <a:solidFill>
                  <a:schemeClr val="bg1"/>
                </a:solidFill>
                <a:sym typeface="+mn-lt"/>
              </a:rPr>
              <a:t>1.1 </a:t>
            </a:r>
            <a:r>
              <a:rPr lang="zh-CN" altLang="en-US" sz="2800" dirty="0">
                <a:solidFill>
                  <a:schemeClr val="bg1"/>
                </a:solidFill>
                <a:sym typeface="+mn-lt"/>
              </a:rPr>
              <a:t>数据结构的研究内容</a:t>
            </a:r>
            <a:endParaRPr lang="zh-CN" altLang="en-US" sz="2800" dirty="0">
              <a:solidFill>
                <a:schemeClr val="bg1"/>
              </a:solidFill>
              <a:sym typeface="+mn-lt"/>
            </a:endParaRPr>
          </a:p>
        </p:txBody>
      </p:sp>
      <p:sp>
        <p:nvSpPr>
          <p:cNvPr id="4" name="Rectangle 5"/>
          <p:cNvSpPr>
            <a:spLocks noChangeArrowheads="1"/>
          </p:cNvSpPr>
          <p:nvPr/>
        </p:nvSpPr>
        <p:spPr bwMode="auto">
          <a:xfrm>
            <a:off x="1042988" y="2112963"/>
            <a:ext cx="38893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sng" strike="noStrike" kern="1200" cap="none" spc="0" normalizeH="0" baseline="0" noProof="0" dirty="0">
                <a:ln>
                  <a:noFill/>
                </a:ln>
                <a:solidFill>
                  <a:srgbClr val="FF3300"/>
                </a:solidFill>
                <a:effectLst/>
                <a:uLnTx/>
                <a:uFillTx/>
                <a:latin typeface="+mn-lt"/>
                <a:ea typeface="+mn-ea"/>
                <a:cs typeface="+mn-ea"/>
                <a:sym typeface="+mn-lt"/>
              </a:rPr>
              <a:t>程序</a:t>
            </a:r>
            <a:r>
              <a:rPr kumimoji="0" lang="en-US" altLang="zh-CN" sz="2400" b="0" i="0" u="sng" strike="noStrike" kern="1200" cap="none" spc="0" normalizeH="0" baseline="0" noProof="0" dirty="0">
                <a:ln>
                  <a:noFill/>
                </a:ln>
                <a:solidFill>
                  <a:srgbClr val="FF3300"/>
                </a:solidFill>
                <a:effectLst/>
                <a:uLnTx/>
                <a:uFillTx/>
                <a:latin typeface="+mn-lt"/>
                <a:ea typeface="+mn-ea"/>
                <a:cs typeface="+mn-ea"/>
                <a:sym typeface="+mn-lt"/>
              </a:rPr>
              <a:t>=</a:t>
            </a:r>
            <a:r>
              <a:rPr kumimoji="0" lang="zh-CN" altLang="en-US" sz="2400" b="0" i="0" u="sng" strike="noStrike" kern="1200" cap="none" spc="0" normalizeH="0" baseline="0" noProof="0" dirty="0">
                <a:ln>
                  <a:noFill/>
                </a:ln>
                <a:solidFill>
                  <a:srgbClr val="FF3300"/>
                </a:solidFill>
                <a:effectLst/>
                <a:uLnTx/>
                <a:uFillTx/>
                <a:latin typeface="+mn-lt"/>
                <a:ea typeface="+mn-ea"/>
                <a:cs typeface="+mn-ea"/>
                <a:sym typeface="+mn-lt"/>
              </a:rPr>
              <a:t>算法</a:t>
            </a:r>
            <a:r>
              <a:rPr kumimoji="0" lang="en-US" altLang="zh-CN" sz="2400" b="0" i="0" u="sng" strike="noStrike" kern="1200" cap="none" spc="0" normalizeH="0" baseline="0" noProof="0" dirty="0">
                <a:ln>
                  <a:noFill/>
                </a:ln>
                <a:solidFill>
                  <a:srgbClr val="FF3300"/>
                </a:solidFill>
                <a:effectLst/>
                <a:uLnTx/>
                <a:uFillTx/>
                <a:latin typeface="+mn-lt"/>
                <a:ea typeface="+mn-ea"/>
                <a:cs typeface="+mn-ea"/>
                <a:sym typeface="+mn-lt"/>
              </a:rPr>
              <a:t>+</a:t>
            </a:r>
            <a:r>
              <a:rPr kumimoji="0" lang="zh-CN" altLang="en-US" sz="2400" b="0" i="0" u="sng" strike="noStrike" kern="1200" cap="none" spc="0" normalizeH="0" baseline="0" noProof="0" dirty="0">
                <a:ln>
                  <a:noFill/>
                </a:ln>
                <a:solidFill>
                  <a:srgbClr val="FF3300"/>
                </a:solidFill>
                <a:effectLst/>
                <a:uLnTx/>
                <a:uFillTx/>
                <a:latin typeface="+mn-lt"/>
                <a:ea typeface="+mn-ea"/>
                <a:cs typeface="+mn-ea"/>
                <a:sym typeface="+mn-lt"/>
              </a:rPr>
              <a:t>数据结构</a:t>
            </a:r>
            <a:endParaRPr kumimoji="0" lang="zh-CN" altLang="en-US" sz="2400" b="0" i="0" u="sng" strike="noStrike" kern="1200" cap="none" spc="0" normalizeH="0" baseline="0" noProof="0" dirty="0">
              <a:ln>
                <a:noFill/>
              </a:ln>
              <a:solidFill>
                <a:srgbClr val="000066"/>
              </a:solidFill>
              <a:effectLst/>
              <a:uLnTx/>
              <a:uFillTx/>
              <a:latin typeface="+mn-lt"/>
              <a:ea typeface="+mn-ea"/>
              <a:cs typeface="+mn-ea"/>
              <a:sym typeface="+mn-lt"/>
            </a:endParaRPr>
          </a:p>
        </p:txBody>
      </p:sp>
      <p:sp>
        <p:nvSpPr>
          <p:cNvPr id="5" name="Rectangle 5"/>
          <p:cNvSpPr>
            <a:spLocks noChangeArrowheads="1"/>
          </p:cNvSpPr>
          <p:nvPr/>
        </p:nvSpPr>
        <p:spPr bwMode="auto">
          <a:xfrm>
            <a:off x="539750" y="2886075"/>
            <a:ext cx="8064500" cy="576263"/>
          </a:xfrm>
          <a:prstGeom prst="roundRect">
            <a:avLst/>
          </a:prstGeom>
          <a:solidFill>
            <a:schemeClr val="accent6">
              <a:lumMod val="20000"/>
              <a:lumOff val="80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
                <a:srgbClr val="FF0000"/>
              </a:buClr>
              <a:buSzTx/>
              <a:buFont typeface="Wingdings" panose="05000000000000000000" pitchFamily="2" charset="2"/>
              <a:buChar char="&amp;"/>
              <a:defRPr/>
            </a:pPr>
            <a:r>
              <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电子计算机的主要用途：</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 name="Rectangle 5"/>
          <p:cNvSpPr>
            <a:spLocks noChangeArrowheads="1"/>
          </p:cNvSpPr>
          <p:nvPr/>
        </p:nvSpPr>
        <p:spPr bwMode="auto">
          <a:xfrm>
            <a:off x="539750" y="3708400"/>
            <a:ext cx="8064500" cy="1376784"/>
          </a:xfrm>
          <a:prstGeom prst="roundRect">
            <a:avLst>
              <a:gd name="adj" fmla="val 4099"/>
            </a:avLst>
          </a:prstGeom>
          <a:solidFill>
            <a:schemeClr val="bg2">
              <a:lumMod val="20000"/>
              <a:lumOff val="80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早期：主要用于数值计算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后来：非数值计算，复杂的具有一定结构关系的数据</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1845">
                                            <p:bg/>
                                          </p:spTgt>
                                        </p:tgtEl>
                                        <p:attrNameLst>
                                          <p:attrName>style.visibility</p:attrName>
                                        </p:attrNameLst>
                                      </p:cBhvr>
                                      <p:to>
                                        <p:strVal val="visible"/>
                                      </p:to>
                                    </p:set>
                                    <p:animEffect transition="in" filter="dissolve">
                                      <p:cBhvr>
                                        <p:cTn id="7" dur="500"/>
                                        <p:tgtEl>
                                          <p:spTgt spid="291845">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1845">
                                            <p:txEl>
                                              <p:pRg st="0" end="0"/>
                                            </p:txEl>
                                          </p:spTgt>
                                        </p:tgtEl>
                                        <p:attrNameLst>
                                          <p:attrName>style.visibility</p:attrName>
                                        </p:attrNameLst>
                                      </p:cBhvr>
                                      <p:to>
                                        <p:strVal val="visible"/>
                                      </p:to>
                                    </p:set>
                                    <p:animEffect transition="in" filter="dissolve">
                                      <p:cBhvr>
                                        <p:cTn id="12" dur="500"/>
                                        <p:tgtEl>
                                          <p:spTgt spid="2918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dissolv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dissolve">
                                      <p:cBhvr>
                                        <p:cTn id="22" dur="500"/>
                                        <p:tgtEl>
                                          <p:spTgt spid="5">
                                            <p:bg/>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dissolv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bg/>
                                          </p:spTgt>
                                        </p:tgtEl>
                                        <p:attrNameLst>
                                          <p:attrName>style.visibility</p:attrName>
                                        </p:attrNameLst>
                                      </p:cBhvr>
                                      <p:to>
                                        <p:strVal val="visible"/>
                                      </p:to>
                                    </p:set>
                                    <p:animEffect transition="in" filter="dissolve">
                                      <p:cBhvr>
                                        <p:cTn id="32" dur="500"/>
                                        <p:tgtEl>
                                          <p:spTgt spid="6">
                                            <p:bg/>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dissolv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dissolve">
                                      <p:cBhvr>
                                        <p:cTn id="4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5" grpId="0" animBg="1" build="p"/>
      <p:bldP spid="4" grpId="0" build="p"/>
      <p:bldP spid="5" grpId="0" animBg="1" build="p"/>
      <p:bldP spid="6" grpId="0" animBg="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ChangeArrowheads="1"/>
          </p:cNvSpPr>
          <p:nvPr/>
        </p:nvSpPr>
        <p:spPr bwMode="auto">
          <a:xfrm>
            <a:off x="850900" y="249238"/>
            <a:ext cx="3992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书目自动检索系统</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2" name="Group 3"/>
          <p:cNvGrpSpPr/>
          <p:nvPr/>
        </p:nvGrpSpPr>
        <p:grpSpPr>
          <a:xfrm>
            <a:off x="1338263" y="2112963"/>
            <a:ext cx="5753100" cy="3754437"/>
            <a:chOff x="1668" y="900"/>
            <a:chExt cx="3624" cy="2736"/>
          </a:xfrm>
        </p:grpSpPr>
        <p:sp>
          <p:nvSpPr>
            <p:cNvPr id="17411" name="AutoShape 4"/>
            <p:cNvSpPr>
              <a:spLocks noChangeArrowheads="1"/>
            </p:cNvSpPr>
            <p:nvPr/>
          </p:nvSpPr>
          <p:spPr bwMode="auto">
            <a:xfrm>
              <a:off x="1668" y="900"/>
              <a:ext cx="3624" cy="2736"/>
            </a:xfrm>
            <a:prstGeom prst="roundRect">
              <a:avLst>
                <a:gd name="adj" fmla="val 5484"/>
              </a:avLst>
            </a:prstGeom>
            <a:solidFill>
              <a:schemeClr val="bg1"/>
            </a:solidFill>
            <a:ln w="38100">
              <a:solidFill>
                <a:schemeClr val="accent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2" name="Text Box 5"/>
            <p:cNvSpPr txBox="1">
              <a:spLocks noChangeArrowheads="1"/>
            </p:cNvSpPr>
            <p:nvPr/>
          </p:nvSpPr>
          <p:spPr bwMode="auto">
            <a:xfrm>
              <a:off x="2198" y="1321"/>
              <a:ext cx="1082" cy="3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登录号：</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7413" name="Text Box 6"/>
            <p:cNvSpPr txBox="1">
              <a:spLocks noChangeArrowheads="1"/>
            </p:cNvSpPr>
            <p:nvPr/>
          </p:nvSpPr>
          <p:spPr bwMode="auto">
            <a:xfrm>
              <a:off x="2198" y="1647"/>
              <a:ext cx="1082" cy="3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书名：</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7414" name="Text Box 7"/>
            <p:cNvSpPr txBox="1">
              <a:spLocks noChangeArrowheads="1"/>
            </p:cNvSpPr>
            <p:nvPr/>
          </p:nvSpPr>
          <p:spPr bwMode="auto">
            <a:xfrm>
              <a:off x="2198" y="1972"/>
              <a:ext cx="1082" cy="3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作者名：</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7415" name="Text Box 8"/>
            <p:cNvSpPr txBox="1">
              <a:spLocks noChangeArrowheads="1"/>
            </p:cNvSpPr>
            <p:nvPr/>
          </p:nvSpPr>
          <p:spPr bwMode="auto">
            <a:xfrm>
              <a:off x="2198" y="2299"/>
              <a:ext cx="1082" cy="3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分类号：</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6" name="Text Box 9"/>
            <p:cNvSpPr txBox="1">
              <a:spLocks noChangeArrowheads="1"/>
            </p:cNvSpPr>
            <p:nvPr/>
          </p:nvSpPr>
          <p:spPr bwMode="auto">
            <a:xfrm>
              <a:off x="2198" y="2625"/>
              <a:ext cx="1082" cy="3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出版单位：</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7" name="Text Box 10"/>
            <p:cNvSpPr txBox="1">
              <a:spLocks noChangeArrowheads="1"/>
            </p:cNvSpPr>
            <p:nvPr/>
          </p:nvSpPr>
          <p:spPr bwMode="auto">
            <a:xfrm>
              <a:off x="2198" y="2951"/>
              <a:ext cx="1082" cy="3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出版时间：</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8" name="Text Box 11"/>
            <p:cNvSpPr txBox="1">
              <a:spLocks noChangeArrowheads="1"/>
            </p:cNvSpPr>
            <p:nvPr/>
          </p:nvSpPr>
          <p:spPr bwMode="auto">
            <a:xfrm>
              <a:off x="2202" y="3252"/>
              <a:ext cx="1070" cy="3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价格：</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419" name="Text Box 12"/>
            <p:cNvSpPr txBox="1">
              <a:spLocks noChangeArrowheads="1"/>
            </p:cNvSpPr>
            <p:nvPr/>
          </p:nvSpPr>
          <p:spPr bwMode="auto">
            <a:xfrm>
              <a:off x="1680" y="907"/>
              <a:ext cx="3602" cy="448"/>
            </a:xfrm>
            <a:prstGeom prst="roundRect">
              <a:avLst>
                <a:gd name="adj" fmla="val 26334"/>
              </a:avLst>
            </a:prstGeom>
            <a:solidFill>
              <a:schemeClr val="accent1">
                <a:lumMod val="40000"/>
                <a:lumOff val="60000"/>
              </a:schemeClr>
            </a:solidFill>
            <a:ln w="9525">
              <a:noFill/>
              <a:miter lim="800000"/>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02060"/>
                  </a:solidFill>
                  <a:effectLst/>
                  <a:uLnTx/>
                  <a:uFillTx/>
                  <a:latin typeface="+mn-lt"/>
                  <a:ea typeface="+mn-ea"/>
                  <a:cs typeface="+mn-ea"/>
                  <a:sym typeface="+mn-lt"/>
                </a:rPr>
                <a:t>书目卡片</a:t>
              </a:r>
              <a:endParaRPr kumimoji="0" lang="zh-CN" altLang="en-US" sz="2800" b="0" i="0" u="none" strike="noStrike" kern="1200" cap="none" spc="0" normalizeH="0" baseline="0" noProof="0" dirty="0">
                <a:ln>
                  <a:noFill/>
                </a:ln>
                <a:solidFill>
                  <a:srgbClr val="002060"/>
                </a:solidFill>
                <a:effectLst/>
                <a:uLnTx/>
                <a:uFillTx/>
                <a:latin typeface="+mn-lt"/>
                <a:ea typeface="+mn-ea"/>
                <a:cs typeface="+mn-ea"/>
                <a:sym typeface="+mn-lt"/>
              </a:endParaRPr>
            </a:p>
          </p:txBody>
        </p:sp>
      </p:grpSp>
      <p:grpSp>
        <p:nvGrpSpPr>
          <p:cNvPr id="3" name="Group 13"/>
          <p:cNvGrpSpPr/>
          <p:nvPr/>
        </p:nvGrpSpPr>
        <p:grpSpPr>
          <a:xfrm>
            <a:off x="1219200" y="1103313"/>
            <a:ext cx="7469188" cy="3468687"/>
            <a:chOff x="841" y="1176"/>
            <a:chExt cx="4705" cy="2185"/>
          </a:xfrm>
        </p:grpSpPr>
        <p:graphicFrame>
          <p:nvGraphicFramePr>
            <p:cNvPr id="19472" name="Object 63"/>
            <p:cNvGraphicFramePr/>
            <p:nvPr/>
          </p:nvGraphicFramePr>
          <p:xfrm>
            <a:off x="841" y="1812"/>
            <a:ext cx="4171" cy="1549"/>
          </p:xfrm>
          <a:graphic>
            <a:graphicData uri="http://schemas.openxmlformats.org/presentationml/2006/ole">
              <mc:AlternateContent xmlns:mc="http://schemas.openxmlformats.org/markup-compatibility/2006">
                <mc:Choice xmlns:v="urn:schemas-microsoft-com:vml" Requires="v">
                  <p:oleObj spid="_x0000_s4" name="" r:id="rId1" imgW="7172325" imgH="2665730" progId="Word.Document.8">
                    <p:embed/>
                  </p:oleObj>
                </mc:Choice>
                <mc:Fallback>
                  <p:oleObj name="" r:id="rId1" imgW="7172325" imgH="2665730" progId="Word.Document.8">
                    <p:embed/>
                    <p:pic>
                      <p:nvPicPr>
                        <p:cNvPr id="0" name="图片 3076"/>
                        <p:cNvPicPr/>
                        <p:nvPr/>
                      </p:nvPicPr>
                      <p:blipFill>
                        <a:blip r:embed="rId2"/>
                        <a:stretch>
                          <a:fillRect/>
                        </a:stretch>
                      </p:blipFill>
                      <p:spPr>
                        <a:xfrm>
                          <a:off x="841" y="1812"/>
                          <a:ext cx="4171" cy="1549"/>
                        </a:xfrm>
                        <a:prstGeom prst="rect">
                          <a:avLst/>
                        </a:prstGeom>
                        <a:noFill/>
                        <a:ln w="38100">
                          <a:noFill/>
                          <a:miter/>
                        </a:ln>
                      </p:spPr>
                    </p:pic>
                  </p:oleObj>
                </mc:Fallback>
              </mc:AlternateContent>
            </a:graphicData>
          </a:graphic>
        </p:graphicFrame>
        <p:sp>
          <p:nvSpPr>
            <p:cNvPr id="17422" name="AutoShape 15"/>
            <p:cNvSpPr>
              <a:spLocks noChangeArrowheads="1"/>
            </p:cNvSpPr>
            <p:nvPr/>
          </p:nvSpPr>
          <p:spPr bwMode="auto">
            <a:xfrm>
              <a:off x="4476" y="1176"/>
              <a:ext cx="1070" cy="356"/>
            </a:xfrm>
            <a:prstGeom prst="wedgeEllipseCallout">
              <a:avLst>
                <a:gd name="adj1" fmla="val -69157"/>
                <a:gd name="adj2" fmla="val 79380"/>
              </a:avLst>
            </a:prstGeom>
            <a:solidFill>
              <a:schemeClr val="tx1">
                <a:lumMod val="50000"/>
                <a:lumOff val="50000"/>
              </a:schemeClr>
            </a:solidFill>
            <a:ln w="38100">
              <a:noFill/>
              <a:miter lim="800000"/>
            </a:ln>
          </p:spPr>
          <p:txBody>
            <a:bodyPr wrap="none" lIns="90000" tIns="46800" rIns="90000" bIns="46800">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书目文件</a:t>
              </a:r>
              <a:endPar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5" name="Group 16"/>
          <p:cNvGrpSpPr/>
          <p:nvPr/>
        </p:nvGrpSpPr>
        <p:grpSpPr>
          <a:xfrm>
            <a:off x="169863" y="3294063"/>
            <a:ext cx="8909050" cy="3306762"/>
            <a:chOff x="86" y="2285"/>
            <a:chExt cx="5612" cy="2083"/>
          </a:xfrm>
        </p:grpSpPr>
        <p:grpSp>
          <p:nvGrpSpPr>
            <p:cNvPr id="19463" name="Group 17"/>
            <p:cNvGrpSpPr/>
            <p:nvPr/>
          </p:nvGrpSpPr>
          <p:grpSpPr>
            <a:xfrm>
              <a:off x="86" y="2814"/>
              <a:ext cx="5612" cy="388"/>
              <a:chOff x="86" y="2814"/>
              <a:chExt cx="5612" cy="388"/>
            </a:xfrm>
          </p:grpSpPr>
          <p:sp>
            <p:nvSpPr>
              <p:cNvPr id="17425" name="AutoShape 18"/>
              <p:cNvSpPr>
                <a:spLocks noChangeArrowheads="1"/>
              </p:cNvSpPr>
              <p:nvPr/>
            </p:nvSpPr>
            <p:spPr bwMode="auto">
              <a:xfrm>
                <a:off x="86" y="2834"/>
                <a:ext cx="843" cy="356"/>
              </a:xfrm>
              <a:prstGeom prst="wedgeEllipseCallout">
                <a:avLst>
                  <a:gd name="adj1" fmla="val 27431"/>
                  <a:gd name="adj2" fmla="val 90208"/>
                </a:avLst>
              </a:prstGeom>
              <a:solidFill>
                <a:schemeClr val="tx1">
                  <a:lumMod val="50000"/>
                  <a:lumOff val="50000"/>
                </a:schemeClr>
              </a:solidFill>
              <a:ln w="9525">
                <a:noFill/>
                <a:miter lim="800000"/>
              </a:ln>
            </p:spPr>
            <p:txBody>
              <a:bodyPr wrap="none" lIns="90000" tIns="46800" rIns="90000" bIns="46800">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按书名</a:t>
                </a:r>
                <a:endPar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7426" name="AutoShape 19"/>
              <p:cNvSpPr>
                <a:spLocks noChangeArrowheads="1"/>
              </p:cNvSpPr>
              <p:nvPr/>
            </p:nvSpPr>
            <p:spPr bwMode="auto">
              <a:xfrm>
                <a:off x="2879" y="2846"/>
                <a:ext cx="1070" cy="356"/>
              </a:xfrm>
              <a:prstGeom prst="wedgeEllipseCallout">
                <a:avLst>
                  <a:gd name="adj1" fmla="val -60856"/>
                  <a:gd name="adj2" fmla="val 79507"/>
                </a:avLst>
              </a:prstGeom>
              <a:solidFill>
                <a:schemeClr val="tx1">
                  <a:lumMod val="50000"/>
                  <a:lumOff val="50000"/>
                </a:schemeClr>
              </a:solidFill>
              <a:ln w="9525">
                <a:noFill/>
                <a:miter lim="800000"/>
              </a:ln>
            </p:spPr>
            <p:txBody>
              <a:bodyPr wrap="none" lIns="90000" tIns="46800" rIns="90000" bIns="46800">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按作者名</a:t>
                </a:r>
                <a:endPar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7427" name="AutoShape 20"/>
              <p:cNvSpPr>
                <a:spLocks noChangeArrowheads="1"/>
              </p:cNvSpPr>
              <p:nvPr/>
            </p:nvSpPr>
            <p:spPr bwMode="auto">
              <a:xfrm>
                <a:off x="4628" y="2814"/>
                <a:ext cx="1070" cy="356"/>
              </a:xfrm>
              <a:prstGeom prst="wedgeEllipseCallout">
                <a:avLst>
                  <a:gd name="adj1" fmla="val -50347"/>
                  <a:gd name="adj2" fmla="val 86815"/>
                </a:avLst>
              </a:prstGeom>
              <a:solidFill>
                <a:schemeClr val="tx1">
                  <a:lumMod val="50000"/>
                  <a:lumOff val="50000"/>
                </a:schemeClr>
              </a:solidFill>
              <a:ln w="9525">
                <a:noFill/>
                <a:miter lim="800000"/>
              </a:ln>
            </p:spPr>
            <p:txBody>
              <a:bodyPr wrap="none" lIns="90000" tIns="46800" rIns="90000" bIns="46800">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按分类号</a:t>
                </a:r>
                <a:endPar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19464" name="Group 21"/>
            <p:cNvGrpSpPr/>
            <p:nvPr/>
          </p:nvGrpSpPr>
          <p:grpSpPr>
            <a:xfrm>
              <a:off x="191" y="2285"/>
              <a:ext cx="5105" cy="2083"/>
              <a:chOff x="191" y="2285"/>
              <a:chExt cx="5105" cy="2083"/>
            </a:xfrm>
          </p:grpSpPr>
          <p:graphicFrame>
            <p:nvGraphicFramePr>
              <p:cNvPr id="19465" name="Object 60"/>
              <p:cNvGraphicFramePr/>
              <p:nvPr/>
            </p:nvGraphicFramePr>
            <p:xfrm>
              <a:off x="191" y="3269"/>
              <a:ext cx="3006" cy="1099"/>
            </p:xfrm>
            <a:graphic>
              <a:graphicData uri="http://schemas.openxmlformats.org/presentationml/2006/ole">
                <mc:AlternateContent xmlns:mc="http://schemas.openxmlformats.org/markup-compatibility/2006">
                  <mc:Choice xmlns:v="urn:schemas-microsoft-com:vml" Requires="v">
                    <p:oleObj spid="_x0000_s6" name="" r:id="rId3" imgW="4881880" imgH="1788795" progId="Word.Document.8">
                      <p:embed/>
                    </p:oleObj>
                  </mc:Choice>
                  <mc:Fallback>
                    <p:oleObj name="" r:id="rId3" imgW="4881880" imgH="1788795" progId="Word.Document.8">
                      <p:embed/>
                      <p:pic>
                        <p:nvPicPr>
                          <p:cNvPr id="0" name="图片 3078"/>
                          <p:cNvPicPr/>
                          <p:nvPr/>
                        </p:nvPicPr>
                        <p:blipFill>
                          <a:blip r:embed="rId4"/>
                          <a:stretch>
                            <a:fillRect/>
                          </a:stretch>
                        </p:blipFill>
                        <p:spPr>
                          <a:xfrm>
                            <a:off x="191" y="3269"/>
                            <a:ext cx="3006" cy="1099"/>
                          </a:xfrm>
                          <a:prstGeom prst="rect">
                            <a:avLst/>
                          </a:prstGeom>
                          <a:noFill/>
                          <a:ln w="38100">
                            <a:noFill/>
                            <a:miter/>
                          </a:ln>
                        </p:spPr>
                      </p:pic>
                    </p:oleObj>
                  </mc:Fallback>
                </mc:AlternateContent>
              </a:graphicData>
            </a:graphic>
          </p:graphicFrame>
          <p:graphicFrame>
            <p:nvGraphicFramePr>
              <p:cNvPr id="19466" name="Object 61"/>
              <p:cNvGraphicFramePr/>
              <p:nvPr/>
            </p:nvGraphicFramePr>
            <p:xfrm>
              <a:off x="2197" y="3269"/>
              <a:ext cx="1470" cy="1099"/>
            </p:xfrm>
            <a:graphic>
              <a:graphicData uri="http://schemas.openxmlformats.org/presentationml/2006/ole">
                <mc:AlternateContent xmlns:mc="http://schemas.openxmlformats.org/markup-compatibility/2006">
                  <mc:Choice xmlns:v="urn:schemas-microsoft-com:vml" Requires="v">
                    <p:oleObj spid="_x0000_s7" name="" r:id="rId5" imgW="2386330" imgH="1778635" progId="Word.Document.8">
                      <p:embed/>
                    </p:oleObj>
                  </mc:Choice>
                  <mc:Fallback>
                    <p:oleObj name="" r:id="rId5" imgW="2386330" imgH="1778635" progId="Word.Document.8">
                      <p:embed/>
                      <p:pic>
                        <p:nvPicPr>
                          <p:cNvPr id="0" name="图片 3075"/>
                          <p:cNvPicPr/>
                          <p:nvPr/>
                        </p:nvPicPr>
                        <p:blipFill>
                          <a:blip r:embed="rId6"/>
                          <a:stretch>
                            <a:fillRect/>
                          </a:stretch>
                        </p:blipFill>
                        <p:spPr>
                          <a:xfrm>
                            <a:off x="2197" y="3269"/>
                            <a:ext cx="1470" cy="1099"/>
                          </a:xfrm>
                          <a:prstGeom prst="rect">
                            <a:avLst/>
                          </a:prstGeom>
                          <a:noFill/>
                          <a:ln w="38100">
                            <a:noFill/>
                            <a:miter/>
                          </a:ln>
                        </p:spPr>
                      </p:pic>
                    </p:oleObj>
                  </mc:Fallback>
                </mc:AlternateContent>
              </a:graphicData>
            </a:graphic>
          </p:graphicFrame>
          <p:graphicFrame>
            <p:nvGraphicFramePr>
              <p:cNvPr id="19467" name="Object 62"/>
              <p:cNvGraphicFramePr/>
              <p:nvPr/>
            </p:nvGraphicFramePr>
            <p:xfrm>
              <a:off x="3673" y="3256"/>
              <a:ext cx="1623" cy="822"/>
            </p:xfrm>
            <a:graphic>
              <a:graphicData uri="http://schemas.openxmlformats.org/presentationml/2006/ole">
                <mc:AlternateContent xmlns:mc="http://schemas.openxmlformats.org/markup-compatibility/2006">
                  <mc:Choice xmlns:v="urn:schemas-microsoft-com:vml" Requires="v">
                    <p:oleObj spid="_x0000_s8" name="" r:id="rId7" imgW="2621280" imgH="1397000" progId="Word.Document.8">
                      <p:embed/>
                    </p:oleObj>
                  </mc:Choice>
                  <mc:Fallback>
                    <p:oleObj name="" r:id="rId7" imgW="2621280" imgH="1397000" progId="Word.Document.8">
                      <p:embed/>
                      <p:pic>
                        <p:nvPicPr>
                          <p:cNvPr id="0" name="图片 3077"/>
                          <p:cNvPicPr/>
                          <p:nvPr/>
                        </p:nvPicPr>
                        <p:blipFill>
                          <a:blip r:embed="rId8"/>
                          <a:stretch>
                            <a:fillRect/>
                          </a:stretch>
                        </p:blipFill>
                        <p:spPr>
                          <a:xfrm>
                            <a:off x="3673" y="3256"/>
                            <a:ext cx="1623" cy="822"/>
                          </a:xfrm>
                          <a:prstGeom prst="rect">
                            <a:avLst/>
                          </a:prstGeom>
                          <a:noFill/>
                          <a:ln w="38100">
                            <a:noFill/>
                            <a:miter/>
                          </a:ln>
                        </p:spPr>
                      </p:pic>
                    </p:oleObj>
                  </mc:Fallback>
                </mc:AlternateContent>
              </a:graphicData>
            </a:graphic>
          </p:graphicFrame>
          <p:sp>
            <p:nvSpPr>
              <p:cNvPr id="17432" name="AutoShape 25"/>
              <p:cNvSpPr>
                <a:spLocks noChangeArrowheads="1"/>
              </p:cNvSpPr>
              <p:nvPr/>
            </p:nvSpPr>
            <p:spPr bwMode="auto">
              <a:xfrm>
                <a:off x="4349" y="2285"/>
                <a:ext cx="843" cy="356"/>
              </a:xfrm>
              <a:prstGeom prst="wedgeEllipseCallout">
                <a:avLst>
                  <a:gd name="adj1" fmla="val -64546"/>
                  <a:gd name="adj2" fmla="val 235028"/>
                </a:avLst>
              </a:prstGeom>
              <a:solidFill>
                <a:schemeClr val="tx1">
                  <a:lumMod val="50000"/>
                  <a:lumOff val="50000"/>
                </a:schemeClr>
              </a:solidFill>
              <a:ln w="38100">
                <a:noFill/>
                <a:miter lim="800000"/>
              </a:ln>
            </p:spPr>
            <p:txBody>
              <a:bodyPr wrap="none" lIns="90000" tIns="46800" rIns="90000" bIns="46800">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rPr>
                  <a:t>索引表</a:t>
                </a:r>
                <a:endParaRPr kumimoji="0" lang="zh-CN" altLang="en-US" sz="20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sp>
        <p:nvSpPr>
          <p:cNvPr id="17434" name="AutoShape 27"/>
          <p:cNvSpPr>
            <a:spLocks noChangeArrowheads="1"/>
          </p:cNvSpPr>
          <p:nvPr/>
        </p:nvSpPr>
        <p:spPr bwMode="auto">
          <a:xfrm>
            <a:off x="4405313" y="860425"/>
            <a:ext cx="2565400" cy="1038225"/>
          </a:xfrm>
          <a:prstGeom prst="irregularSeal2">
            <a:avLst/>
          </a:prstGeom>
          <a:solidFill>
            <a:srgbClr val="7030A0"/>
          </a:solidFill>
          <a:ln w="9525">
            <a:solidFill>
              <a:schemeClr val="accent1"/>
            </a:solidFill>
            <a:miter lim="800000"/>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线性表</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2498">
                                            <p:txEl>
                                              <p:pRg st="0" end="0"/>
                                            </p:txEl>
                                          </p:spTgt>
                                        </p:tgtEl>
                                        <p:attrNameLst>
                                          <p:attrName>style.visibility</p:attrName>
                                        </p:attrNameLst>
                                      </p:cBhvr>
                                      <p:to>
                                        <p:strVal val="visible"/>
                                      </p:to>
                                    </p:set>
                                    <p:anim calcmode="lin" valueType="num">
                                      <p:cBhvr additive="base">
                                        <p:cTn id="7" dur="500" fill="hold"/>
                                        <p:tgtEl>
                                          <p:spTgt spid="3624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249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9" name="WHOOSH.WAV"/>
                                        </p:tgtEl>
                                      </p:cMediaNode>
                                    </p:audio>
                                  </p:sub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audio>
                                      <p:cMediaNode>
                                        <p:cTn display="0" masterRel="sameClick">
                                          <p:stCondLst>
                                            <p:cond evt="begin" delay="0">
                                              <p:tn val="11"/>
                                            </p:cond>
                                          </p:stCondLst>
                                          <p:endCondLst>
                                            <p:cond evt="onStopAudio" delay="0">
                                              <p:tgtEl>
                                                <p:sldTgt/>
                                              </p:tgtEl>
                                            </p:cond>
                                          </p:endCondLst>
                                        </p:cTn>
                                        <p:tgtEl>
                                          <p:sndTgt r:embed="rId10"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ox(out)">
                                      <p:cBhvr>
                                        <p:cTn id="18" dur="500"/>
                                        <p:tgtEl>
                                          <p:spTgt spid="3"/>
                                        </p:tgtEl>
                                      </p:cBhvr>
                                    </p:animEffect>
                                  </p:childTnLst>
                                  <p:subTnLst>
                                    <p:audio>
                                      <p:cMediaNode>
                                        <p:cTn display="0" masterRel="sameClick">
                                          <p:stCondLst>
                                            <p:cond evt="begin" delay="0">
                                              <p:tn val="16"/>
                                            </p:cond>
                                          </p:stCondLst>
                                          <p:endCondLst>
                                            <p:cond evt="onStopAudio" delay="0">
                                              <p:tgtEl>
                                                <p:sldTgt/>
                                              </p:tgtEl>
                                            </p:cond>
                                          </p:endCondLst>
                                        </p:cTn>
                                        <p:tgtEl>
                                          <p:sndTgt r:embed="rId10"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8" grpId="0" bldLvl="5"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idx="1" hasCustomPrompt="1"/>
          </p:nvPr>
        </p:nvSpPr>
        <p:spPr>
          <a:xfrm>
            <a:off x="715963" y="203200"/>
            <a:ext cx="3929063" cy="533400"/>
          </a:xfrm>
        </p:spPr>
        <p:txBody>
          <a:bodyPr vert="horz" wrap="square" lIns="91440" tIns="45720" rIns="91440" bIns="45720" numCol="1" anchor="ctr" anchorCtr="0" compatLnSpc="1"/>
          <a:lstStyle/>
          <a:p>
            <a:pPr marL="457200" marR="0" lvl="1" indent="-285750" algn="l" defTabSz="914400" rtl="0" eaLnBrk="0" fontAlgn="base" latinLnBrk="0" hangingPunct="0">
              <a:lnSpc>
                <a:spcPct val="100000"/>
              </a:lnSpc>
              <a:spcBef>
                <a:spcPct val="0"/>
              </a:spcBef>
              <a:spcAft>
                <a:spcPct val="0"/>
              </a:spcAft>
              <a:buClrTx/>
              <a:buSzTx/>
              <a:buFontTx/>
              <a:buChar char="–"/>
              <a:defRPr/>
            </a:pPr>
            <a:r>
              <a:rPr kumimoji="0" lang="zh-CN" altLang="zh-CN" b="0" i="0" u="none" strike="noStrike" kern="1200" cap="none" spc="0" normalizeH="0" baseline="0" noProof="0" dirty="0">
                <a:ln>
                  <a:noFill/>
                </a:ln>
                <a:solidFill>
                  <a:schemeClr val="bg1"/>
                </a:solidFill>
                <a:effectLst/>
                <a:uLnTx/>
                <a:uFillTx/>
                <a:latin typeface="+mn-lt"/>
                <a:ea typeface="+mn-ea"/>
                <a:cs typeface="+mn-ea"/>
                <a:sym typeface="+mn-lt"/>
              </a:rPr>
              <a:t>人机对奕问题</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2" name="Group 3"/>
          <p:cNvGrpSpPr/>
          <p:nvPr/>
        </p:nvGrpSpPr>
        <p:grpSpPr>
          <a:xfrm>
            <a:off x="3419475" y="850900"/>
            <a:ext cx="1524000" cy="1371600"/>
            <a:chOff x="2171" y="994"/>
            <a:chExt cx="960" cy="864"/>
          </a:xfrm>
        </p:grpSpPr>
        <p:sp>
          <p:nvSpPr>
            <p:cNvPr id="19459" name="Rectangle 4"/>
            <p:cNvSpPr>
              <a:spLocks noChangeArrowheads="1"/>
            </p:cNvSpPr>
            <p:nvPr/>
          </p:nvSpPr>
          <p:spPr bwMode="auto">
            <a:xfrm>
              <a:off x="2171" y="994"/>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60" name="Line 5"/>
            <p:cNvSpPr>
              <a:spLocks noChangeShapeType="1"/>
            </p:cNvSpPr>
            <p:nvPr/>
          </p:nvSpPr>
          <p:spPr bwMode="auto">
            <a:xfrm>
              <a:off x="2171" y="1282"/>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61" name="Line 6"/>
            <p:cNvSpPr>
              <a:spLocks noChangeShapeType="1"/>
            </p:cNvSpPr>
            <p:nvPr/>
          </p:nvSpPr>
          <p:spPr bwMode="auto">
            <a:xfrm>
              <a:off x="2171" y="1570"/>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62" name="Line 7"/>
            <p:cNvSpPr>
              <a:spLocks noChangeShapeType="1"/>
            </p:cNvSpPr>
            <p:nvPr/>
          </p:nvSpPr>
          <p:spPr bwMode="auto">
            <a:xfrm>
              <a:off x="2459" y="99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63" name="Line 8"/>
            <p:cNvSpPr>
              <a:spLocks noChangeShapeType="1"/>
            </p:cNvSpPr>
            <p:nvPr/>
          </p:nvSpPr>
          <p:spPr bwMode="auto">
            <a:xfrm>
              <a:off x="2795" y="99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64" name="Oval 9"/>
            <p:cNvSpPr>
              <a:spLocks noChangeArrowheads="1"/>
            </p:cNvSpPr>
            <p:nvPr/>
          </p:nvSpPr>
          <p:spPr bwMode="auto">
            <a:xfrm>
              <a:off x="2891" y="1090"/>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65" name="Oval 10"/>
            <p:cNvSpPr>
              <a:spLocks noChangeArrowheads="1"/>
            </p:cNvSpPr>
            <p:nvPr/>
          </p:nvSpPr>
          <p:spPr bwMode="auto">
            <a:xfrm>
              <a:off x="2540" y="1367"/>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66" name="Oval 11"/>
            <p:cNvSpPr>
              <a:spLocks noChangeArrowheads="1"/>
            </p:cNvSpPr>
            <p:nvPr/>
          </p:nvSpPr>
          <p:spPr bwMode="auto">
            <a:xfrm>
              <a:off x="2241" y="1655"/>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67" name="Oval 12"/>
            <p:cNvSpPr>
              <a:spLocks noChangeArrowheads="1"/>
            </p:cNvSpPr>
            <p:nvPr/>
          </p:nvSpPr>
          <p:spPr bwMode="auto">
            <a:xfrm>
              <a:off x="2573" y="1664"/>
              <a:ext cx="166"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4557" name="Oval 13"/>
          <p:cNvSpPr>
            <a:spLocks noChangeArrowheads="1"/>
          </p:cNvSpPr>
          <p:nvPr/>
        </p:nvSpPr>
        <p:spPr bwMode="auto">
          <a:xfrm>
            <a:off x="444500" y="3617913"/>
            <a:ext cx="263525" cy="228600"/>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4558" name="Oval 14"/>
          <p:cNvSpPr>
            <a:spLocks noChangeArrowheads="1"/>
          </p:cNvSpPr>
          <p:nvPr/>
        </p:nvSpPr>
        <p:spPr bwMode="auto">
          <a:xfrm>
            <a:off x="2236788" y="3189288"/>
            <a:ext cx="263525" cy="228600"/>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4559" name="Oval 15"/>
          <p:cNvSpPr>
            <a:spLocks noChangeArrowheads="1"/>
          </p:cNvSpPr>
          <p:nvPr/>
        </p:nvSpPr>
        <p:spPr bwMode="auto">
          <a:xfrm>
            <a:off x="4371975" y="3136900"/>
            <a:ext cx="263525" cy="228600"/>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4560" name="Oval 16"/>
          <p:cNvSpPr>
            <a:spLocks noChangeArrowheads="1"/>
          </p:cNvSpPr>
          <p:nvPr/>
        </p:nvSpPr>
        <p:spPr bwMode="auto">
          <a:xfrm>
            <a:off x="6594475" y="3559175"/>
            <a:ext cx="263525" cy="228600"/>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4561" name="Oval 17"/>
          <p:cNvSpPr>
            <a:spLocks noChangeArrowheads="1"/>
          </p:cNvSpPr>
          <p:nvPr/>
        </p:nvSpPr>
        <p:spPr bwMode="auto">
          <a:xfrm>
            <a:off x="8224838" y="4005263"/>
            <a:ext cx="263525" cy="228600"/>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 name="Group 18"/>
          <p:cNvGrpSpPr/>
          <p:nvPr/>
        </p:nvGrpSpPr>
        <p:grpSpPr>
          <a:xfrm>
            <a:off x="354013" y="2244725"/>
            <a:ext cx="3195637" cy="2173288"/>
            <a:chOff x="232" y="1863"/>
            <a:chExt cx="2013" cy="1369"/>
          </a:xfrm>
        </p:grpSpPr>
        <p:sp>
          <p:nvSpPr>
            <p:cNvPr id="19474" name="Line 19"/>
            <p:cNvSpPr>
              <a:spLocks noChangeShapeType="1"/>
            </p:cNvSpPr>
            <p:nvPr/>
          </p:nvSpPr>
          <p:spPr bwMode="auto">
            <a:xfrm>
              <a:off x="232" y="2656"/>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75" name="Line 20"/>
            <p:cNvSpPr>
              <a:spLocks noChangeShapeType="1"/>
            </p:cNvSpPr>
            <p:nvPr/>
          </p:nvSpPr>
          <p:spPr bwMode="auto">
            <a:xfrm>
              <a:off x="232" y="2944"/>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76" name="Line 21"/>
            <p:cNvSpPr>
              <a:spLocks noChangeShapeType="1"/>
            </p:cNvSpPr>
            <p:nvPr/>
          </p:nvSpPr>
          <p:spPr bwMode="auto">
            <a:xfrm>
              <a:off x="520" y="2368"/>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77" name="Line 22"/>
            <p:cNvSpPr>
              <a:spLocks noChangeShapeType="1"/>
            </p:cNvSpPr>
            <p:nvPr/>
          </p:nvSpPr>
          <p:spPr bwMode="auto">
            <a:xfrm>
              <a:off x="856" y="2368"/>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78" name="Rectangle 23"/>
            <p:cNvSpPr>
              <a:spLocks noChangeArrowheads="1"/>
            </p:cNvSpPr>
            <p:nvPr/>
          </p:nvSpPr>
          <p:spPr bwMode="auto">
            <a:xfrm>
              <a:off x="232" y="2368"/>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79" name="Oval 24"/>
            <p:cNvSpPr>
              <a:spLocks noChangeArrowheads="1"/>
            </p:cNvSpPr>
            <p:nvPr/>
          </p:nvSpPr>
          <p:spPr bwMode="auto">
            <a:xfrm>
              <a:off x="952" y="2464"/>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80" name="Oval 25"/>
            <p:cNvSpPr>
              <a:spLocks noChangeArrowheads="1"/>
            </p:cNvSpPr>
            <p:nvPr/>
          </p:nvSpPr>
          <p:spPr bwMode="auto">
            <a:xfrm>
              <a:off x="601" y="2741"/>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81" name="Oval 26"/>
            <p:cNvSpPr>
              <a:spLocks noChangeArrowheads="1"/>
            </p:cNvSpPr>
            <p:nvPr/>
          </p:nvSpPr>
          <p:spPr bwMode="auto">
            <a:xfrm>
              <a:off x="302" y="3029"/>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82" name="Oval 27"/>
            <p:cNvSpPr>
              <a:spLocks noChangeArrowheads="1"/>
            </p:cNvSpPr>
            <p:nvPr/>
          </p:nvSpPr>
          <p:spPr bwMode="auto">
            <a:xfrm>
              <a:off x="634" y="3038"/>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83" name="Line 28"/>
            <p:cNvSpPr>
              <a:spLocks noChangeShapeType="1"/>
            </p:cNvSpPr>
            <p:nvPr/>
          </p:nvSpPr>
          <p:spPr bwMode="auto">
            <a:xfrm flipH="1">
              <a:off x="700" y="1863"/>
              <a:ext cx="1545" cy="5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29"/>
          <p:cNvGrpSpPr/>
          <p:nvPr/>
        </p:nvGrpSpPr>
        <p:grpSpPr>
          <a:xfrm>
            <a:off x="2095500" y="2249488"/>
            <a:ext cx="1738313" cy="2166937"/>
            <a:chOff x="1361" y="1863"/>
            <a:chExt cx="1095" cy="1365"/>
          </a:xfrm>
        </p:grpSpPr>
        <p:sp>
          <p:nvSpPr>
            <p:cNvPr id="19485" name="Line 30"/>
            <p:cNvSpPr>
              <a:spLocks noChangeShapeType="1"/>
            </p:cNvSpPr>
            <p:nvPr/>
          </p:nvSpPr>
          <p:spPr bwMode="auto">
            <a:xfrm>
              <a:off x="1361" y="2652"/>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86" name="Line 31"/>
            <p:cNvSpPr>
              <a:spLocks noChangeShapeType="1"/>
            </p:cNvSpPr>
            <p:nvPr/>
          </p:nvSpPr>
          <p:spPr bwMode="auto">
            <a:xfrm>
              <a:off x="1361" y="2940"/>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87" name="Line 32"/>
            <p:cNvSpPr>
              <a:spLocks noChangeShapeType="1"/>
            </p:cNvSpPr>
            <p:nvPr/>
          </p:nvSpPr>
          <p:spPr bwMode="auto">
            <a:xfrm>
              <a:off x="1649" y="23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88" name="Line 33"/>
            <p:cNvSpPr>
              <a:spLocks noChangeShapeType="1"/>
            </p:cNvSpPr>
            <p:nvPr/>
          </p:nvSpPr>
          <p:spPr bwMode="auto">
            <a:xfrm>
              <a:off x="1985" y="23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89" name="Rectangle 34"/>
            <p:cNvSpPr>
              <a:spLocks noChangeArrowheads="1"/>
            </p:cNvSpPr>
            <p:nvPr/>
          </p:nvSpPr>
          <p:spPr bwMode="auto">
            <a:xfrm>
              <a:off x="1361" y="2364"/>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90" name="Oval 35"/>
            <p:cNvSpPr>
              <a:spLocks noChangeArrowheads="1"/>
            </p:cNvSpPr>
            <p:nvPr/>
          </p:nvSpPr>
          <p:spPr bwMode="auto">
            <a:xfrm>
              <a:off x="2081" y="2460"/>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91" name="Oval 36"/>
            <p:cNvSpPr>
              <a:spLocks noChangeArrowheads="1"/>
            </p:cNvSpPr>
            <p:nvPr/>
          </p:nvSpPr>
          <p:spPr bwMode="auto">
            <a:xfrm>
              <a:off x="1730" y="2737"/>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92" name="Oval 37"/>
            <p:cNvSpPr>
              <a:spLocks noChangeArrowheads="1"/>
            </p:cNvSpPr>
            <p:nvPr/>
          </p:nvSpPr>
          <p:spPr bwMode="auto">
            <a:xfrm>
              <a:off x="1431" y="3025"/>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93" name="Oval 38"/>
            <p:cNvSpPr>
              <a:spLocks noChangeArrowheads="1"/>
            </p:cNvSpPr>
            <p:nvPr/>
          </p:nvSpPr>
          <p:spPr bwMode="auto">
            <a:xfrm>
              <a:off x="1763" y="3034"/>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94" name="Line 39"/>
            <p:cNvSpPr>
              <a:spLocks noChangeShapeType="1"/>
            </p:cNvSpPr>
            <p:nvPr/>
          </p:nvSpPr>
          <p:spPr bwMode="auto">
            <a:xfrm flipH="1">
              <a:off x="1778" y="1863"/>
              <a:ext cx="678" cy="5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40"/>
          <p:cNvGrpSpPr/>
          <p:nvPr/>
        </p:nvGrpSpPr>
        <p:grpSpPr>
          <a:xfrm>
            <a:off x="3792538" y="2230438"/>
            <a:ext cx="1524000" cy="2149475"/>
            <a:chOff x="2406" y="1863"/>
            <a:chExt cx="960" cy="1354"/>
          </a:xfrm>
        </p:grpSpPr>
        <p:sp>
          <p:nvSpPr>
            <p:cNvPr id="19496" name="Line 41"/>
            <p:cNvSpPr>
              <a:spLocks noChangeShapeType="1"/>
            </p:cNvSpPr>
            <p:nvPr/>
          </p:nvSpPr>
          <p:spPr bwMode="auto">
            <a:xfrm>
              <a:off x="2406" y="2641"/>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97" name="Line 42"/>
            <p:cNvSpPr>
              <a:spLocks noChangeShapeType="1"/>
            </p:cNvSpPr>
            <p:nvPr/>
          </p:nvSpPr>
          <p:spPr bwMode="auto">
            <a:xfrm>
              <a:off x="2406" y="2929"/>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98" name="Line 43"/>
            <p:cNvSpPr>
              <a:spLocks noChangeShapeType="1"/>
            </p:cNvSpPr>
            <p:nvPr/>
          </p:nvSpPr>
          <p:spPr bwMode="auto">
            <a:xfrm>
              <a:off x="2694" y="2353"/>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499" name="Line 44"/>
            <p:cNvSpPr>
              <a:spLocks noChangeShapeType="1"/>
            </p:cNvSpPr>
            <p:nvPr/>
          </p:nvSpPr>
          <p:spPr bwMode="auto">
            <a:xfrm>
              <a:off x="3030" y="2353"/>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00" name="Rectangle 45"/>
            <p:cNvSpPr>
              <a:spLocks noChangeArrowheads="1"/>
            </p:cNvSpPr>
            <p:nvPr/>
          </p:nvSpPr>
          <p:spPr bwMode="auto">
            <a:xfrm>
              <a:off x="2406" y="2353"/>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01" name="Oval 46"/>
            <p:cNvSpPr>
              <a:spLocks noChangeArrowheads="1"/>
            </p:cNvSpPr>
            <p:nvPr/>
          </p:nvSpPr>
          <p:spPr bwMode="auto">
            <a:xfrm>
              <a:off x="3126" y="2449"/>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02" name="Oval 47"/>
            <p:cNvSpPr>
              <a:spLocks noChangeArrowheads="1"/>
            </p:cNvSpPr>
            <p:nvPr/>
          </p:nvSpPr>
          <p:spPr bwMode="auto">
            <a:xfrm>
              <a:off x="2775" y="2726"/>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03" name="Oval 48"/>
            <p:cNvSpPr>
              <a:spLocks noChangeArrowheads="1"/>
            </p:cNvSpPr>
            <p:nvPr/>
          </p:nvSpPr>
          <p:spPr bwMode="auto">
            <a:xfrm>
              <a:off x="2476" y="3014"/>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04" name="Oval 49"/>
            <p:cNvSpPr>
              <a:spLocks noChangeArrowheads="1"/>
            </p:cNvSpPr>
            <p:nvPr/>
          </p:nvSpPr>
          <p:spPr bwMode="auto">
            <a:xfrm>
              <a:off x="2808" y="3023"/>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05" name="Line 50"/>
            <p:cNvSpPr>
              <a:spLocks noChangeShapeType="1"/>
            </p:cNvSpPr>
            <p:nvPr/>
          </p:nvSpPr>
          <p:spPr bwMode="auto">
            <a:xfrm>
              <a:off x="2634" y="1863"/>
              <a:ext cx="133" cy="48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 name="Group 51"/>
          <p:cNvGrpSpPr/>
          <p:nvPr/>
        </p:nvGrpSpPr>
        <p:grpSpPr>
          <a:xfrm>
            <a:off x="4559300" y="2230438"/>
            <a:ext cx="2433638" cy="2114550"/>
            <a:chOff x="2889" y="1863"/>
            <a:chExt cx="1533" cy="1332"/>
          </a:xfrm>
        </p:grpSpPr>
        <p:sp>
          <p:nvSpPr>
            <p:cNvPr id="19507" name="Line 52"/>
            <p:cNvSpPr>
              <a:spLocks noChangeShapeType="1"/>
            </p:cNvSpPr>
            <p:nvPr/>
          </p:nvSpPr>
          <p:spPr bwMode="auto">
            <a:xfrm>
              <a:off x="3462" y="2619"/>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08" name="Line 53"/>
            <p:cNvSpPr>
              <a:spLocks noChangeShapeType="1"/>
            </p:cNvSpPr>
            <p:nvPr/>
          </p:nvSpPr>
          <p:spPr bwMode="auto">
            <a:xfrm>
              <a:off x="3462" y="2907"/>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09" name="Line 54"/>
            <p:cNvSpPr>
              <a:spLocks noChangeShapeType="1"/>
            </p:cNvSpPr>
            <p:nvPr/>
          </p:nvSpPr>
          <p:spPr bwMode="auto">
            <a:xfrm>
              <a:off x="3750" y="2331"/>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10" name="Line 55"/>
            <p:cNvSpPr>
              <a:spLocks noChangeShapeType="1"/>
            </p:cNvSpPr>
            <p:nvPr/>
          </p:nvSpPr>
          <p:spPr bwMode="auto">
            <a:xfrm>
              <a:off x="4086" y="2331"/>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11" name="Rectangle 56"/>
            <p:cNvSpPr>
              <a:spLocks noChangeArrowheads="1"/>
            </p:cNvSpPr>
            <p:nvPr/>
          </p:nvSpPr>
          <p:spPr bwMode="auto">
            <a:xfrm>
              <a:off x="3462" y="2331"/>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12" name="Oval 57"/>
            <p:cNvSpPr>
              <a:spLocks noChangeArrowheads="1"/>
            </p:cNvSpPr>
            <p:nvPr/>
          </p:nvSpPr>
          <p:spPr bwMode="auto">
            <a:xfrm>
              <a:off x="4182" y="2427"/>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13" name="Oval 58"/>
            <p:cNvSpPr>
              <a:spLocks noChangeArrowheads="1"/>
            </p:cNvSpPr>
            <p:nvPr/>
          </p:nvSpPr>
          <p:spPr bwMode="auto">
            <a:xfrm>
              <a:off x="3831" y="2704"/>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14" name="Oval 59"/>
            <p:cNvSpPr>
              <a:spLocks noChangeArrowheads="1"/>
            </p:cNvSpPr>
            <p:nvPr/>
          </p:nvSpPr>
          <p:spPr bwMode="auto">
            <a:xfrm>
              <a:off x="3532" y="2992"/>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15" name="Oval 60"/>
            <p:cNvSpPr>
              <a:spLocks noChangeArrowheads="1"/>
            </p:cNvSpPr>
            <p:nvPr/>
          </p:nvSpPr>
          <p:spPr bwMode="auto">
            <a:xfrm>
              <a:off x="3864" y="3001"/>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16" name="Line 61"/>
            <p:cNvSpPr>
              <a:spLocks noChangeShapeType="1"/>
            </p:cNvSpPr>
            <p:nvPr/>
          </p:nvSpPr>
          <p:spPr bwMode="auto">
            <a:xfrm>
              <a:off x="2889" y="1863"/>
              <a:ext cx="989" cy="46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62"/>
          <p:cNvGrpSpPr/>
          <p:nvPr/>
        </p:nvGrpSpPr>
        <p:grpSpPr>
          <a:xfrm>
            <a:off x="4930775" y="2230438"/>
            <a:ext cx="3727450" cy="2119312"/>
            <a:chOff x="3123" y="1863"/>
            <a:chExt cx="2348" cy="1335"/>
          </a:xfrm>
        </p:grpSpPr>
        <p:sp>
          <p:nvSpPr>
            <p:cNvPr id="19518" name="Line 63"/>
            <p:cNvSpPr>
              <a:spLocks noChangeShapeType="1"/>
            </p:cNvSpPr>
            <p:nvPr/>
          </p:nvSpPr>
          <p:spPr bwMode="auto">
            <a:xfrm>
              <a:off x="4511" y="2622"/>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19" name="Line 64"/>
            <p:cNvSpPr>
              <a:spLocks noChangeShapeType="1"/>
            </p:cNvSpPr>
            <p:nvPr/>
          </p:nvSpPr>
          <p:spPr bwMode="auto">
            <a:xfrm>
              <a:off x="4511" y="2910"/>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20" name="Line 65"/>
            <p:cNvSpPr>
              <a:spLocks noChangeShapeType="1"/>
            </p:cNvSpPr>
            <p:nvPr/>
          </p:nvSpPr>
          <p:spPr bwMode="auto">
            <a:xfrm>
              <a:off x="4799" y="233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21" name="Line 66"/>
            <p:cNvSpPr>
              <a:spLocks noChangeShapeType="1"/>
            </p:cNvSpPr>
            <p:nvPr/>
          </p:nvSpPr>
          <p:spPr bwMode="auto">
            <a:xfrm>
              <a:off x="5135" y="233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22" name="Rectangle 67"/>
            <p:cNvSpPr>
              <a:spLocks noChangeArrowheads="1"/>
            </p:cNvSpPr>
            <p:nvPr/>
          </p:nvSpPr>
          <p:spPr bwMode="auto">
            <a:xfrm>
              <a:off x="4511" y="2334"/>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23" name="Oval 68"/>
            <p:cNvSpPr>
              <a:spLocks noChangeArrowheads="1"/>
            </p:cNvSpPr>
            <p:nvPr/>
          </p:nvSpPr>
          <p:spPr bwMode="auto">
            <a:xfrm>
              <a:off x="5231" y="2430"/>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24" name="Oval 69"/>
            <p:cNvSpPr>
              <a:spLocks noChangeArrowheads="1"/>
            </p:cNvSpPr>
            <p:nvPr/>
          </p:nvSpPr>
          <p:spPr bwMode="auto">
            <a:xfrm>
              <a:off x="4880" y="2707"/>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25" name="Oval 70"/>
            <p:cNvSpPr>
              <a:spLocks noChangeArrowheads="1"/>
            </p:cNvSpPr>
            <p:nvPr/>
          </p:nvSpPr>
          <p:spPr bwMode="auto">
            <a:xfrm>
              <a:off x="4581" y="2995"/>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26" name="Oval 71"/>
            <p:cNvSpPr>
              <a:spLocks noChangeArrowheads="1"/>
            </p:cNvSpPr>
            <p:nvPr/>
          </p:nvSpPr>
          <p:spPr bwMode="auto">
            <a:xfrm>
              <a:off x="4913" y="3004"/>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27" name="Line 72"/>
            <p:cNvSpPr>
              <a:spLocks noChangeShapeType="1"/>
            </p:cNvSpPr>
            <p:nvPr/>
          </p:nvSpPr>
          <p:spPr bwMode="auto">
            <a:xfrm>
              <a:off x="3123" y="1863"/>
              <a:ext cx="1878" cy="46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4617" name="Oval 73"/>
          <p:cNvSpPr>
            <a:spLocks noChangeArrowheads="1"/>
          </p:cNvSpPr>
          <p:nvPr/>
        </p:nvSpPr>
        <p:spPr bwMode="auto">
          <a:xfrm>
            <a:off x="1549400" y="5727700"/>
            <a:ext cx="228600" cy="228600"/>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 name="Group 74"/>
          <p:cNvGrpSpPr/>
          <p:nvPr/>
        </p:nvGrpSpPr>
        <p:grpSpPr>
          <a:xfrm>
            <a:off x="1438275" y="4356100"/>
            <a:ext cx="2514600" cy="2133600"/>
            <a:chOff x="960" y="2784"/>
            <a:chExt cx="1584" cy="1344"/>
          </a:xfrm>
        </p:grpSpPr>
        <p:sp>
          <p:nvSpPr>
            <p:cNvPr id="19530" name="Line 75"/>
            <p:cNvSpPr>
              <a:spLocks noChangeShapeType="1"/>
            </p:cNvSpPr>
            <p:nvPr/>
          </p:nvSpPr>
          <p:spPr bwMode="auto">
            <a:xfrm>
              <a:off x="960" y="3552"/>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31" name="Line 76"/>
            <p:cNvSpPr>
              <a:spLocks noChangeShapeType="1"/>
            </p:cNvSpPr>
            <p:nvPr/>
          </p:nvSpPr>
          <p:spPr bwMode="auto">
            <a:xfrm>
              <a:off x="960" y="3840"/>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32" name="Line 77"/>
            <p:cNvSpPr>
              <a:spLocks noChangeShapeType="1"/>
            </p:cNvSpPr>
            <p:nvPr/>
          </p:nvSpPr>
          <p:spPr bwMode="auto">
            <a:xfrm>
              <a:off x="1248" y="32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33" name="Line 78"/>
            <p:cNvSpPr>
              <a:spLocks noChangeShapeType="1"/>
            </p:cNvSpPr>
            <p:nvPr/>
          </p:nvSpPr>
          <p:spPr bwMode="auto">
            <a:xfrm>
              <a:off x="1584" y="32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34" name="Rectangle 79"/>
            <p:cNvSpPr>
              <a:spLocks noChangeArrowheads="1"/>
            </p:cNvSpPr>
            <p:nvPr/>
          </p:nvSpPr>
          <p:spPr bwMode="auto">
            <a:xfrm>
              <a:off x="960" y="3264"/>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35" name="Oval 80"/>
            <p:cNvSpPr>
              <a:spLocks noChangeArrowheads="1"/>
            </p:cNvSpPr>
            <p:nvPr/>
          </p:nvSpPr>
          <p:spPr bwMode="auto">
            <a:xfrm>
              <a:off x="1680" y="3360"/>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36" name="Oval 81"/>
            <p:cNvSpPr>
              <a:spLocks noChangeArrowheads="1"/>
            </p:cNvSpPr>
            <p:nvPr/>
          </p:nvSpPr>
          <p:spPr bwMode="auto">
            <a:xfrm>
              <a:off x="1344" y="3637"/>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37" name="Oval 82"/>
            <p:cNvSpPr>
              <a:spLocks noChangeArrowheads="1"/>
            </p:cNvSpPr>
            <p:nvPr/>
          </p:nvSpPr>
          <p:spPr bwMode="auto">
            <a:xfrm>
              <a:off x="1030" y="3925"/>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38" name="Oval 83"/>
            <p:cNvSpPr>
              <a:spLocks noChangeArrowheads="1"/>
            </p:cNvSpPr>
            <p:nvPr/>
          </p:nvSpPr>
          <p:spPr bwMode="auto">
            <a:xfrm>
              <a:off x="1366" y="3934"/>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39" name="Oval 84"/>
            <p:cNvSpPr>
              <a:spLocks noChangeArrowheads="1"/>
            </p:cNvSpPr>
            <p:nvPr/>
          </p:nvSpPr>
          <p:spPr bwMode="auto">
            <a:xfrm>
              <a:off x="1344" y="3350"/>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40" name="Line 85"/>
            <p:cNvSpPr>
              <a:spLocks noChangeShapeType="1"/>
            </p:cNvSpPr>
            <p:nvPr/>
          </p:nvSpPr>
          <p:spPr bwMode="auto">
            <a:xfrm flipH="1">
              <a:off x="1440" y="2784"/>
              <a:ext cx="1104"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4630" name="Oval 86"/>
          <p:cNvSpPr>
            <a:spLocks noChangeArrowheads="1"/>
          </p:cNvSpPr>
          <p:nvPr/>
        </p:nvSpPr>
        <p:spPr bwMode="auto">
          <a:xfrm>
            <a:off x="3225800" y="5254625"/>
            <a:ext cx="228600" cy="228600"/>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9" name="Group 87"/>
          <p:cNvGrpSpPr/>
          <p:nvPr/>
        </p:nvGrpSpPr>
        <p:grpSpPr>
          <a:xfrm>
            <a:off x="3114675" y="4356100"/>
            <a:ext cx="1524000" cy="2133600"/>
            <a:chOff x="2016" y="2784"/>
            <a:chExt cx="960" cy="1344"/>
          </a:xfrm>
        </p:grpSpPr>
        <p:sp>
          <p:nvSpPr>
            <p:cNvPr id="19543" name="Line 88"/>
            <p:cNvSpPr>
              <a:spLocks noChangeShapeType="1"/>
            </p:cNvSpPr>
            <p:nvPr/>
          </p:nvSpPr>
          <p:spPr bwMode="auto">
            <a:xfrm>
              <a:off x="2016" y="3552"/>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44" name="Line 89"/>
            <p:cNvSpPr>
              <a:spLocks noChangeShapeType="1"/>
            </p:cNvSpPr>
            <p:nvPr/>
          </p:nvSpPr>
          <p:spPr bwMode="auto">
            <a:xfrm>
              <a:off x="2016" y="3840"/>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45" name="Line 90"/>
            <p:cNvSpPr>
              <a:spLocks noChangeShapeType="1"/>
            </p:cNvSpPr>
            <p:nvPr/>
          </p:nvSpPr>
          <p:spPr bwMode="auto">
            <a:xfrm>
              <a:off x="2304" y="32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46" name="Line 91"/>
            <p:cNvSpPr>
              <a:spLocks noChangeShapeType="1"/>
            </p:cNvSpPr>
            <p:nvPr/>
          </p:nvSpPr>
          <p:spPr bwMode="auto">
            <a:xfrm>
              <a:off x="2640" y="32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47" name="Rectangle 92"/>
            <p:cNvSpPr>
              <a:spLocks noChangeArrowheads="1"/>
            </p:cNvSpPr>
            <p:nvPr/>
          </p:nvSpPr>
          <p:spPr bwMode="auto">
            <a:xfrm>
              <a:off x="2016" y="3264"/>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48" name="Oval 93"/>
            <p:cNvSpPr>
              <a:spLocks noChangeArrowheads="1"/>
            </p:cNvSpPr>
            <p:nvPr/>
          </p:nvSpPr>
          <p:spPr bwMode="auto">
            <a:xfrm>
              <a:off x="2736" y="3360"/>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49" name="Oval 94"/>
            <p:cNvSpPr>
              <a:spLocks noChangeArrowheads="1"/>
            </p:cNvSpPr>
            <p:nvPr/>
          </p:nvSpPr>
          <p:spPr bwMode="auto">
            <a:xfrm>
              <a:off x="2400" y="3637"/>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50" name="Oval 95"/>
            <p:cNvSpPr>
              <a:spLocks noChangeArrowheads="1"/>
            </p:cNvSpPr>
            <p:nvPr/>
          </p:nvSpPr>
          <p:spPr bwMode="auto">
            <a:xfrm>
              <a:off x="2086" y="3925"/>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51" name="Oval 96"/>
            <p:cNvSpPr>
              <a:spLocks noChangeArrowheads="1"/>
            </p:cNvSpPr>
            <p:nvPr/>
          </p:nvSpPr>
          <p:spPr bwMode="auto">
            <a:xfrm>
              <a:off x="2422" y="3934"/>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52" name="Oval 97"/>
            <p:cNvSpPr>
              <a:spLocks noChangeArrowheads="1"/>
            </p:cNvSpPr>
            <p:nvPr/>
          </p:nvSpPr>
          <p:spPr bwMode="auto">
            <a:xfrm>
              <a:off x="2400" y="3350"/>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53" name="Line 98"/>
            <p:cNvSpPr>
              <a:spLocks noChangeShapeType="1"/>
            </p:cNvSpPr>
            <p:nvPr/>
          </p:nvSpPr>
          <p:spPr bwMode="auto">
            <a:xfrm flipH="1">
              <a:off x="2448" y="2784"/>
              <a:ext cx="384"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4643" name="Oval 99"/>
          <p:cNvSpPr>
            <a:spLocks noChangeArrowheads="1"/>
          </p:cNvSpPr>
          <p:nvPr/>
        </p:nvSpPr>
        <p:spPr bwMode="auto">
          <a:xfrm>
            <a:off x="5934075" y="5727700"/>
            <a:ext cx="228600" cy="228600"/>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10" name="Group 100"/>
          <p:cNvGrpSpPr/>
          <p:nvPr/>
        </p:nvGrpSpPr>
        <p:grpSpPr>
          <a:xfrm>
            <a:off x="4562475" y="4356100"/>
            <a:ext cx="1752600" cy="2133600"/>
            <a:chOff x="2928" y="2784"/>
            <a:chExt cx="1104" cy="1344"/>
          </a:xfrm>
        </p:grpSpPr>
        <p:sp>
          <p:nvSpPr>
            <p:cNvPr id="19556" name="Line 101"/>
            <p:cNvSpPr>
              <a:spLocks noChangeShapeType="1"/>
            </p:cNvSpPr>
            <p:nvPr/>
          </p:nvSpPr>
          <p:spPr bwMode="auto">
            <a:xfrm>
              <a:off x="3072" y="3552"/>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57" name="Line 102"/>
            <p:cNvSpPr>
              <a:spLocks noChangeShapeType="1"/>
            </p:cNvSpPr>
            <p:nvPr/>
          </p:nvSpPr>
          <p:spPr bwMode="auto">
            <a:xfrm>
              <a:off x="3072" y="3840"/>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58" name="Line 103"/>
            <p:cNvSpPr>
              <a:spLocks noChangeShapeType="1"/>
            </p:cNvSpPr>
            <p:nvPr/>
          </p:nvSpPr>
          <p:spPr bwMode="auto">
            <a:xfrm>
              <a:off x="3360" y="32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59" name="Line 104"/>
            <p:cNvSpPr>
              <a:spLocks noChangeShapeType="1"/>
            </p:cNvSpPr>
            <p:nvPr/>
          </p:nvSpPr>
          <p:spPr bwMode="auto">
            <a:xfrm>
              <a:off x="3696" y="32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60" name="Rectangle 105"/>
            <p:cNvSpPr>
              <a:spLocks noChangeArrowheads="1"/>
            </p:cNvSpPr>
            <p:nvPr/>
          </p:nvSpPr>
          <p:spPr bwMode="auto">
            <a:xfrm>
              <a:off x="3072" y="3264"/>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61" name="Oval 106"/>
            <p:cNvSpPr>
              <a:spLocks noChangeArrowheads="1"/>
            </p:cNvSpPr>
            <p:nvPr/>
          </p:nvSpPr>
          <p:spPr bwMode="auto">
            <a:xfrm>
              <a:off x="3792" y="3360"/>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62" name="Oval 107"/>
            <p:cNvSpPr>
              <a:spLocks noChangeArrowheads="1"/>
            </p:cNvSpPr>
            <p:nvPr/>
          </p:nvSpPr>
          <p:spPr bwMode="auto">
            <a:xfrm>
              <a:off x="3456" y="3637"/>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63" name="Oval 108"/>
            <p:cNvSpPr>
              <a:spLocks noChangeArrowheads="1"/>
            </p:cNvSpPr>
            <p:nvPr/>
          </p:nvSpPr>
          <p:spPr bwMode="auto">
            <a:xfrm>
              <a:off x="3142" y="3925"/>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64" name="Oval 109"/>
            <p:cNvSpPr>
              <a:spLocks noChangeArrowheads="1"/>
            </p:cNvSpPr>
            <p:nvPr/>
          </p:nvSpPr>
          <p:spPr bwMode="auto">
            <a:xfrm>
              <a:off x="3478" y="3934"/>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65" name="Oval 110"/>
            <p:cNvSpPr>
              <a:spLocks noChangeArrowheads="1"/>
            </p:cNvSpPr>
            <p:nvPr/>
          </p:nvSpPr>
          <p:spPr bwMode="auto">
            <a:xfrm>
              <a:off x="3456" y="3350"/>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66" name="Line 111"/>
            <p:cNvSpPr>
              <a:spLocks noChangeShapeType="1"/>
            </p:cNvSpPr>
            <p:nvPr/>
          </p:nvSpPr>
          <p:spPr bwMode="auto">
            <a:xfrm>
              <a:off x="2928" y="2784"/>
              <a:ext cx="624"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4656" name="Oval 112"/>
          <p:cNvSpPr>
            <a:spLocks noChangeArrowheads="1"/>
          </p:cNvSpPr>
          <p:nvPr/>
        </p:nvSpPr>
        <p:spPr bwMode="auto">
          <a:xfrm>
            <a:off x="7610475" y="6184900"/>
            <a:ext cx="228600" cy="228600"/>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11" name="Group 113"/>
          <p:cNvGrpSpPr/>
          <p:nvPr/>
        </p:nvGrpSpPr>
        <p:grpSpPr>
          <a:xfrm>
            <a:off x="5095875" y="4356100"/>
            <a:ext cx="2895600" cy="2133600"/>
            <a:chOff x="3264" y="2784"/>
            <a:chExt cx="1824" cy="1344"/>
          </a:xfrm>
        </p:grpSpPr>
        <p:sp>
          <p:nvSpPr>
            <p:cNvPr id="19569" name="Line 114"/>
            <p:cNvSpPr>
              <a:spLocks noChangeShapeType="1"/>
            </p:cNvSpPr>
            <p:nvPr/>
          </p:nvSpPr>
          <p:spPr bwMode="auto">
            <a:xfrm>
              <a:off x="4128" y="3552"/>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0" name="Line 115"/>
            <p:cNvSpPr>
              <a:spLocks noChangeShapeType="1"/>
            </p:cNvSpPr>
            <p:nvPr/>
          </p:nvSpPr>
          <p:spPr bwMode="auto">
            <a:xfrm>
              <a:off x="4128" y="3840"/>
              <a:ext cx="96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1" name="Line 116"/>
            <p:cNvSpPr>
              <a:spLocks noChangeShapeType="1"/>
            </p:cNvSpPr>
            <p:nvPr/>
          </p:nvSpPr>
          <p:spPr bwMode="auto">
            <a:xfrm>
              <a:off x="4416" y="32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2" name="Line 117"/>
            <p:cNvSpPr>
              <a:spLocks noChangeShapeType="1"/>
            </p:cNvSpPr>
            <p:nvPr/>
          </p:nvSpPr>
          <p:spPr bwMode="auto">
            <a:xfrm>
              <a:off x="4752" y="3264"/>
              <a:ext cx="0" cy="8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3" name="Rectangle 118"/>
            <p:cNvSpPr>
              <a:spLocks noChangeArrowheads="1"/>
            </p:cNvSpPr>
            <p:nvPr/>
          </p:nvSpPr>
          <p:spPr bwMode="auto">
            <a:xfrm>
              <a:off x="4128" y="3264"/>
              <a:ext cx="960" cy="8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4" name="Oval 119"/>
            <p:cNvSpPr>
              <a:spLocks noChangeArrowheads="1"/>
            </p:cNvSpPr>
            <p:nvPr/>
          </p:nvSpPr>
          <p:spPr bwMode="auto">
            <a:xfrm>
              <a:off x="4848" y="3360"/>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5" name="Oval 120"/>
            <p:cNvSpPr>
              <a:spLocks noChangeArrowheads="1"/>
            </p:cNvSpPr>
            <p:nvPr/>
          </p:nvSpPr>
          <p:spPr bwMode="auto">
            <a:xfrm>
              <a:off x="4512" y="3637"/>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6" name="Oval 121"/>
            <p:cNvSpPr>
              <a:spLocks noChangeArrowheads="1"/>
            </p:cNvSpPr>
            <p:nvPr/>
          </p:nvSpPr>
          <p:spPr bwMode="auto">
            <a:xfrm>
              <a:off x="4198" y="3925"/>
              <a:ext cx="144"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7" name="Oval 122"/>
            <p:cNvSpPr>
              <a:spLocks noChangeArrowheads="1"/>
            </p:cNvSpPr>
            <p:nvPr/>
          </p:nvSpPr>
          <p:spPr bwMode="auto">
            <a:xfrm>
              <a:off x="4534" y="3934"/>
              <a:ext cx="144" cy="144"/>
            </a:xfrm>
            <a:prstGeom prst="ellipse">
              <a:avLst/>
            </a:prstGeom>
            <a:solidFill>
              <a:srgbClr val="00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8" name="Oval 123"/>
            <p:cNvSpPr>
              <a:spLocks noChangeArrowheads="1"/>
            </p:cNvSpPr>
            <p:nvPr/>
          </p:nvSpPr>
          <p:spPr bwMode="auto">
            <a:xfrm>
              <a:off x="4512" y="3350"/>
              <a:ext cx="166" cy="144"/>
            </a:xfrm>
            <a:prstGeom prst="ellipse">
              <a:avLst/>
            </a:prstGeom>
            <a:solidFill>
              <a:schemeClr val="bg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79" name="Line 124"/>
            <p:cNvSpPr>
              <a:spLocks noChangeShapeType="1"/>
            </p:cNvSpPr>
            <p:nvPr/>
          </p:nvSpPr>
          <p:spPr bwMode="auto">
            <a:xfrm>
              <a:off x="3264" y="2784"/>
              <a:ext cx="1392" cy="4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9581" name="AutoShape 126"/>
          <p:cNvSpPr>
            <a:spLocks noChangeArrowheads="1"/>
          </p:cNvSpPr>
          <p:nvPr/>
        </p:nvSpPr>
        <p:spPr bwMode="auto">
          <a:xfrm>
            <a:off x="6638925" y="1117600"/>
            <a:ext cx="914400" cy="914400"/>
          </a:xfrm>
          <a:prstGeom prst="irregularSeal1">
            <a:avLst/>
          </a:prstGeom>
          <a:solidFill>
            <a:srgbClr val="6C4C8F"/>
          </a:solidFill>
          <a:ln w="9525">
            <a:no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树</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13" name="Group 128"/>
          <p:cNvGrpSpPr/>
          <p:nvPr/>
        </p:nvGrpSpPr>
        <p:grpSpPr>
          <a:xfrm>
            <a:off x="314325" y="4394200"/>
            <a:ext cx="8515350" cy="2400300"/>
            <a:chOff x="252" y="2808"/>
            <a:chExt cx="5364" cy="1512"/>
          </a:xfrm>
        </p:grpSpPr>
        <p:grpSp>
          <p:nvGrpSpPr>
            <p:cNvPr id="21528" name="Group 129"/>
            <p:cNvGrpSpPr/>
            <p:nvPr/>
          </p:nvGrpSpPr>
          <p:grpSpPr>
            <a:xfrm>
              <a:off x="4512" y="2808"/>
              <a:ext cx="1104" cy="403"/>
              <a:chOff x="168" y="2820"/>
              <a:chExt cx="1104" cy="403"/>
            </a:xfrm>
          </p:grpSpPr>
          <p:sp>
            <p:nvSpPr>
              <p:cNvPr id="19585" name="Line 130"/>
              <p:cNvSpPr>
                <a:spLocks noChangeShapeType="1"/>
              </p:cNvSpPr>
              <p:nvPr/>
            </p:nvSpPr>
            <p:spPr bwMode="auto">
              <a:xfrm flipH="1">
                <a:off x="168" y="2832"/>
                <a:ext cx="300" cy="3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86" name="Line 131"/>
              <p:cNvSpPr>
                <a:spLocks noChangeShapeType="1"/>
              </p:cNvSpPr>
              <p:nvPr/>
            </p:nvSpPr>
            <p:spPr bwMode="auto">
              <a:xfrm>
                <a:off x="924" y="2820"/>
                <a:ext cx="348" cy="34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87" name="Text Box 132"/>
              <p:cNvSpPr txBox="1">
                <a:spLocks noChangeArrowheads="1"/>
              </p:cNvSpPr>
              <p:nvPr/>
            </p:nvSpPr>
            <p:spPr bwMode="auto">
              <a:xfrm>
                <a:off x="506" y="2973"/>
                <a:ext cx="5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1529" name="Group 133"/>
            <p:cNvGrpSpPr/>
            <p:nvPr/>
          </p:nvGrpSpPr>
          <p:grpSpPr>
            <a:xfrm>
              <a:off x="252" y="2820"/>
              <a:ext cx="1104" cy="403"/>
              <a:chOff x="168" y="2820"/>
              <a:chExt cx="1104" cy="403"/>
            </a:xfrm>
          </p:grpSpPr>
          <p:sp>
            <p:nvSpPr>
              <p:cNvPr id="19589" name="Line 134"/>
              <p:cNvSpPr>
                <a:spLocks noChangeShapeType="1"/>
              </p:cNvSpPr>
              <p:nvPr/>
            </p:nvSpPr>
            <p:spPr bwMode="auto">
              <a:xfrm flipH="1">
                <a:off x="168" y="2832"/>
                <a:ext cx="300" cy="3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90" name="Line 135"/>
              <p:cNvSpPr>
                <a:spLocks noChangeShapeType="1"/>
              </p:cNvSpPr>
              <p:nvPr/>
            </p:nvSpPr>
            <p:spPr bwMode="auto">
              <a:xfrm>
                <a:off x="924" y="2820"/>
                <a:ext cx="348" cy="34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91" name="Text Box 136"/>
              <p:cNvSpPr txBox="1">
                <a:spLocks noChangeArrowheads="1"/>
              </p:cNvSpPr>
              <p:nvPr/>
            </p:nvSpPr>
            <p:spPr bwMode="auto">
              <a:xfrm>
                <a:off x="506" y="2973"/>
                <a:ext cx="5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1530" name="Group 137"/>
            <p:cNvGrpSpPr/>
            <p:nvPr/>
          </p:nvGrpSpPr>
          <p:grpSpPr>
            <a:xfrm>
              <a:off x="1080" y="4070"/>
              <a:ext cx="672" cy="250"/>
              <a:chOff x="1080" y="4070"/>
              <a:chExt cx="672" cy="250"/>
            </a:xfrm>
          </p:grpSpPr>
          <p:sp>
            <p:nvSpPr>
              <p:cNvPr id="19593" name="Line 138"/>
              <p:cNvSpPr>
                <a:spLocks noChangeShapeType="1"/>
              </p:cNvSpPr>
              <p:nvPr/>
            </p:nvSpPr>
            <p:spPr bwMode="auto">
              <a:xfrm flipH="1">
                <a:off x="1080" y="4140"/>
                <a:ext cx="108"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94" name="Line 139"/>
              <p:cNvSpPr>
                <a:spLocks noChangeShapeType="1"/>
              </p:cNvSpPr>
              <p:nvPr/>
            </p:nvSpPr>
            <p:spPr bwMode="auto">
              <a:xfrm>
                <a:off x="1608" y="4128"/>
                <a:ext cx="144"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95" name="Text Box 140"/>
              <p:cNvSpPr txBox="1">
                <a:spLocks noChangeArrowheads="1"/>
              </p:cNvSpPr>
              <p:nvPr/>
            </p:nvSpPr>
            <p:spPr bwMode="auto">
              <a:xfrm>
                <a:off x="1202" y="4070"/>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1531" name="Group 141"/>
            <p:cNvGrpSpPr/>
            <p:nvPr/>
          </p:nvGrpSpPr>
          <p:grpSpPr>
            <a:xfrm>
              <a:off x="2148" y="4070"/>
              <a:ext cx="672" cy="250"/>
              <a:chOff x="1080" y="4070"/>
              <a:chExt cx="672" cy="250"/>
            </a:xfrm>
          </p:grpSpPr>
          <p:sp>
            <p:nvSpPr>
              <p:cNvPr id="19597" name="Line 142"/>
              <p:cNvSpPr>
                <a:spLocks noChangeShapeType="1"/>
              </p:cNvSpPr>
              <p:nvPr/>
            </p:nvSpPr>
            <p:spPr bwMode="auto">
              <a:xfrm flipH="1">
                <a:off x="1080" y="4140"/>
                <a:ext cx="108"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98" name="Line 143"/>
              <p:cNvSpPr>
                <a:spLocks noChangeShapeType="1"/>
              </p:cNvSpPr>
              <p:nvPr/>
            </p:nvSpPr>
            <p:spPr bwMode="auto">
              <a:xfrm>
                <a:off x="1608" y="4128"/>
                <a:ext cx="144"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599" name="Text Box 144"/>
              <p:cNvSpPr txBox="1">
                <a:spLocks noChangeArrowheads="1"/>
              </p:cNvSpPr>
              <p:nvPr/>
            </p:nvSpPr>
            <p:spPr bwMode="auto">
              <a:xfrm>
                <a:off x="1202" y="4070"/>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1532" name="Group 145"/>
            <p:cNvGrpSpPr/>
            <p:nvPr/>
          </p:nvGrpSpPr>
          <p:grpSpPr>
            <a:xfrm>
              <a:off x="3204" y="4070"/>
              <a:ext cx="672" cy="250"/>
              <a:chOff x="1080" y="4070"/>
              <a:chExt cx="672" cy="250"/>
            </a:xfrm>
          </p:grpSpPr>
          <p:sp>
            <p:nvSpPr>
              <p:cNvPr id="19601" name="Line 146"/>
              <p:cNvSpPr>
                <a:spLocks noChangeShapeType="1"/>
              </p:cNvSpPr>
              <p:nvPr/>
            </p:nvSpPr>
            <p:spPr bwMode="auto">
              <a:xfrm flipH="1">
                <a:off x="1080" y="4140"/>
                <a:ext cx="108"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602" name="Line 147"/>
              <p:cNvSpPr>
                <a:spLocks noChangeShapeType="1"/>
              </p:cNvSpPr>
              <p:nvPr/>
            </p:nvSpPr>
            <p:spPr bwMode="auto">
              <a:xfrm>
                <a:off x="1608" y="4128"/>
                <a:ext cx="144"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603" name="Text Box 148"/>
              <p:cNvSpPr txBox="1">
                <a:spLocks noChangeArrowheads="1"/>
              </p:cNvSpPr>
              <p:nvPr/>
            </p:nvSpPr>
            <p:spPr bwMode="auto">
              <a:xfrm>
                <a:off x="1202" y="4070"/>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21533" name="Group 149"/>
            <p:cNvGrpSpPr/>
            <p:nvPr/>
          </p:nvGrpSpPr>
          <p:grpSpPr>
            <a:xfrm>
              <a:off x="4284" y="4070"/>
              <a:ext cx="672" cy="250"/>
              <a:chOff x="1080" y="4070"/>
              <a:chExt cx="672" cy="250"/>
            </a:xfrm>
          </p:grpSpPr>
          <p:sp>
            <p:nvSpPr>
              <p:cNvPr id="19605" name="Line 150"/>
              <p:cNvSpPr>
                <a:spLocks noChangeShapeType="1"/>
              </p:cNvSpPr>
              <p:nvPr/>
            </p:nvSpPr>
            <p:spPr bwMode="auto">
              <a:xfrm flipH="1">
                <a:off x="1080" y="4140"/>
                <a:ext cx="108" cy="18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606" name="Line 151"/>
              <p:cNvSpPr>
                <a:spLocks noChangeShapeType="1"/>
              </p:cNvSpPr>
              <p:nvPr/>
            </p:nvSpPr>
            <p:spPr bwMode="auto">
              <a:xfrm>
                <a:off x="1608" y="4128"/>
                <a:ext cx="144"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607" name="Text Box 152"/>
              <p:cNvSpPr txBox="1">
                <a:spLocks noChangeArrowheads="1"/>
              </p:cNvSpPr>
              <p:nvPr/>
            </p:nvSpPr>
            <p:spPr bwMode="auto">
              <a:xfrm>
                <a:off x="1202" y="4070"/>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4546">
                                            <p:txEl>
                                              <p:pRg st="0" end="0"/>
                                            </p:txEl>
                                          </p:spTgt>
                                        </p:tgtEl>
                                        <p:attrNameLst>
                                          <p:attrName>style.visibility</p:attrName>
                                        </p:attrNameLst>
                                      </p:cBhvr>
                                      <p:to>
                                        <p:strVal val="visible"/>
                                      </p:to>
                                    </p:set>
                                    <p:anim calcmode="lin" valueType="num">
                                      <p:cBhvr additive="base">
                                        <p:cTn id="7" dur="500" fill="hold"/>
                                        <p:tgtEl>
                                          <p:spTgt spid="36454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454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subTnLst>
                                    <p:audio>
                                      <p:cMediaNode>
                                        <p:cTn display="0" masterRel="sameClick">
                                          <p:stCondLst>
                                            <p:cond evt="begin" delay="0">
                                              <p:tn val="11"/>
                                            </p:cond>
                                          </p:stCondLst>
                                          <p:endCondLst>
                                            <p:cond evt="onStopAudio" delay="0">
                                              <p:tgtEl>
                                                <p:sldTgt/>
                                              </p:tgtEl>
                                            </p:cond>
                                          </p:endCondLst>
                                        </p:cTn>
                                        <p:tgtEl>
                                          <p:sndTgt r:embed="rId1"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ox(out)">
                                      <p:cBhvr>
                                        <p:cTn id="18" dur="500"/>
                                        <p:tgtEl>
                                          <p:spTgt spid="3"/>
                                        </p:tgtEl>
                                      </p:cBhvr>
                                    </p:animEffect>
                                  </p:childTnLst>
                                  <p:subTnLst>
                                    <p:audio>
                                      <p:cMediaNode>
                                        <p:cTn display="0" masterRel="sameClick">
                                          <p:stCondLst>
                                            <p:cond evt="begin" delay="0">
                                              <p:tn val="16"/>
                                            </p:cond>
                                          </p:stCondLst>
                                          <p:endCondLst>
                                            <p:cond evt="onStopAudio" delay="0">
                                              <p:tgtEl>
                                                <p:sldTgt/>
                                              </p:tgtEl>
                                            </p:cond>
                                          </p:endCondLst>
                                        </p:cTn>
                                        <p:tgtEl>
                                          <p:sndTgt r:embed="rId1" name="CAMERA.WAV"/>
                                        </p:tgtEl>
                                      </p:cMediaNode>
                                    </p:audio>
                                  </p:sub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364557"/>
                                        </p:tgtEl>
                                        <p:attrNameLst>
                                          <p:attrName>style.visibility</p:attrName>
                                        </p:attrNameLst>
                                      </p:cBhvr>
                                      <p:to>
                                        <p:strVal val="visible"/>
                                      </p:to>
                                    </p:set>
                                    <p:anim calcmode="lin" valueType="num">
                                      <p:cBhvr additive="base">
                                        <p:cTn id="22" dur="500" fill="hold"/>
                                        <p:tgtEl>
                                          <p:spTgt spid="364557"/>
                                        </p:tgtEl>
                                        <p:attrNameLst>
                                          <p:attrName>ppt_x</p:attrName>
                                        </p:attrNameLst>
                                      </p:cBhvr>
                                      <p:tavLst>
                                        <p:tav tm="0">
                                          <p:val>
                                            <p:strVal val="0-#ppt_w/2"/>
                                          </p:val>
                                        </p:tav>
                                        <p:tav tm="100000">
                                          <p:val>
                                            <p:strVal val="#ppt_x"/>
                                          </p:val>
                                        </p:tav>
                                      </p:tavLst>
                                    </p:anim>
                                    <p:anim calcmode="lin" valueType="num">
                                      <p:cBhvr additive="base">
                                        <p:cTn id="23" dur="500" fill="hold"/>
                                        <p:tgtEl>
                                          <p:spTgt spid="36455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 presetClass="entr" presetSubtype="32"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ox(out)">
                                      <p:cBhvr>
                                        <p:cTn id="28" dur="500"/>
                                        <p:tgtEl>
                                          <p:spTgt spid="4"/>
                                        </p:tgtEl>
                                      </p:cBhvr>
                                    </p:animEffect>
                                  </p:childTnLst>
                                  <p:subTnLst>
                                    <p:audio>
                                      <p:cMediaNode>
                                        <p:cTn display="0" masterRel="sameClick">
                                          <p:stCondLst>
                                            <p:cond evt="begin" delay="0">
                                              <p:tn val="26"/>
                                            </p:cond>
                                          </p:stCondLst>
                                          <p:endCondLst>
                                            <p:cond evt="onStopAudio" delay="0">
                                              <p:tgtEl>
                                                <p:sldTgt/>
                                              </p:tgtEl>
                                            </p:cond>
                                          </p:endCondLst>
                                        </p:cTn>
                                        <p:tgtEl>
                                          <p:sndTgt r:embed="rId1" name="CAMERA.WAV"/>
                                        </p:tgtEl>
                                      </p:cMediaNode>
                                    </p:audio>
                                  </p:subTnLst>
                                </p:cTn>
                              </p:par>
                            </p:childTnLst>
                          </p:cTn>
                        </p:par>
                        <p:par>
                          <p:cTn id="29" fill="hold">
                            <p:stCondLst>
                              <p:cond delay="500"/>
                            </p:stCondLst>
                            <p:childTnLst>
                              <p:par>
                                <p:cTn id="30" presetID="2" presetClass="entr" presetSubtype="1" fill="hold" grpId="0" nodeType="afterEffect">
                                  <p:stCondLst>
                                    <p:cond delay="0"/>
                                  </p:stCondLst>
                                  <p:childTnLst>
                                    <p:set>
                                      <p:cBhvr>
                                        <p:cTn id="31" dur="1" fill="hold">
                                          <p:stCondLst>
                                            <p:cond delay="0"/>
                                          </p:stCondLst>
                                        </p:cTn>
                                        <p:tgtEl>
                                          <p:spTgt spid="364558"/>
                                        </p:tgtEl>
                                        <p:attrNameLst>
                                          <p:attrName>style.visibility</p:attrName>
                                        </p:attrNameLst>
                                      </p:cBhvr>
                                      <p:to>
                                        <p:strVal val="visible"/>
                                      </p:to>
                                    </p:set>
                                    <p:anim calcmode="lin" valueType="num">
                                      <p:cBhvr additive="base">
                                        <p:cTn id="32" dur="500" fill="hold"/>
                                        <p:tgtEl>
                                          <p:spTgt spid="364558"/>
                                        </p:tgtEl>
                                        <p:attrNameLst>
                                          <p:attrName>ppt_x</p:attrName>
                                        </p:attrNameLst>
                                      </p:cBhvr>
                                      <p:tavLst>
                                        <p:tav tm="0">
                                          <p:val>
                                            <p:strVal val="#ppt_x"/>
                                          </p:val>
                                        </p:tav>
                                        <p:tav tm="100000">
                                          <p:val>
                                            <p:strVal val="#ppt_x"/>
                                          </p:val>
                                        </p:tav>
                                      </p:tavLst>
                                    </p:anim>
                                    <p:anim calcmode="lin" valueType="num">
                                      <p:cBhvr additive="base">
                                        <p:cTn id="33" dur="500" fill="hold"/>
                                        <p:tgtEl>
                                          <p:spTgt spid="364558"/>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32"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ox(out)">
                                      <p:cBhvr>
                                        <p:cTn id="38" dur="500"/>
                                        <p:tgtEl>
                                          <p:spTgt spid="5"/>
                                        </p:tgtEl>
                                      </p:cBhvr>
                                    </p:animEffect>
                                  </p:childTnLst>
                                  <p:subTnLst>
                                    <p:audio>
                                      <p:cMediaNode>
                                        <p:cTn display="0" masterRel="sameClick">
                                          <p:stCondLst>
                                            <p:cond evt="begin" delay="0">
                                              <p:tn val="36"/>
                                            </p:cond>
                                          </p:stCondLst>
                                          <p:endCondLst>
                                            <p:cond evt="onStopAudio" delay="0">
                                              <p:tgtEl>
                                                <p:sldTgt/>
                                              </p:tgtEl>
                                            </p:cond>
                                          </p:endCondLst>
                                        </p:cTn>
                                        <p:tgtEl>
                                          <p:sndTgt r:embed="rId1" name="CAMERA.WAV"/>
                                        </p:tgtEl>
                                      </p:cMediaNode>
                                    </p:audio>
                                  </p:subTnLst>
                                </p:cTn>
                              </p:par>
                            </p:childTnLst>
                          </p:cTn>
                        </p:par>
                        <p:par>
                          <p:cTn id="39" fill="hold">
                            <p:stCondLst>
                              <p:cond delay="500"/>
                            </p:stCondLst>
                            <p:childTnLst>
                              <p:par>
                                <p:cTn id="40" presetID="2" presetClass="entr" presetSubtype="9" fill="hold" grpId="0" nodeType="afterEffect">
                                  <p:stCondLst>
                                    <p:cond delay="0"/>
                                  </p:stCondLst>
                                  <p:childTnLst>
                                    <p:set>
                                      <p:cBhvr>
                                        <p:cTn id="41" dur="1" fill="hold">
                                          <p:stCondLst>
                                            <p:cond delay="0"/>
                                          </p:stCondLst>
                                        </p:cTn>
                                        <p:tgtEl>
                                          <p:spTgt spid="364559"/>
                                        </p:tgtEl>
                                        <p:attrNameLst>
                                          <p:attrName>style.visibility</p:attrName>
                                        </p:attrNameLst>
                                      </p:cBhvr>
                                      <p:to>
                                        <p:strVal val="visible"/>
                                      </p:to>
                                    </p:set>
                                    <p:anim calcmode="lin" valueType="num">
                                      <p:cBhvr additive="base">
                                        <p:cTn id="42" dur="500" fill="hold"/>
                                        <p:tgtEl>
                                          <p:spTgt spid="364559"/>
                                        </p:tgtEl>
                                        <p:attrNameLst>
                                          <p:attrName>ppt_x</p:attrName>
                                        </p:attrNameLst>
                                      </p:cBhvr>
                                      <p:tavLst>
                                        <p:tav tm="0">
                                          <p:val>
                                            <p:strVal val="0-#ppt_w/2"/>
                                          </p:val>
                                        </p:tav>
                                        <p:tav tm="100000">
                                          <p:val>
                                            <p:strVal val="#ppt_x"/>
                                          </p:val>
                                        </p:tav>
                                      </p:tavLst>
                                    </p:anim>
                                    <p:anim calcmode="lin" valueType="num">
                                      <p:cBhvr additive="base">
                                        <p:cTn id="43" dur="500" fill="hold"/>
                                        <p:tgtEl>
                                          <p:spTgt spid="364559"/>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 presetClass="entr" presetSubtype="32"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ox(out)">
                                      <p:cBhvr>
                                        <p:cTn id="48" dur="500"/>
                                        <p:tgtEl>
                                          <p:spTgt spid="6"/>
                                        </p:tgtEl>
                                      </p:cBhvr>
                                    </p:animEffect>
                                  </p:childTnLst>
                                  <p:subTnLst>
                                    <p:audio>
                                      <p:cMediaNode>
                                        <p:cTn display="0" masterRel="sameClick">
                                          <p:stCondLst>
                                            <p:cond evt="begin" delay="0">
                                              <p:tn val="46"/>
                                            </p:cond>
                                          </p:stCondLst>
                                          <p:endCondLst>
                                            <p:cond evt="onStopAudio" delay="0">
                                              <p:tgtEl>
                                                <p:sldTgt/>
                                              </p:tgtEl>
                                            </p:cond>
                                          </p:endCondLst>
                                        </p:cTn>
                                        <p:tgtEl>
                                          <p:sndTgt r:embed="rId1" name="CAMERA.WAV"/>
                                        </p:tgtEl>
                                      </p:cMediaNode>
                                    </p:audio>
                                  </p:subTnLst>
                                </p:cTn>
                              </p:par>
                            </p:childTnLst>
                          </p:cTn>
                        </p:par>
                        <p:par>
                          <p:cTn id="49" fill="hold">
                            <p:stCondLst>
                              <p:cond delay="500"/>
                            </p:stCondLst>
                            <p:childTnLst>
                              <p:par>
                                <p:cTn id="50" presetID="2" presetClass="entr" presetSubtype="3" fill="hold" grpId="0" nodeType="afterEffect">
                                  <p:stCondLst>
                                    <p:cond delay="0"/>
                                  </p:stCondLst>
                                  <p:childTnLst>
                                    <p:set>
                                      <p:cBhvr>
                                        <p:cTn id="51" dur="1" fill="hold">
                                          <p:stCondLst>
                                            <p:cond delay="0"/>
                                          </p:stCondLst>
                                        </p:cTn>
                                        <p:tgtEl>
                                          <p:spTgt spid="364560"/>
                                        </p:tgtEl>
                                        <p:attrNameLst>
                                          <p:attrName>style.visibility</p:attrName>
                                        </p:attrNameLst>
                                      </p:cBhvr>
                                      <p:to>
                                        <p:strVal val="visible"/>
                                      </p:to>
                                    </p:set>
                                    <p:anim calcmode="lin" valueType="num">
                                      <p:cBhvr additive="base">
                                        <p:cTn id="52" dur="500" fill="hold"/>
                                        <p:tgtEl>
                                          <p:spTgt spid="364560"/>
                                        </p:tgtEl>
                                        <p:attrNameLst>
                                          <p:attrName>ppt_x</p:attrName>
                                        </p:attrNameLst>
                                      </p:cBhvr>
                                      <p:tavLst>
                                        <p:tav tm="0">
                                          <p:val>
                                            <p:strVal val="1+#ppt_w/2"/>
                                          </p:val>
                                        </p:tav>
                                        <p:tav tm="100000">
                                          <p:val>
                                            <p:strVal val="#ppt_x"/>
                                          </p:val>
                                        </p:tav>
                                      </p:tavLst>
                                    </p:anim>
                                    <p:anim calcmode="lin" valueType="num">
                                      <p:cBhvr additive="base">
                                        <p:cTn id="53" dur="500" fill="hold"/>
                                        <p:tgtEl>
                                          <p:spTgt spid="364560"/>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 presetClass="entr" presetSubtype="32"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box(out)">
                                      <p:cBhvr>
                                        <p:cTn id="58" dur="500"/>
                                        <p:tgtEl>
                                          <p:spTgt spid="7"/>
                                        </p:tgtEl>
                                      </p:cBhvr>
                                    </p:animEffect>
                                  </p:childTnLst>
                                  <p:subTnLst>
                                    <p:audio>
                                      <p:cMediaNode>
                                        <p:cTn display="0" masterRel="sameClick">
                                          <p:stCondLst>
                                            <p:cond evt="begin" delay="0">
                                              <p:tn val="56"/>
                                            </p:cond>
                                          </p:stCondLst>
                                          <p:endCondLst>
                                            <p:cond evt="onStopAudio" delay="0">
                                              <p:tgtEl>
                                                <p:sldTgt/>
                                              </p:tgtEl>
                                            </p:cond>
                                          </p:endCondLst>
                                        </p:cTn>
                                        <p:tgtEl>
                                          <p:sndTgt r:embed="rId1" name="CAMERA.WAV"/>
                                        </p:tgtEl>
                                      </p:cMediaNode>
                                    </p:audio>
                                  </p:subTnLst>
                                </p:cTn>
                              </p:par>
                            </p:childTnLst>
                          </p:cTn>
                        </p:par>
                        <p:par>
                          <p:cTn id="59" fill="hold">
                            <p:stCondLst>
                              <p:cond delay="500"/>
                            </p:stCondLst>
                            <p:childTnLst>
                              <p:par>
                                <p:cTn id="60" presetID="2" presetClass="entr" presetSubtype="2" fill="hold" grpId="0" nodeType="afterEffect">
                                  <p:stCondLst>
                                    <p:cond delay="0"/>
                                  </p:stCondLst>
                                  <p:childTnLst>
                                    <p:set>
                                      <p:cBhvr>
                                        <p:cTn id="61" dur="1" fill="hold">
                                          <p:stCondLst>
                                            <p:cond delay="0"/>
                                          </p:stCondLst>
                                        </p:cTn>
                                        <p:tgtEl>
                                          <p:spTgt spid="364561"/>
                                        </p:tgtEl>
                                        <p:attrNameLst>
                                          <p:attrName>style.visibility</p:attrName>
                                        </p:attrNameLst>
                                      </p:cBhvr>
                                      <p:to>
                                        <p:strVal val="visible"/>
                                      </p:to>
                                    </p:set>
                                    <p:anim calcmode="lin" valueType="num">
                                      <p:cBhvr additive="base">
                                        <p:cTn id="62" dur="500" fill="hold"/>
                                        <p:tgtEl>
                                          <p:spTgt spid="364561"/>
                                        </p:tgtEl>
                                        <p:attrNameLst>
                                          <p:attrName>ppt_x</p:attrName>
                                        </p:attrNameLst>
                                      </p:cBhvr>
                                      <p:tavLst>
                                        <p:tav tm="0">
                                          <p:val>
                                            <p:strVal val="1+#ppt_w/2"/>
                                          </p:val>
                                        </p:tav>
                                        <p:tav tm="100000">
                                          <p:val>
                                            <p:strVal val="#ppt_x"/>
                                          </p:val>
                                        </p:tav>
                                      </p:tavLst>
                                    </p:anim>
                                    <p:anim calcmode="lin" valueType="num">
                                      <p:cBhvr additive="base">
                                        <p:cTn id="63" dur="500" fill="hold"/>
                                        <p:tgtEl>
                                          <p:spTgt spid="36456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32"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box(out)">
                                      <p:cBhvr>
                                        <p:cTn id="68" dur="500"/>
                                        <p:tgtEl>
                                          <p:spTgt spid="8"/>
                                        </p:tgtEl>
                                      </p:cBhvr>
                                    </p:animEffect>
                                  </p:childTnLst>
                                  <p:subTnLst>
                                    <p:audio>
                                      <p:cMediaNode>
                                        <p:cTn display="0" masterRel="sameClick">
                                          <p:stCondLst>
                                            <p:cond evt="begin" delay="0">
                                              <p:tn val="66"/>
                                            </p:cond>
                                          </p:stCondLst>
                                          <p:endCondLst>
                                            <p:cond evt="onStopAudio" delay="0">
                                              <p:tgtEl>
                                                <p:sldTgt/>
                                              </p:tgtEl>
                                            </p:cond>
                                          </p:endCondLst>
                                        </p:cTn>
                                        <p:tgtEl>
                                          <p:sndTgt r:embed="rId1" name="CAMERA.WAV"/>
                                        </p:tgtEl>
                                      </p:cMediaNode>
                                    </p:audio>
                                  </p:subTnLst>
                                </p:cTn>
                              </p:par>
                            </p:childTnLst>
                          </p:cTn>
                        </p:par>
                        <p:par>
                          <p:cTn id="69" fill="hold">
                            <p:stCondLst>
                              <p:cond delay="500"/>
                            </p:stCondLst>
                            <p:childTnLst>
                              <p:par>
                                <p:cTn id="70" presetID="2" presetClass="entr" presetSubtype="8" fill="hold" grpId="0" nodeType="afterEffect">
                                  <p:stCondLst>
                                    <p:cond delay="0"/>
                                  </p:stCondLst>
                                  <p:childTnLst>
                                    <p:set>
                                      <p:cBhvr>
                                        <p:cTn id="71" dur="1" fill="hold">
                                          <p:stCondLst>
                                            <p:cond delay="0"/>
                                          </p:stCondLst>
                                        </p:cTn>
                                        <p:tgtEl>
                                          <p:spTgt spid="364617"/>
                                        </p:tgtEl>
                                        <p:attrNameLst>
                                          <p:attrName>style.visibility</p:attrName>
                                        </p:attrNameLst>
                                      </p:cBhvr>
                                      <p:to>
                                        <p:strVal val="visible"/>
                                      </p:to>
                                    </p:set>
                                    <p:anim calcmode="lin" valueType="num">
                                      <p:cBhvr additive="base">
                                        <p:cTn id="72" dur="500" fill="hold"/>
                                        <p:tgtEl>
                                          <p:spTgt spid="364617"/>
                                        </p:tgtEl>
                                        <p:attrNameLst>
                                          <p:attrName>ppt_x</p:attrName>
                                        </p:attrNameLst>
                                      </p:cBhvr>
                                      <p:tavLst>
                                        <p:tav tm="0">
                                          <p:val>
                                            <p:strVal val="0-#ppt_w/2"/>
                                          </p:val>
                                        </p:tav>
                                        <p:tav tm="100000">
                                          <p:val>
                                            <p:strVal val="#ppt_x"/>
                                          </p:val>
                                        </p:tav>
                                      </p:tavLst>
                                    </p:anim>
                                    <p:anim calcmode="lin" valueType="num">
                                      <p:cBhvr additive="base">
                                        <p:cTn id="73" dur="500" fill="hold"/>
                                        <p:tgtEl>
                                          <p:spTgt spid="36461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0"/>
                                            </p:cond>
                                          </p:stCondLst>
                                          <p:endCondLst>
                                            <p:cond evt="onStopAudio" delay="0">
                                              <p:tgtEl>
                                                <p:sldTgt/>
                                              </p:tgtEl>
                                            </p:cond>
                                          </p:endCondLst>
                                        </p:cTn>
                                        <p:tgtEl>
                                          <p:sndTgt r:embed="rId2" name="WHOOSH.WAV"/>
                                        </p:tgtEl>
                                      </p:cMediaNode>
                                    </p:audio>
                                  </p:subTnLst>
                                </p:cTn>
                              </p:par>
                            </p:childTnLst>
                          </p:cTn>
                        </p:par>
                        <p:par>
                          <p:cTn id="74" fill="hold">
                            <p:stCondLst>
                              <p:cond delay="1000"/>
                            </p:stCondLst>
                            <p:childTnLst>
                              <p:par>
                                <p:cTn id="75" presetID="4" presetClass="entr" presetSubtype="32"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box(out)">
                                      <p:cBhvr>
                                        <p:cTn id="77" dur="500"/>
                                        <p:tgtEl>
                                          <p:spTgt spid="9"/>
                                        </p:tgtEl>
                                      </p:cBhvr>
                                    </p:animEffect>
                                  </p:childTnLst>
                                  <p:subTnLst>
                                    <p:audio>
                                      <p:cMediaNode>
                                        <p:cTn display="0" masterRel="sameClick">
                                          <p:stCondLst>
                                            <p:cond evt="begin" delay="0">
                                              <p:tn val="75"/>
                                            </p:cond>
                                          </p:stCondLst>
                                          <p:endCondLst>
                                            <p:cond evt="onStopAudio" delay="0">
                                              <p:tgtEl>
                                                <p:sldTgt/>
                                              </p:tgtEl>
                                            </p:cond>
                                          </p:endCondLst>
                                        </p:cTn>
                                        <p:tgtEl>
                                          <p:sndTgt r:embed="rId1" name="CAMERA.WAV"/>
                                        </p:tgtEl>
                                      </p:cMediaNode>
                                    </p:audio>
                                  </p:subTnLst>
                                </p:cTn>
                              </p:par>
                            </p:childTnLst>
                          </p:cTn>
                        </p:par>
                        <p:par>
                          <p:cTn id="78" fill="hold">
                            <p:stCondLst>
                              <p:cond delay="1500"/>
                            </p:stCondLst>
                            <p:childTnLst>
                              <p:par>
                                <p:cTn id="79" presetID="2" presetClass="entr" presetSubtype="1" fill="hold" grpId="0" nodeType="afterEffect">
                                  <p:stCondLst>
                                    <p:cond delay="0"/>
                                  </p:stCondLst>
                                  <p:childTnLst>
                                    <p:set>
                                      <p:cBhvr>
                                        <p:cTn id="80" dur="1" fill="hold">
                                          <p:stCondLst>
                                            <p:cond delay="0"/>
                                          </p:stCondLst>
                                        </p:cTn>
                                        <p:tgtEl>
                                          <p:spTgt spid="364630"/>
                                        </p:tgtEl>
                                        <p:attrNameLst>
                                          <p:attrName>style.visibility</p:attrName>
                                        </p:attrNameLst>
                                      </p:cBhvr>
                                      <p:to>
                                        <p:strVal val="visible"/>
                                      </p:to>
                                    </p:set>
                                    <p:anim calcmode="lin" valueType="num">
                                      <p:cBhvr additive="base">
                                        <p:cTn id="81" dur="500" fill="hold"/>
                                        <p:tgtEl>
                                          <p:spTgt spid="364630"/>
                                        </p:tgtEl>
                                        <p:attrNameLst>
                                          <p:attrName>ppt_x</p:attrName>
                                        </p:attrNameLst>
                                      </p:cBhvr>
                                      <p:tavLst>
                                        <p:tav tm="0">
                                          <p:val>
                                            <p:strVal val="#ppt_x"/>
                                          </p:val>
                                        </p:tav>
                                        <p:tav tm="100000">
                                          <p:val>
                                            <p:strVal val="#ppt_x"/>
                                          </p:val>
                                        </p:tav>
                                      </p:tavLst>
                                    </p:anim>
                                    <p:anim calcmode="lin" valueType="num">
                                      <p:cBhvr additive="base">
                                        <p:cTn id="82" dur="500" fill="hold"/>
                                        <p:tgtEl>
                                          <p:spTgt spid="36463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79"/>
                                            </p:cond>
                                          </p:stCondLst>
                                          <p:endCondLst>
                                            <p:cond evt="onStopAudio" delay="0">
                                              <p:tgtEl>
                                                <p:sldTgt/>
                                              </p:tgtEl>
                                            </p:cond>
                                          </p:endCondLst>
                                        </p:cTn>
                                        <p:tgtEl>
                                          <p:sndTgt r:embed="rId2" name="WHOOSH.WAV"/>
                                        </p:tgtEl>
                                      </p:cMediaNode>
                                    </p:audio>
                                  </p:subTnLst>
                                </p:cTn>
                              </p:par>
                            </p:childTnLst>
                          </p:cTn>
                        </p:par>
                        <p:par>
                          <p:cTn id="83" fill="hold">
                            <p:stCondLst>
                              <p:cond delay="2000"/>
                            </p:stCondLst>
                            <p:childTnLst>
                              <p:par>
                                <p:cTn id="84" presetID="4" presetClass="entr" presetSubtype="32" fill="hold" nodeType="after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box(out)">
                                      <p:cBhvr>
                                        <p:cTn id="86" dur="500"/>
                                        <p:tgtEl>
                                          <p:spTgt spid="10"/>
                                        </p:tgtEl>
                                      </p:cBhvr>
                                    </p:animEffect>
                                  </p:childTnLst>
                                  <p:subTnLst>
                                    <p:audio>
                                      <p:cMediaNode>
                                        <p:cTn display="0" masterRel="sameClick">
                                          <p:stCondLst>
                                            <p:cond evt="begin" delay="0">
                                              <p:tn val="84"/>
                                            </p:cond>
                                          </p:stCondLst>
                                          <p:endCondLst>
                                            <p:cond evt="onStopAudio" delay="0">
                                              <p:tgtEl>
                                                <p:sldTgt/>
                                              </p:tgtEl>
                                            </p:cond>
                                          </p:endCondLst>
                                        </p:cTn>
                                        <p:tgtEl>
                                          <p:sndTgt r:embed="rId1" name="CAMERA.WAV"/>
                                        </p:tgtEl>
                                      </p:cMediaNode>
                                    </p:audio>
                                  </p:subTnLst>
                                </p:cTn>
                              </p:par>
                            </p:childTnLst>
                          </p:cTn>
                        </p:par>
                        <p:par>
                          <p:cTn id="87" fill="hold">
                            <p:stCondLst>
                              <p:cond delay="2500"/>
                            </p:stCondLst>
                            <p:childTnLst>
                              <p:par>
                                <p:cTn id="88" presetID="2" presetClass="entr" presetSubtype="4" fill="hold" grpId="0" nodeType="afterEffect">
                                  <p:stCondLst>
                                    <p:cond delay="0"/>
                                  </p:stCondLst>
                                  <p:childTnLst>
                                    <p:set>
                                      <p:cBhvr>
                                        <p:cTn id="89" dur="1" fill="hold">
                                          <p:stCondLst>
                                            <p:cond delay="0"/>
                                          </p:stCondLst>
                                        </p:cTn>
                                        <p:tgtEl>
                                          <p:spTgt spid="364643"/>
                                        </p:tgtEl>
                                        <p:attrNameLst>
                                          <p:attrName>style.visibility</p:attrName>
                                        </p:attrNameLst>
                                      </p:cBhvr>
                                      <p:to>
                                        <p:strVal val="visible"/>
                                      </p:to>
                                    </p:set>
                                    <p:anim calcmode="lin" valueType="num">
                                      <p:cBhvr additive="base">
                                        <p:cTn id="90" dur="500" fill="hold"/>
                                        <p:tgtEl>
                                          <p:spTgt spid="364643"/>
                                        </p:tgtEl>
                                        <p:attrNameLst>
                                          <p:attrName>ppt_x</p:attrName>
                                        </p:attrNameLst>
                                      </p:cBhvr>
                                      <p:tavLst>
                                        <p:tav tm="0">
                                          <p:val>
                                            <p:strVal val="#ppt_x"/>
                                          </p:val>
                                        </p:tav>
                                        <p:tav tm="100000">
                                          <p:val>
                                            <p:strVal val="#ppt_x"/>
                                          </p:val>
                                        </p:tav>
                                      </p:tavLst>
                                    </p:anim>
                                    <p:anim calcmode="lin" valueType="num">
                                      <p:cBhvr additive="base">
                                        <p:cTn id="91" dur="500" fill="hold"/>
                                        <p:tgtEl>
                                          <p:spTgt spid="36464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88"/>
                                            </p:cond>
                                          </p:stCondLst>
                                          <p:endCondLst>
                                            <p:cond evt="onStopAudio" delay="0">
                                              <p:tgtEl>
                                                <p:sldTgt/>
                                              </p:tgtEl>
                                            </p:cond>
                                          </p:endCondLst>
                                        </p:cTn>
                                        <p:tgtEl>
                                          <p:sndTgt r:embed="rId2" name="WHOOSH.WAV"/>
                                        </p:tgtEl>
                                      </p:cMediaNode>
                                    </p:audio>
                                  </p:subTnLst>
                                </p:cTn>
                              </p:par>
                            </p:childTnLst>
                          </p:cTn>
                        </p:par>
                        <p:par>
                          <p:cTn id="92" fill="hold">
                            <p:stCondLst>
                              <p:cond delay="3000"/>
                            </p:stCondLst>
                            <p:childTnLst>
                              <p:par>
                                <p:cTn id="93" presetID="4" presetClass="entr" presetSubtype="32" fill="hold" nodeType="after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box(out)">
                                      <p:cBhvr>
                                        <p:cTn id="95" dur="500"/>
                                        <p:tgtEl>
                                          <p:spTgt spid="11"/>
                                        </p:tgtEl>
                                      </p:cBhvr>
                                    </p:animEffect>
                                  </p:childTnLst>
                                  <p:subTnLst>
                                    <p:audio>
                                      <p:cMediaNode>
                                        <p:cTn display="0" masterRel="sameClick">
                                          <p:stCondLst>
                                            <p:cond evt="begin" delay="0">
                                              <p:tn val="93"/>
                                            </p:cond>
                                          </p:stCondLst>
                                          <p:endCondLst>
                                            <p:cond evt="onStopAudio" delay="0">
                                              <p:tgtEl>
                                                <p:sldTgt/>
                                              </p:tgtEl>
                                            </p:cond>
                                          </p:endCondLst>
                                        </p:cTn>
                                        <p:tgtEl>
                                          <p:sndTgt r:embed="rId1" name="CAMERA.WAV"/>
                                        </p:tgtEl>
                                      </p:cMediaNode>
                                    </p:audio>
                                  </p:subTnLst>
                                </p:cTn>
                              </p:par>
                            </p:childTnLst>
                          </p:cTn>
                        </p:par>
                        <p:par>
                          <p:cTn id="96" fill="hold">
                            <p:stCondLst>
                              <p:cond delay="3500"/>
                            </p:stCondLst>
                            <p:childTnLst>
                              <p:par>
                                <p:cTn id="97" presetID="2" presetClass="entr" presetSubtype="2" fill="hold" grpId="0" nodeType="afterEffect">
                                  <p:stCondLst>
                                    <p:cond delay="0"/>
                                  </p:stCondLst>
                                  <p:childTnLst>
                                    <p:set>
                                      <p:cBhvr>
                                        <p:cTn id="98" dur="1" fill="hold">
                                          <p:stCondLst>
                                            <p:cond delay="0"/>
                                          </p:stCondLst>
                                        </p:cTn>
                                        <p:tgtEl>
                                          <p:spTgt spid="364656"/>
                                        </p:tgtEl>
                                        <p:attrNameLst>
                                          <p:attrName>style.visibility</p:attrName>
                                        </p:attrNameLst>
                                      </p:cBhvr>
                                      <p:to>
                                        <p:strVal val="visible"/>
                                      </p:to>
                                    </p:set>
                                    <p:anim calcmode="lin" valueType="num">
                                      <p:cBhvr additive="base">
                                        <p:cTn id="99" dur="500" fill="hold"/>
                                        <p:tgtEl>
                                          <p:spTgt spid="364656"/>
                                        </p:tgtEl>
                                        <p:attrNameLst>
                                          <p:attrName>ppt_x</p:attrName>
                                        </p:attrNameLst>
                                      </p:cBhvr>
                                      <p:tavLst>
                                        <p:tav tm="0">
                                          <p:val>
                                            <p:strVal val="1+#ppt_w/2"/>
                                          </p:val>
                                        </p:tav>
                                        <p:tav tm="100000">
                                          <p:val>
                                            <p:strVal val="#ppt_x"/>
                                          </p:val>
                                        </p:tav>
                                      </p:tavLst>
                                    </p:anim>
                                    <p:anim calcmode="lin" valueType="num">
                                      <p:cBhvr additive="base">
                                        <p:cTn id="100" dur="500" fill="hold"/>
                                        <p:tgtEl>
                                          <p:spTgt spid="36465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2" name="WHOOSH.WAV"/>
                                        </p:tgtEl>
                                      </p:cMediaNode>
                                    </p:audio>
                                  </p:subTnLst>
                                </p:cTn>
                              </p:par>
                            </p:childTnLst>
                          </p:cTn>
                        </p:par>
                      </p:childTnLst>
                    </p:cTn>
                  </p:par>
                  <p:par>
                    <p:cTn id="101" fill="hold">
                      <p:stCondLst>
                        <p:cond delay="indefinite"/>
                      </p:stCondLst>
                      <p:childTnLst>
                        <p:par>
                          <p:cTn id="102" fill="hold">
                            <p:stCondLst>
                              <p:cond delay="0"/>
                            </p:stCondLst>
                            <p:childTnLst>
                              <p:par>
                                <p:cTn id="103" presetID="4" presetClass="entr" presetSubtype="32" fill="hold" nodeType="click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box(out)">
                                      <p:cBhvr>
                                        <p:cTn id="105" dur="500"/>
                                        <p:tgtEl>
                                          <p:spTgt spid="13"/>
                                        </p:tgtEl>
                                      </p:cBhvr>
                                    </p:animEffect>
                                  </p:childTnLst>
                                  <p:subTnLst>
                                    <p:audio>
                                      <p:cMediaNode>
                                        <p:cTn display="0" masterRel="sameClick">
                                          <p:stCondLst>
                                            <p:cond evt="begin" delay="0">
                                              <p:tn val="103"/>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6" grpId="0" build="p"/>
      <p:bldP spid="364557" grpId="0" animBg="1"/>
      <p:bldP spid="364558" grpId="0" animBg="1"/>
      <p:bldP spid="364559" grpId="0" animBg="1"/>
      <p:bldP spid="364560" grpId="0" animBg="1"/>
      <p:bldP spid="364561" grpId="0" animBg="1"/>
      <p:bldP spid="364617" grpId="0" animBg="1"/>
      <p:bldP spid="364630" grpId="0" animBg="1"/>
      <p:bldP spid="364643" grpId="0" animBg="1"/>
      <p:bldP spid="3646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bwMode="auto">
          <a:xfrm>
            <a:off x="-7937" y="1547813"/>
            <a:ext cx="9155113" cy="4624388"/>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05" name="Line 2"/>
          <p:cNvSpPr>
            <a:spLocks noChangeShapeType="1"/>
          </p:cNvSpPr>
          <p:nvPr/>
        </p:nvSpPr>
        <p:spPr bwMode="auto">
          <a:xfrm>
            <a:off x="5059363" y="4649788"/>
            <a:ext cx="1562100" cy="635000"/>
          </a:xfrm>
          <a:prstGeom prst="line">
            <a:avLst/>
          </a:prstGeom>
          <a:noFill/>
          <a:ln w="28575">
            <a:solidFill>
              <a:srgbClr val="FF0000"/>
            </a:solidFill>
            <a:prstDash val="dash"/>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06" name="Line 3"/>
          <p:cNvSpPr>
            <a:spLocks noChangeShapeType="1"/>
          </p:cNvSpPr>
          <p:nvPr/>
        </p:nvSpPr>
        <p:spPr bwMode="auto">
          <a:xfrm>
            <a:off x="4894263" y="4624388"/>
            <a:ext cx="977900" cy="8509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07" name="Line 4"/>
          <p:cNvSpPr>
            <a:spLocks noChangeShapeType="1"/>
          </p:cNvSpPr>
          <p:nvPr/>
        </p:nvSpPr>
        <p:spPr bwMode="auto">
          <a:xfrm flipH="1">
            <a:off x="3827463" y="4598988"/>
            <a:ext cx="850900" cy="8509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08" name="Line 5"/>
          <p:cNvSpPr>
            <a:spLocks noChangeShapeType="1"/>
          </p:cNvSpPr>
          <p:nvPr/>
        </p:nvSpPr>
        <p:spPr bwMode="auto">
          <a:xfrm>
            <a:off x="4767263" y="4611688"/>
            <a:ext cx="88900" cy="8509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09" name="Line 6"/>
          <p:cNvSpPr>
            <a:spLocks noChangeShapeType="1"/>
          </p:cNvSpPr>
          <p:nvPr/>
        </p:nvSpPr>
        <p:spPr bwMode="auto">
          <a:xfrm>
            <a:off x="7929563" y="3278188"/>
            <a:ext cx="457200" cy="7874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0" name="Line 7"/>
          <p:cNvSpPr>
            <a:spLocks noChangeShapeType="1"/>
          </p:cNvSpPr>
          <p:nvPr/>
        </p:nvSpPr>
        <p:spPr bwMode="auto">
          <a:xfrm>
            <a:off x="7764463" y="3290888"/>
            <a:ext cx="266700" cy="7874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1" name="Line 8"/>
          <p:cNvSpPr>
            <a:spLocks noChangeShapeType="1"/>
          </p:cNvSpPr>
          <p:nvPr/>
        </p:nvSpPr>
        <p:spPr bwMode="auto">
          <a:xfrm>
            <a:off x="7586663" y="3303588"/>
            <a:ext cx="127000" cy="8001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2" name="Line 9"/>
          <p:cNvSpPr>
            <a:spLocks noChangeShapeType="1"/>
          </p:cNvSpPr>
          <p:nvPr/>
        </p:nvSpPr>
        <p:spPr bwMode="auto">
          <a:xfrm flipH="1">
            <a:off x="7104063" y="3265488"/>
            <a:ext cx="215900" cy="8255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3" name="Line 10"/>
          <p:cNvSpPr>
            <a:spLocks noChangeShapeType="1"/>
          </p:cNvSpPr>
          <p:nvPr/>
        </p:nvSpPr>
        <p:spPr bwMode="auto">
          <a:xfrm flipH="1">
            <a:off x="7358063" y="3265488"/>
            <a:ext cx="114300" cy="8255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4" name="Line 11"/>
          <p:cNvSpPr>
            <a:spLocks noChangeShapeType="1"/>
          </p:cNvSpPr>
          <p:nvPr/>
        </p:nvSpPr>
        <p:spPr bwMode="auto">
          <a:xfrm>
            <a:off x="6024563" y="3265488"/>
            <a:ext cx="457200" cy="9017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5" name="Line 12"/>
          <p:cNvSpPr>
            <a:spLocks noChangeShapeType="1"/>
          </p:cNvSpPr>
          <p:nvPr/>
        </p:nvSpPr>
        <p:spPr bwMode="auto">
          <a:xfrm flipH="1">
            <a:off x="4983163" y="3240088"/>
            <a:ext cx="596900" cy="9398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6" name="Line 13"/>
          <p:cNvSpPr>
            <a:spLocks noChangeShapeType="1"/>
          </p:cNvSpPr>
          <p:nvPr/>
        </p:nvSpPr>
        <p:spPr bwMode="auto">
          <a:xfrm flipH="1">
            <a:off x="5745163" y="3265488"/>
            <a:ext cx="25400" cy="9017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7" name="Line 14"/>
          <p:cNvSpPr>
            <a:spLocks noChangeShapeType="1"/>
          </p:cNvSpPr>
          <p:nvPr/>
        </p:nvSpPr>
        <p:spPr bwMode="auto">
          <a:xfrm>
            <a:off x="3840163" y="3278188"/>
            <a:ext cx="215900" cy="8255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8" name="Line 15"/>
          <p:cNvSpPr>
            <a:spLocks noChangeShapeType="1"/>
          </p:cNvSpPr>
          <p:nvPr/>
        </p:nvSpPr>
        <p:spPr bwMode="auto">
          <a:xfrm>
            <a:off x="3624263" y="3278188"/>
            <a:ext cx="101600" cy="8382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19" name="Line 16"/>
          <p:cNvSpPr>
            <a:spLocks noChangeShapeType="1"/>
          </p:cNvSpPr>
          <p:nvPr/>
        </p:nvSpPr>
        <p:spPr bwMode="auto">
          <a:xfrm flipH="1">
            <a:off x="3395663" y="3252788"/>
            <a:ext cx="76200" cy="8763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20" name="Line 17"/>
          <p:cNvSpPr>
            <a:spLocks noChangeShapeType="1"/>
          </p:cNvSpPr>
          <p:nvPr/>
        </p:nvSpPr>
        <p:spPr bwMode="auto">
          <a:xfrm flipH="1">
            <a:off x="3116263" y="3265488"/>
            <a:ext cx="215900" cy="8509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21" name="Line 18"/>
          <p:cNvSpPr>
            <a:spLocks noChangeShapeType="1"/>
          </p:cNvSpPr>
          <p:nvPr/>
        </p:nvSpPr>
        <p:spPr bwMode="auto">
          <a:xfrm>
            <a:off x="2074863" y="3265488"/>
            <a:ext cx="800100" cy="8001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22" name="Line 19"/>
          <p:cNvSpPr>
            <a:spLocks noChangeShapeType="1"/>
          </p:cNvSpPr>
          <p:nvPr/>
        </p:nvSpPr>
        <p:spPr bwMode="auto">
          <a:xfrm>
            <a:off x="1897063" y="3265488"/>
            <a:ext cx="571500" cy="9271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23" name="Line 20"/>
          <p:cNvSpPr>
            <a:spLocks noChangeShapeType="1"/>
          </p:cNvSpPr>
          <p:nvPr/>
        </p:nvSpPr>
        <p:spPr bwMode="auto">
          <a:xfrm>
            <a:off x="1681163" y="3265488"/>
            <a:ext cx="0" cy="9271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24" name="Line 21"/>
          <p:cNvSpPr>
            <a:spLocks noChangeShapeType="1"/>
          </p:cNvSpPr>
          <p:nvPr/>
        </p:nvSpPr>
        <p:spPr bwMode="auto">
          <a:xfrm flipH="1">
            <a:off x="944563" y="3265488"/>
            <a:ext cx="558800" cy="9271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25" name="Line 22"/>
          <p:cNvSpPr>
            <a:spLocks noChangeShapeType="1"/>
          </p:cNvSpPr>
          <p:nvPr/>
        </p:nvSpPr>
        <p:spPr bwMode="auto">
          <a:xfrm>
            <a:off x="4995863" y="2109788"/>
            <a:ext cx="2247900" cy="7112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26" name="Line 23"/>
          <p:cNvSpPr>
            <a:spLocks noChangeShapeType="1"/>
          </p:cNvSpPr>
          <p:nvPr/>
        </p:nvSpPr>
        <p:spPr bwMode="auto">
          <a:xfrm>
            <a:off x="4589463" y="2109788"/>
            <a:ext cx="1092200" cy="7366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27" name="Line 24"/>
          <p:cNvSpPr>
            <a:spLocks noChangeShapeType="1"/>
          </p:cNvSpPr>
          <p:nvPr/>
        </p:nvSpPr>
        <p:spPr bwMode="auto">
          <a:xfrm flipH="1">
            <a:off x="3586163" y="2097088"/>
            <a:ext cx="723900" cy="7239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28" name="Line 25"/>
          <p:cNvSpPr>
            <a:spLocks noChangeShapeType="1"/>
          </p:cNvSpPr>
          <p:nvPr/>
        </p:nvSpPr>
        <p:spPr bwMode="auto">
          <a:xfrm flipH="1">
            <a:off x="2112963" y="2097088"/>
            <a:ext cx="1955800" cy="736600"/>
          </a:xfrm>
          <a:prstGeom prst="line">
            <a:avLst/>
          </a:prstGeom>
          <a:noFill/>
          <a:ln w="28575">
            <a:solidFill>
              <a:srgbClr val="FF0000"/>
            </a:solidFill>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15" name="Rectangle 27"/>
          <p:cNvSpPr>
            <a:spLocks noChangeArrowheads="1"/>
          </p:cNvSpPr>
          <p:nvPr/>
        </p:nvSpPr>
        <p:spPr bwMode="auto">
          <a:xfrm>
            <a:off x="3865563" y="1665288"/>
            <a:ext cx="12827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30" name="Text Box 28"/>
          <p:cNvSpPr txBox="1">
            <a:spLocks noChangeArrowheads="1"/>
          </p:cNvSpPr>
          <p:nvPr/>
        </p:nvSpPr>
        <p:spPr bwMode="auto">
          <a:xfrm>
            <a:off x="4027488" y="1617663"/>
            <a:ext cx="11033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00CC"/>
                </a:solidFill>
                <a:effectLst/>
                <a:uLnTx/>
                <a:uFillTx/>
                <a:latin typeface="+mn-lt"/>
                <a:ea typeface="+mn-ea"/>
                <a:cs typeface="+mn-ea"/>
                <a:sym typeface="+mn-lt"/>
              </a:rPr>
              <a:t>/</a:t>
            </a: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(root)</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17" name="Rectangle 29"/>
          <p:cNvSpPr>
            <a:spLocks noChangeArrowheads="1"/>
          </p:cNvSpPr>
          <p:nvPr/>
        </p:nvSpPr>
        <p:spPr bwMode="auto">
          <a:xfrm>
            <a:off x="1325563" y="2833688"/>
            <a:ext cx="9017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18" name="Rectangle 30"/>
          <p:cNvSpPr>
            <a:spLocks noChangeArrowheads="1"/>
          </p:cNvSpPr>
          <p:nvPr/>
        </p:nvSpPr>
        <p:spPr bwMode="auto">
          <a:xfrm>
            <a:off x="3128963" y="2833688"/>
            <a:ext cx="9017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19" name="Rectangle 31"/>
          <p:cNvSpPr>
            <a:spLocks noChangeArrowheads="1"/>
          </p:cNvSpPr>
          <p:nvPr/>
        </p:nvSpPr>
        <p:spPr bwMode="auto">
          <a:xfrm>
            <a:off x="5287963" y="2833688"/>
            <a:ext cx="9017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20" name="Rectangle 32"/>
          <p:cNvSpPr>
            <a:spLocks noChangeArrowheads="1"/>
          </p:cNvSpPr>
          <p:nvPr/>
        </p:nvSpPr>
        <p:spPr bwMode="auto">
          <a:xfrm>
            <a:off x="7116763" y="2833688"/>
            <a:ext cx="9017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35" name="Text Box 33"/>
          <p:cNvSpPr txBox="1">
            <a:spLocks noChangeArrowheads="1"/>
          </p:cNvSpPr>
          <p:nvPr/>
        </p:nvSpPr>
        <p:spPr bwMode="auto">
          <a:xfrm>
            <a:off x="1436688" y="2773363"/>
            <a:ext cx="6794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0000CC"/>
                </a:solidFill>
                <a:effectLst/>
                <a:uLnTx/>
                <a:uFillTx/>
                <a:latin typeface="+mn-lt"/>
                <a:ea typeface="+mn-ea"/>
                <a:cs typeface="+mn-ea"/>
                <a:sym typeface="+mn-lt"/>
              </a:rPr>
              <a:t>bin</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1536" name="Text Box 34"/>
          <p:cNvSpPr txBox="1">
            <a:spLocks noChangeArrowheads="1"/>
          </p:cNvSpPr>
          <p:nvPr/>
        </p:nvSpPr>
        <p:spPr bwMode="auto">
          <a:xfrm>
            <a:off x="3290888" y="2786063"/>
            <a:ext cx="57943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0000CC"/>
                </a:solidFill>
                <a:effectLst/>
                <a:uLnTx/>
                <a:uFillTx/>
                <a:latin typeface="+mn-lt"/>
                <a:ea typeface="+mn-ea"/>
                <a:cs typeface="+mn-ea"/>
                <a:sym typeface="+mn-lt"/>
              </a:rPr>
              <a:t>lib</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1537" name="Text Box 35"/>
          <p:cNvSpPr txBox="1">
            <a:spLocks noChangeArrowheads="1"/>
          </p:cNvSpPr>
          <p:nvPr/>
        </p:nvSpPr>
        <p:spPr bwMode="auto">
          <a:xfrm>
            <a:off x="5335588" y="2760663"/>
            <a:ext cx="8350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00CC"/>
                </a:solidFill>
                <a:effectLst/>
                <a:uLnTx/>
                <a:uFillTx/>
                <a:latin typeface="+mn-lt"/>
                <a:ea typeface="+mn-ea"/>
                <a:cs typeface="+mn-ea"/>
                <a:sym typeface="+mn-lt"/>
              </a:rPr>
              <a:t>user</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38" name="Text Box 36"/>
          <p:cNvSpPr txBox="1">
            <a:spLocks noChangeArrowheads="1"/>
          </p:cNvSpPr>
          <p:nvPr/>
        </p:nvSpPr>
        <p:spPr bwMode="auto">
          <a:xfrm>
            <a:off x="7278688" y="2773363"/>
            <a:ext cx="617538"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a:ln>
                  <a:noFill/>
                </a:ln>
                <a:solidFill>
                  <a:srgbClr val="0000CC"/>
                </a:solidFill>
                <a:effectLst/>
                <a:uLnTx/>
                <a:uFillTx/>
                <a:latin typeface="+mn-lt"/>
                <a:ea typeface="+mn-ea"/>
                <a:cs typeface="+mn-ea"/>
                <a:sym typeface="+mn-lt"/>
              </a:rPr>
              <a:t>etc</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25" name="Rectangle 37"/>
          <p:cNvSpPr>
            <a:spLocks noChangeArrowheads="1"/>
          </p:cNvSpPr>
          <p:nvPr/>
        </p:nvSpPr>
        <p:spPr bwMode="auto">
          <a:xfrm>
            <a:off x="461963" y="4192588"/>
            <a:ext cx="7239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26" name="Rectangle 38"/>
          <p:cNvSpPr>
            <a:spLocks noChangeArrowheads="1"/>
          </p:cNvSpPr>
          <p:nvPr/>
        </p:nvSpPr>
        <p:spPr bwMode="auto">
          <a:xfrm>
            <a:off x="1363663" y="4192588"/>
            <a:ext cx="7239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27" name="Rectangle 39"/>
          <p:cNvSpPr>
            <a:spLocks noChangeArrowheads="1"/>
          </p:cNvSpPr>
          <p:nvPr/>
        </p:nvSpPr>
        <p:spPr bwMode="auto">
          <a:xfrm>
            <a:off x="2252663" y="4192588"/>
            <a:ext cx="7239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28" name="Rectangle 40"/>
          <p:cNvSpPr>
            <a:spLocks noChangeArrowheads="1"/>
          </p:cNvSpPr>
          <p:nvPr/>
        </p:nvSpPr>
        <p:spPr bwMode="auto">
          <a:xfrm>
            <a:off x="5389563" y="4179888"/>
            <a:ext cx="7239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29" name="Rectangle 41"/>
          <p:cNvSpPr>
            <a:spLocks noChangeArrowheads="1"/>
          </p:cNvSpPr>
          <p:nvPr/>
        </p:nvSpPr>
        <p:spPr bwMode="auto">
          <a:xfrm>
            <a:off x="4500563" y="4179888"/>
            <a:ext cx="7239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30" name="Rectangle 42"/>
          <p:cNvSpPr>
            <a:spLocks noChangeArrowheads="1"/>
          </p:cNvSpPr>
          <p:nvPr/>
        </p:nvSpPr>
        <p:spPr bwMode="auto">
          <a:xfrm>
            <a:off x="6265863" y="4167188"/>
            <a:ext cx="7239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45" name="Text Box 43"/>
          <p:cNvSpPr txBox="1">
            <a:spLocks noChangeArrowheads="1"/>
          </p:cNvSpPr>
          <p:nvPr/>
        </p:nvSpPr>
        <p:spPr bwMode="auto">
          <a:xfrm>
            <a:off x="395288" y="4157663"/>
            <a:ext cx="8620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CC"/>
                </a:solidFill>
                <a:effectLst/>
                <a:uLnTx/>
                <a:uFillTx/>
                <a:latin typeface="+mn-lt"/>
                <a:ea typeface="+mn-ea"/>
                <a:cs typeface="+mn-ea"/>
                <a:sym typeface="+mn-lt"/>
              </a:rPr>
              <a:t>math</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46" name="Text Box 44"/>
          <p:cNvSpPr txBox="1">
            <a:spLocks noChangeArrowheads="1"/>
          </p:cNvSpPr>
          <p:nvPr/>
        </p:nvSpPr>
        <p:spPr bwMode="auto">
          <a:xfrm>
            <a:off x="1487488" y="4170363"/>
            <a:ext cx="473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CC"/>
                </a:solidFill>
                <a:effectLst/>
                <a:uLnTx/>
                <a:uFillTx/>
                <a:latin typeface="+mn-lt"/>
                <a:ea typeface="+mn-ea"/>
                <a:cs typeface="+mn-ea"/>
                <a:sym typeface="+mn-lt"/>
              </a:rPr>
              <a:t>ds</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47" name="Text Box 45"/>
          <p:cNvSpPr txBox="1">
            <a:spLocks noChangeArrowheads="1"/>
          </p:cNvSpPr>
          <p:nvPr/>
        </p:nvSpPr>
        <p:spPr bwMode="auto">
          <a:xfrm>
            <a:off x="2376488" y="4144963"/>
            <a:ext cx="5238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CC"/>
                </a:solidFill>
                <a:effectLst/>
                <a:uLnTx/>
                <a:uFillTx/>
                <a:latin typeface="+mn-lt"/>
                <a:ea typeface="+mn-ea"/>
                <a:cs typeface="+mn-ea"/>
                <a:sym typeface="+mn-lt"/>
              </a:rPr>
              <a:t>sw</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48" name="Text Box 46"/>
          <p:cNvSpPr txBox="1">
            <a:spLocks noChangeArrowheads="1"/>
          </p:cNvSpPr>
          <p:nvPr/>
        </p:nvSpPr>
        <p:spPr bwMode="auto">
          <a:xfrm>
            <a:off x="4586288" y="4144963"/>
            <a:ext cx="590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CC"/>
                </a:solidFill>
                <a:effectLst/>
                <a:uLnTx/>
                <a:uFillTx/>
                <a:latin typeface="+mn-lt"/>
                <a:ea typeface="+mn-ea"/>
                <a:cs typeface="+mn-ea"/>
                <a:sym typeface="+mn-lt"/>
              </a:rPr>
              <a:t>yin</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49" name="Text Box 47"/>
          <p:cNvSpPr txBox="1">
            <a:spLocks noChangeArrowheads="1"/>
          </p:cNvSpPr>
          <p:nvPr/>
        </p:nvSpPr>
        <p:spPr bwMode="auto">
          <a:xfrm>
            <a:off x="5475288" y="4144963"/>
            <a:ext cx="590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CC"/>
                </a:solidFill>
                <a:effectLst/>
                <a:uLnTx/>
                <a:uFillTx/>
                <a:latin typeface="+mn-lt"/>
                <a:ea typeface="+mn-ea"/>
                <a:cs typeface="+mn-ea"/>
                <a:sym typeface="+mn-lt"/>
              </a:rPr>
              <a:t>tao</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50" name="Text Box 48"/>
          <p:cNvSpPr txBox="1">
            <a:spLocks noChangeArrowheads="1"/>
          </p:cNvSpPr>
          <p:nvPr/>
        </p:nvSpPr>
        <p:spPr bwMode="auto">
          <a:xfrm>
            <a:off x="6364288" y="4144963"/>
            <a:ext cx="5556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CC"/>
                </a:solidFill>
                <a:effectLst/>
                <a:uLnTx/>
                <a:uFillTx/>
                <a:latin typeface="+mn-lt"/>
                <a:ea typeface="+mn-ea"/>
                <a:cs typeface="+mn-ea"/>
                <a:sym typeface="+mn-lt"/>
              </a:rPr>
              <a:t>xie</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37" name="Rectangle 49"/>
          <p:cNvSpPr>
            <a:spLocks noChangeArrowheads="1"/>
          </p:cNvSpPr>
          <p:nvPr/>
        </p:nvSpPr>
        <p:spPr bwMode="auto">
          <a:xfrm>
            <a:off x="4144963" y="5475288"/>
            <a:ext cx="14351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52" name="Text Box 50"/>
          <p:cNvSpPr txBox="1">
            <a:spLocks noChangeArrowheads="1"/>
          </p:cNvSpPr>
          <p:nvPr/>
        </p:nvSpPr>
        <p:spPr bwMode="auto">
          <a:xfrm>
            <a:off x="4154488" y="5440363"/>
            <a:ext cx="1463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CC"/>
                </a:solidFill>
                <a:effectLst/>
                <a:uLnTx/>
                <a:uFillTx/>
                <a:latin typeface="+mn-lt"/>
                <a:ea typeface="+mn-ea"/>
                <a:cs typeface="+mn-ea"/>
                <a:sym typeface="+mn-lt"/>
              </a:rPr>
              <a:t>Stack.cpp</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39" name="Rectangle 51"/>
          <p:cNvSpPr>
            <a:spLocks noChangeArrowheads="1"/>
          </p:cNvSpPr>
          <p:nvPr/>
        </p:nvSpPr>
        <p:spPr bwMode="auto">
          <a:xfrm>
            <a:off x="5757863" y="5475288"/>
            <a:ext cx="13335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40" name="Rectangle 52"/>
          <p:cNvSpPr>
            <a:spLocks noChangeArrowheads="1"/>
          </p:cNvSpPr>
          <p:nvPr/>
        </p:nvSpPr>
        <p:spPr bwMode="auto">
          <a:xfrm>
            <a:off x="2481263" y="5462588"/>
            <a:ext cx="1498600" cy="431800"/>
          </a:xfrm>
          <a:prstGeom prst="rect">
            <a:avLst/>
          </a:prstGeom>
          <a:solidFill>
            <a:schemeClr val="bg1"/>
          </a:solidFill>
          <a:ln w="28575">
            <a:solidFill>
              <a:srgbClr val="FF0000"/>
            </a:solid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55" name="Text Box 53"/>
          <p:cNvSpPr txBox="1">
            <a:spLocks noChangeArrowheads="1"/>
          </p:cNvSpPr>
          <p:nvPr/>
        </p:nvSpPr>
        <p:spPr bwMode="auto">
          <a:xfrm>
            <a:off x="2452688" y="5440363"/>
            <a:ext cx="1581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CC"/>
                </a:solidFill>
                <a:effectLst/>
                <a:uLnTx/>
                <a:uFillTx/>
                <a:latin typeface="+mn-lt"/>
                <a:ea typeface="+mn-ea"/>
                <a:cs typeface="+mn-ea"/>
                <a:sym typeface="+mn-lt"/>
              </a:rPr>
              <a:t>Queue.cpp</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56" name="Text Box 54"/>
          <p:cNvSpPr txBox="1">
            <a:spLocks noChangeArrowheads="1"/>
          </p:cNvSpPr>
          <p:nvPr/>
        </p:nvSpPr>
        <p:spPr bwMode="auto">
          <a:xfrm>
            <a:off x="5754688" y="5453063"/>
            <a:ext cx="1343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0000CC"/>
                </a:solidFill>
                <a:effectLst/>
                <a:uLnTx/>
                <a:uFillTx/>
                <a:latin typeface="+mn-lt"/>
                <a:ea typeface="+mn-ea"/>
                <a:cs typeface="+mn-ea"/>
                <a:sym typeface="+mn-lt"/>
              </a:rPr>
              <a:t>Tree.cpp</a:t>
            </a:r>
            <a:endParaRPr kumimoji="0" lang="en-US" altLang="zh-CN" sz="32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57" name="Line 55"/>
          <p:cNvSpPr>
            <a:spLocks noChangeShapeType="1"/>
          </p:cNvSpPr>
          <p:nvPr/>
        </p:nvSpPr>
        <p:spPr bwMode="auto">
          <a:xfrm flipH="1">
            <a:off x="3167063" y="4611688"/>
            <a:ext cx="1358900" cy="711200"/>
          </a:xfrm>
          <a:prstGeom prst="line">
            <a:avLst/>
          </a:prstGeom>
          <a:noFill/>
          <a:ln w="28575">
            <a:solidFill>
              <a:srgbClr val="FF0000"/>
            </a:solidFill>
            <a:prstDash val="dash"/>
            <a:round/>
          </a:ln>
          <a:effectLst/>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558" name="Rectangle 56"/>
          <p:cNvSpPr>
            <a:spLocks noChangeArrowheads="1"/>
          </p:cNvSpPr>
          <p:nvPr/>
        </p:nvSpPr>
        <p:spPr bwMode="auto">
          <a:xfrm>
            <a:off x="403225" y="200025"/>
            <a:ext cx="4832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742950" marR="0" lvl="1" indent="-28575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文件系统的系统结构图</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1560" name="AutoShape 58"/>
          <p:cNvSpPr>
            <a:spLocks noChangeArrowheads="1"/>
          </p:cNvSpPr>
          <p:nvPr/>
        </p:nvSpPr>
        <p:spPr bwMode="auto">
          <a:xfrm>
            <a:off x="6715125" y="917575"/>
            <a:ext cx="914400" cy="914400"/>
          </a:xfrm>
          <a:prstGeom prst="irregularSeal1">
            <a:avLst/>
          </a:prstGeom>
          <a:solidFill>
            <a:srgbClr val="6C4C8F"/>
          </a:solidFill>
          <a:ln w="9525">
            <a:no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bg1"/>
                </a:solidFill>
                <a:effectLst/>
                <a:uLnTx/>
                <a:uFillTx/>
                <a:latin typeface="+mn-lt"/>
                <a:ea typeface="+mn-ea"/>
                <a:cs typeface="+mn-ea"/>
                <a:sym typeface="+mn-lt"/>
              </a:rPr>
              <a:t>树</a:t>
            </a:r>
            <a:endParaRPr kumimoji="0" lang="zh-CN" altLang="en-US" sz="2400" b="0" i="0" u="none" strike="noStrike" kern="1200" cap="none" spc="0" normalizeH="0" baseline="0" noProof="0">
              <a:ln>
                <a:noFill/>
              </a:ln>
              <a:solidFill>
                <a:schemeClr val="bg1"/>
              </a:solidFill>
              <a:effectLst/>
              <a:uLnTx/>
              <a:uFillTx/>
              <a:latin typeface="+mn-lt"/>
              <a:ea typeface="+mn-ea"/>
              <a:cs typeface="+mn-ea"/>
              <a:sym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idx="1" hasCustomPrompt="1"/>
          </p:nvPr>
        </p:nvSpPr>
        <p:spPr>
          <a:xfrm>
            <a:off x="601663" y="211138"/>
            <a:ext cx="5027613" cy="504825"/>
          </a:xfrm>
        </p:spPr>
        <p:txBody>
          <a:bodyPr vert="horz" wrap="square" lIns="91440" tIns="45720" rIns="91440" bIns="45720" numCol="1" anchor="ctr" anchorCtr="0" compatLnSpc="1"/>
          <a:lstStyle/>
          <a:p>
            <a:pPr marL="457200" marR="0" lvl="1" indent="-285750" algn="l" defTabSz="914400" rtl="0" eaLnBrk="0" fontAlgn="base" latinLnBrk="0" hangingPunct="0">
              <a:lnSpc>
                <a:spcPct val="100000"/>
              </a:lnSpc>
              <a:spcBef>
                <a:spcPct val="0"/>
              </a:spcBef>
              <a:spcAft>
                <a:spcPct val="0"/>
              </a:spcAft>
              <a:buClrTx/>
              <a:buSzTx/>
              <a:buFontTx/>
              <a:buChar char="–"/>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多叉路口交通灯管理问题</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2" name="Group 3"/>
          <p:cNvGrpSpPr/>
          <p:nvPr/>
        </p:nvGrpSpPr>
        <p:grpSpPr>
          <a:xfrm>
            <a:off x="5046663" y="1176338"/>
            <a:ext cx="3467100" cy="2647950"/>
            <a:chOff x="1107" y="888"/>
            <a:chExt cx="2184" cy="1668"/>
          </a:xfrm>
        </p:grpSpPr>
        <p:sp>
          <p:nvSpPr>
            <p:cNvPr id="22532" name="Line 4"/>
            <p:cNvSpPr>
              <a:spLocks noChangeShapeType="1"/>
            </p:cNvSpPr>
            <p:nvPr/>
          </p:nvSpPr>
          <p:spPr bwMode="auto">
            <a:xfrm>
              <a:off x="1878" y="955"/>
              <a:ext cx="0" cy="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33" name="Line 5"/>
            <p:cNvSpPr>
              <a:spLocks noChangeShapeType="1"/>
            </p:cNvSpPr>
            <p:nvPr/>
          </p:nvSpPr>
          <p:spPr bwMode="auto">
            <a:xfrm>
              <a:off x="2196" y="963"/>
              <a:ext cx="0" cy="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34" name="Line 6"/>
            <p:cNvSpPr>
              <a:spLocks noChangeShapeType="1"/>
            </p:cNvSpPr>
            <p:nvPr/>
          </p:nvSpPr>
          <p:spPr bwMode="auto">
            <a:xfrm>
              <a:off x="1874" y="1929"/>
              <a:ext cx="0" cy="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35" name="Line 7"/>
            <p:cNvSpPr>
              <a:spLocks noChangeShapeType="1"/>
            </p:cNvSpPr>
            <p:nvPr/>
          </p:nvSpPr>
          <p:spPr bwMode="auto">
            <a:xfrm>
              <a:off x="2192" y="1937"/>
              <a:ext cx="0" cy="60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36" name="Line 8"/>
            <p:cNvSpPr>
              <a:spLocks noChangeShapeType="1"/>
            </p:cNvSpPr>
            <p:nvPr/>
          </p:nvSpPr>
          <p:spPr bwMode="auto">
            <a:xfrm flipH="1" flipV="1">
              <a:off x="1256" y="1255"/>
              <a:ext cx="622" cy="289"/>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37" name="Line 9"/>
            <p:cNvSpPr>
              <a:spLocks noChangeShapeType="1"/>
            </p:cNvSpPr>
            <p:nvPr/>
          </p:nvSpPr>
          <p:spPr bwMode="auto">
            <a:xfrm flipH="1" flipV="1">
              <a:off x="1107" y="1596"/>
              <a:ext cx="745" cy="33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38" name="Line 10"/>
            <p:cNvSpPr>
              <a:spLocks noChangeShapeType="1"/>
            </p:cNvSpPr>
            <p:nvPr/>
          </p:nvSpPr>
          <p:spPr bwMode="auto">
            <a:xfrm flipV="1">
              <a:off x="2523" y="1233"/>
              <a:ext cx="555" cy="55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39" name="Line 11"/>
            <p:cNvSpPr>
              <a:spLocks noChangeShapeType="1"/>
            </p:cNvSpPr>
            <p:nvPr/>
          </p:nvSpPr>
          <p:spPr bwMode="auto">
            <a:xfrm>
              <a:off x="2545" y="1778"/>
              <a:ext cx="744" cy="36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40" name="Line 12"/>
            <p:cNvSpPr>
              <a:spLocks noChangeShapeType="1"/>
            </p:cNvSpPr>
            <p:nvPr/>
          </p:nvSpPr>
          <p:spPr bwMode="auto">
            <a:xfrm>
              <a:off x="2189" y="1933"/>
              <a:ext cx="923" cy="46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41" name="Line 13"/>
            <p:cNvSpPr>
              <a:spLocks noChangeShapeType="1"/>
            </p:cNvSpPr>
            <p:nvPr/>
          </p:nvSpPr>
          <p:spPr bwMode="auto">
            <a:xfrm flipV="1">
              <a:off x="2200" y="1000"/>
              <a:ext cx="578" cy="57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42" name="AutoShape 14"/>
            <p:cNvSpPr>
              <a:spLocks noChangeArrowheads="1"/>
            </p:cNvSpPr>
            <p:nvPr/>
          </p:nvSpPr>
          <p:spPr bwMode="auto">
            <a:xfrm>
              <a:off x="1987" y="1122"/>
              <a:ext cx="92" cy="422"/>
            </a:xfrm>
            <a:prstGeom prst="upArrow">
              <a:avLst>
                <a:gd name="adj1" fmla="val 50000"/>
                <a:gd name="adj2" fmla="val 114631"/>
              </a:avLst>
            </a:prstGeom>
            <a:solidFill>
              <a:schemeClr val="accent1"/>
            </a:solidFill>
            <a:ln w="28575">
              <a:solidFill>
                <a:schemeClr val="tx1"/>
              </a:solidFill>
              <a:miter lim="800000"/>
            </a:ln>
          </p:spPr>
          <p:txBody>
            <a:bodyPr vert="eaVert"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43" name="AutoShape 15"/>
            <p:cNvSpPr>
              <a:spLocks noChangeArrowheads="1"/>
            </p:cNvSpPr>
            <p:nvPr/>
          </p:nvSpPr>
          <p:spPr bwMode="auto">
            <a:xfrm rot="-3877650">
              <a:off x="2805" y="1885"/>
              <a:ext cx="92" cy="422"/>
            </a:xfrm>
            <a:prstGeom prst="upArrow">
              <a:avLst>
                <a:gd name="adj1" fmla="val 50000"/>
                <a:gd name="adj2" fmla="val 114631"/>
              </a:avLst>
            </a:prstGeom>
            <a:solidFill>
              <a:schemeClr val="accent1"/>
            </a:solidFill>
            <a:ln w="28575">
              <a:solidFill>
                <a:schemeClr val="tx1"/>
              </a:solidFill>
              <a:miter lim="800000"/>
            </a:ln>
          </p:spPr>
          <p:txBody>
            <a:bodyPr vert="eaVert"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44" name="Text Box 16"/>
            <p:cNvSpPr txBox="1">
              <a:spLocks noChangeArrowheads="1"/>
            </p:cNvSpPr>
            <p:nvPr/>
          </p:nvSpPr>
          <p:spPr bwMode="auto">
            <a:xfrm>
              <a:off x="1934" y="888"/>
              <a:ext cx="1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45" name="Text Box 17"/>
            <p:cNvSpPr txBox="1">
              <a:spLocks noChangeArrowheads="1"/>
            </p:cNvSpPr>
            <p:nvPr/>
          </p:nvSpPr>
          <p:spPr bwMode="auto">
            <a:xfrm>
              <a:off x="3077" y="2139"/>
              <a:ext cx="2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46" name="Text Box 18"/>
            <p:cNvSpPr txBox="1">
              <a:spLocks noChangeArrowheads="1"/>
            </p:cNvSpPr>
            <p:nvPr/>
          </p:nvSpPr>
          <p:spPr bwMode="auto">
            <a:xfrm>
              <a:off x="2743" y="105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47" name="Text Box 19"/>
            <p:cNvSpPr txBox="1">
              <a:spLocks noChangeArrowheads="1"/>
            </p:cNvSpPr>
            <p:nvPr/>
          </p:nvSpPr>
          <p:spPr bwMode="auto">
            <a:xfrm>
              <a:off x="1910" y="2306"/>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48" name="Text Box 20"/>
            <p:cNvSpPr txBox="1">
              <a:spLocks noChangeArrowheads="1"/>
            </p:cNvSpPr>
            <p:nvPr/>
          </p:nvSpPr>
          <p:spPr bwMode="auto">
            <a:xfrm>
              <a:off x="1120" y="1284"/>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6613" name="Oval 21"/>
          <p:cNvSpPr>
            <a:spLocks noChangeArrowheads="1"/>
          </p:cNvSpPr>
          <p:nvPr/>
        </p:nvSpPr>
        <p:spPr bwMode="auto">
          <a:xfrm>
            <a:off x="1587500" y="2898775"/>
            <a:ext cx="369888" cy="369888"/>
          </a:xfrm>
          <a:prstGeom prst="ellipse">
            <a:avLst/>
          </a:prstGeom>
          <a:solidFill>
            <a:schemeClr val="accent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14" name="Oval 22"/>
          <p:cNvSpPr>
            <a:spLocks noChangeArrowheads="1"/>
          </p:cNvSpPr>
          <p:nvPr/>
        </p:nvSpPr>
        <p:spPr bwMode="auto">
          <a:xfrm>
            <a:off x="2320925" y="2881313"/>
            <a:ext cx="369888" cy="369888"/>
          </a:xfrm>
          <a:prstGeom prst="ellipse">
            <a:avLst/>
          </a:prstGeom>
          <a:solidFill>
            <a:schemeClr val="accent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15" name="Oval 23"/>
          <p:cNvSpPr>
            <a:spLocks noChangeArrowheads="1"/>
          </p:cNvSpPr>
          <p:nvPr/>
        </p:nvSpPr>
        <p:spPr bwMode="auto">
          <a:xfrm>
            <a:off x="3141663" y="2881313"/>
            <a:ext cx="369888" cy="369888"/>
          </a:xfrm>
          <a:prstGeom prst="ellipse">
            <a:avLst/>
          </a:prstGeom>
          <a:solidFill>
            <a:schemeClr val="accent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16" name="Oval 24"/>
          <p:cNvSpPr>
            <a:spLocks noChangeArrowheads="1"/>
          </p:cNvSpPr>
          <p:nvPr/>
        </p:nvSpPr>
        <p:spPr bwMode="auto">
          <a:xfrm>
            <a:off x="801688" y="3790950"/>
            <a:ext cx="369888" cy="369888"/>
          </a:xfrm>
          <a:prstGeom prst="ellipse">
            <a:avLst/>
          </a:prstGeom>
          <a:solidFill>
            <a:schemeClr val="accent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17" name="Oval 25"/>
          <p:cNvSpPr>
            <a:spLocks noChangeArrowheads="1"/>
          </p:cNvSpPr>
          <p:nvPr/>
        </p:nvSpPr>
        <p:spPr bwMode="auto">
          <a:xfrm>
            <a:off x="1538288" y="3790950"/>
            <a:ext cx="369888" cy="369888"/>
          </a:xfrm>
          <a:prstGeom prst="ellipse">
            <a:avLst/>
          </a:prstGeom>
          <a:solidFill>
            <a:srgbClr val="FF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18" name="Oval 26"/>
          <p:cNvSpPr>
            <a:spLocks noChangeArrowheads="1"/>
          </p:cNvSpPr>
          <p:nvPr/>
        </p:nvSpPr>
        <p:spPr bwMode="auto">
          <a:xfrm>
            <a:off x="2376488" y="3790950"/>
            <a:ext cx="369888" cy="369888"/>
          </a:xfrm>
          <a:prstGeom prst="ellipse">
            <a:avLst/>
          </a:prstGeom>
          <a:solidFill>
            <a:srgbClr val="FF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19" name="Oval 27"/>
          <p:cNvSpPr>
            <a:spLocks noChangeArrowheads="1"/>
          </p:cNvSpPr>
          <p:nvPr/>
        </p:nvSpPr>
        <p:spPr bwMode="auto">
          <a:xfrm>
            <a:off x="1624013" y="4754563"/>
            <a:ext cx="369888" cy="369888"/>
          </a:xfrm>
          <a:prstGeom prst="ellipse">
            <a:avLst/>
          </a:prstGeom>
          <a:solidFill>
            <a:srgbClr val="FFFF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20" name="Oval 28"/>
          <p:cNvSpPr>
            <a:spLocks noChangeArrowheads="1"/>
          </p:cNvSpPr>
          <p:nvPr/>
        </p:nvSpPr>
        <p:spPr bwMode="auto">
          <a:xfrm>
            <a:off x="2359025" y="4754563"/>
            <a:ext cx="369888" cy="369888"/>
          </a:xfrm>
          <a:prstGeom prst="ellipse">
            <a:avLst/>
          </a:prstGeom>
          <a:solidFill>
            <a:srgbClr val="FFFF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21" name="Oval 29"/>
          <p:cNvSpPr>
            <a:spLocks noChangeArrowheads="1"/>
          </p:cNvSpPr>
          <p:nvPr/>
        </p:nvSpPr>
        <p:spPr bwMode="auto">
          <a:xfrm>
            <a:off x="3198813" y="4754563"/>
            <a:ext cx="369888" cy="369888"/>
          </a:xfrm>
          <a:prstGeom prst="ellipse">
            <a:avLst/>
          </a:prstGeom>
          <a:solidFill>
            <a:schemeClr val="accent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22" name="Oval 30"/>
          <p:cNvSpPr>
            <a:spLocks noChangeArrowheads="1"/>
          </p:cNvSpPr>
          <p:nvPr/>
        </p:nvSpPr>
        <p:spPr bwMode="auto">
          <a:xfrm>
            <a:off x="841375" y="5578475"/>
            <a:ext cx="369888" cy="369888"/>
          </a:xfrm>
          <a:prstGeom prst="ellipse">
            <a:avLst/>
          </a:prstGeom>
          <a:solidFill>
            <a:srgbClr val="FF3300"/>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23" name="Oval 31"/>
          <p:cNvSpPr>
            <a:spLocks noChangeArrowheads="1"/>
          </p:cNvSpPr>
          <p:nvPr/>
        </p:nvSpPr>
        <p:spPr bwMode="auto">
          <a:xfrm>
            <a:off x="1577975" y="5578475"/>
            <a:ext cx="369888" cy="369888"/>
          </a:xfrm>
          <a:prstGeom prst="ellipse">
            <a:avLst/>
          </a:prstGeom>
          <a:solidFill>
            <a:srgbClr val="0066FF"/>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24" name="Oval 32"/>
          <p:cNvSpPr>
            <a:spLocks noChangeArrowheads="1"/>
          </p:cNvSpPr>
          <p:nvPr/>
        </p:nvSpPr>
        <p:spPr bwMode="auto">
          <a:xfrm>
            <a:off x="2416175" y="5576888"/>
            <a:ext cx="369888" cy="369888"/>
          </a:xfrm>
          <a:prstGeom prst="ellipse">
            <a:avLst/>
          </a:prstGeom>
          <a:solidFill>
            <a:srgbClr val="0066FF"/>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6625" name="Oval 33"/>
          <p:cNvSpPr>
            <a:spLocks noChangeArrowheads="1"/>
          </p:cNvSpPr>
          <p:nvPr/>
        </p:nvSpPr>
        <p:spPr bwMode="auto">
          <a:xfrm>
            <a:off x="3275013" y="5624513"/>
            <a:ext cx="369888" cy="369888"/>
          </a:xfrm>
          <a:prstGeom prst="ellipse">
            <a:avLst/>
          </a:prstGeom>
          <a:solidFill>
            <a:schemeClr val="accent1"/>
          </a:solidFill>
          <a:ln w="9525">
            <a:solidFill>
              <a:schemeClr val="tx1"/>
            </a:solidFill>
            <a:round/>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 name="Group 34"/>
          <p:cNvGrpSpPr/>
          <p:nvPr/>
        </p:nvGrpSpPr>
        <p:grpSpPr>
          <a:xfrm>
            <a:off x="973138" y="3117850"/>
            <a:ext cx="1446212" cy="2470150"/>
            <a:chOff x="1367" y="1578"/>
            <a:chExt cx="911" cy="1556"/>
          </a:xfrm>
        </p:grpSpPr>
        <p:sp>
          <p:nvSpPr>
            <p:cNvPr id="22563" name="Line 35"/>
            <p:cNvSpPr>
              <a:spLocks noChangeShapeType="1"/>
            </p:cNvSpPr>
            <p:nvPr/>
          </p:nvSpPr>
          <p:spPr bwMode="auto">
            <a:xfrm flipH="1">
              <a:off x="1367" y="1611"/>
              <a:ext cx="389" cy="152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64" name="Line 36"/>
            <p:cNvSpPr>
              <a:spLocks noChangeShapeType="1"/>
            </p:cNvSpPr>
            <p:nvPr/>
          </p:nvSpPr>
          <p:spPr bwMode="auto">
            <a:xfrm>
              <a:off x="1856" y="1656"/>
              <a:ext cx="0" cy="33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65" name="Freeform 37"/>
            <p:cNvSpPr>
              <a:spLocks noChangeArrowheads="1"/>
            </p:cNvSpPr>
            <p:nvPr/>
          </p:nvSpPr>
          <p:spPr bwMode="auto">
            <a:xfrm>
              <a:off x="1945" y="1634"/>
              <a:ext cx="112" cy="1022"/>
            </a:xfrm>
            <a:custGeom>
              <a:avLst/>
              <a:gdLst>
                <a:gd name="T0" fmla="*/ 0 w 116"/>
                <a:gd name="T1" fmla="*/ 0 h 1022"/>
                <a:gd name="T2" fmla="*/ 111 w 116"/>
                <a:gd name="T3" fmla="*/ 244 h 1022"/>
                <a:gd name="T4" fmla="*/ 33 w 116"/>
                <a:gd name="T5" fmla="*/ 1022 h 1022"/>
                <a:gd name="connsiteX0" fmla="*/ 0 w 9651"/>
                <a:gd name="connsiteY0" fmla="*/ 0 h 10000"/>
                <a:gd name="connsiteX1" fmla="*/ 9569 w 9651"/>
                <a:gd name="connsiteY1" fmla="*/ 2387 h 10000"/>
                <a:gd name="connsiteX2" fmla="*/ 2845 w 9651"/>
                <a:gd name="connsiteY2" fmla="*/ 10000 h 10000"/>
              </a:gdLst>
              <a:ahLst/>
              <a:cxnLst>
                <a:cxn ang="0">
                  <a:pos x="connsiteX0" y="connsiteY0"/>
                </a:cxn>
                <a:cxn ang="0">
                  <a:pos x="connsiteX1" y="connsiteY1"/>
                </a:cxn>
                <a:cxn ang="0">
                  <a:pos x="connsiteX2" y="connsiteY2"/>
                </a:cxn>
              </a:cxnLst>
              <a:rect l="l" t="t" r="r" b="b"/>
              <a:pathLst>
                <a:path w="9651" h="10000">
                  <a:moveTo>
                    <a:pt x="0" y="0"/>
                  </a:moveTo>
                  <a:cubicBezTo>
                    <a:pt x="4569" y="362"/>
                    <a:pt x="9138" y="724"/>
                    <a:pt x="9569" y="2387"/>
                  </a:cubicBezTo>
                  <a:cubicBezTo>
                    <a:pt x="10000" y="4051"/>
                    <a:pt x="8879" y="8824"/>
                    <a:pt x="2845" y="10000"/>
                  </a:cubicBez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66" name="Line 38"/>
            <p:cNvSpPr>
              <a:spLocks noChangeShapeType="1"/>
            </p:cNvSpPr>
            <p:nvPr/>
          </p:nvSpPr>
          <p:spPr bwMode="auto">
            <a:xfrm>
              <a:off x="1978" y="1578"/>
              <a:ext cx="300" cy="44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39"/>
          <p:cNvGrpSpPr/>
          <p:nvPr/>
        </p:nvGrpSpPr>
        <p:grpSpPr>
          <a:xfrm>
            <a:off x="579438" y="2244725"/>
            <a:ext cx="2446337" cy="3413125"/>
            <a:chOff x="1119" y="1028"/>
            <a:chExt cx="1541" cy="2150"/>
          </a:xfrm>
        </p:grpSpPr>
        <p:sp>
          <p:nvSpPr>
            <p:cNvPr id="22568" name="Freeform 40"/>
            <p:cNvSpPr>
              <a:spLocks noChangeArrowheads="1"/>
            </p:cNvSpPr>
            <p:nvPr/>
          </p:nvSpPr>
          <p:spPr bwMode="auto">
            <a:xfrm>
              <a:off x="1119" y="1028"/>
              <a:ext cx="1182" cy="2139"/>
            </a:xfrm>
            <a:custGeom>
              <a:avLst/>
              <a:gdLst>
                <a:gd name="T0" fmla="*/ 1182 w 1182"/>
                <a:gd name="T1" fmla="*/ 428 h 2139"/>
                <a:gd name="T2" fmla="*/ 1015 w 1182"/>
                <a:gd name="T3" fmla="*/ 161 h 2139"/>
                <a:gd name="T4" fmla="*/ 348 w 1182"/>
                <a:gd name="T5" fmla="*/ 106 h 2139"/>
                <a:gd name="T6" fmla="*/ 26 w 1182"/>
                <a:gd name="T7" fmla="*/ 795 h 2139"/>
                <a:gd name="T8" fmla="*/ 193 w 1182"/>
                <a:gd name="T9" fmla="*/ 2139 h 2139"/>
              </a:gdLst>
              <a:ahLst/>
              <a:cxnLst>
                <a:cxn ang="0">
                  <a:pos x="T0" y="T1"/>
                </a:cxn>
                <a:cxn ang="0">
                  <a:pos x="T2" y="T3"/>
                </a:cxn>
                <a:cxn ang="0">
                  <a:pos x="T4" y="T5"/>
                </a:cxn>
                <a:cxn ang="0">
                  <a:pos x="T6" y="T7"/>
                </a:cxn>
                <a:cxn ang="0">
                  <a:pos x="T8" y="T9"/>
                </a:cxn>
              </a:cxnLst>
              <a:rect l="0" t="0" r="r" b="b"/>
              <a:pathLst>
                <a:path w="1182" h="2139">
                  <a:moveTo>
                    <a:pt x="1182" y="428"/>
                  </a:moveTo>
                  <a:cubicBezTo>
                    <a:pt x="1168" y="321"/>
                    <a:pt x="1154" y="215"/>
                    <a:pt x="1015" y="161"/>
                  </a:cubicBezTo>
                  <a:cubicBezTo>
                    <a:pt x="876" y="107"/>
                    <a:pt x="513" y="0"/>
                    <a:pt x="348" y="106"/>
                  </a:cubicBezTo>
                  <a:cubicBezTo>
                    <a:pt x="183" y="212"/>
                    <a:pt x="52" y="456"/>
                    <a:pt x="26" y="795"/>
                  </a:cubicBezTo>
                  <a:cubicBezTo>
                    <a:pt x="0" y="1134"/>
                    <a:pt x="96" y="1636"/>
                    <a:pt x="193" y="2139"/>
                  </a:cubicBezTo>
                </a:path>
              </a:pathLst>
            </a:cu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69" name="Line 41"/>
            <p:cNvSpPr>
              <a:spLocks noChangeShapeType="1"/>
            </p:cNvSpPr>
            <p:nvPr/>
          </p:nvSpPr>
          <p:spPr bwMode="auto">
            <a:xfrm>
              <a:off x="2334" y="1667"/>
              <a:ext cx="11" cy="33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70" name="Freeform 42"/>
            <p:cNvSpPr>
              <a:spLocks noChangeArrowheads="1"/>
            </p:cNvSpPr>
            <p:nvPr/>
          </p:nvSpPr>
          <p:spPr bwMode="auto">
            <a:xfrm>
              <a:off x="2445" y="1578"/>
              <a:ext cx="215" cy="1122"/>
            </a:xfrm>
            <a:custGeom>
              <a:avLst/>
              <a:gdLst>
                <a:gd name="T0" fmla="*/ 0 w 215"/>
                <a:gd name="T1" fmla="*/ 0 h 1122"/>
                <a:gd name="T2" fmla="*/ 211 w 215"/>
                <a:gd name="T3" fmla="*/ 433 h 1122"/>
                <a:gd name="T4" fmla="*/ 22 w 215"/>
                <a:gd name="T5" fmla="*/ 1122 h 1122"/>
              </a:gdLst>
              <a:ahLst/>
              <a:cxnLst>
                <a:cxn ang="0">
                  <a:pos x="T0" y="T1"/>
                </a:cxn>
                <a:cxn ang="0">
                  <a:pos x="T2" y="T3"/>
                </a:cxn>
                <a:cxn ang="0">
                  <a:pos x="T4" y="T5"/>
                </a:cxn>
              </a:cxnLst>
              <a:rect l="0" t="0" r="r" b="b"/>
              <a:pathLst>
                <a:path w="215" h="1122">
                  <a:moveTo>
                    <a:pt x="0" y="0"/>
                  </a:moveTo>
                  <a:cubicBezTo>
                    <a:pt x="103" y="123"/>
                    <a:pt x="207" y="246"/>
                    <a:pt x="211" y="433"/>
                  </a:cubicBezTo>
                  <a:cubicBezTo>
                    <a:pt x="215" y="620"/>
                    <a:pt x="24" y="1011"/>
                    <a:pt x="22" y="1122"/>
                  </a:cubicBezTo>
                </a:path>
              </a:pathLst>
            </a:cu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71" name="Line 43"/>
            <p:cNvSpPr>
              <a:spLocks noChangeShapeType="1"/>
            </p:cNvSpPr>
            <p:nvPr/>
          </p:nvSpPr>
          <p:spPr bwMode="auto">
            <a:xfrm flipH="1">
              <a:off x="1989" y="1634"/>
              <a:ext cx="256" cy="1055"/>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72" name="Line 44"/>
            <p:cNvSpPr>
              <a:spLocks noChangeShapeType="1"/>
            </p:cNvSpPr>
            <p:nvPr/>
          </p:nvSpPr>
          <p:spPr bwMode="auto">
            <a:xfrm flipH="1">
              <a:off x="1945" y="1656"/>
              <a:ext cx="322" cy="1522"/>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45"/>
          <p:cNvGrpSpPr/>
          <p:nvPr/>
        </p:nvGrpSpPr>
        <p:grpSpPr>
          <a:xfrm>
            <a:off x="420688" y="1993900"/>
            <a:ext cx="4210050" cy="4551363"/>
            <a:chOff x="1019" y="870"/>
            <a:chExt cx="2652" cy="2867"/>
          </a:xfrm>
        </p:grpSpPr>
        <p:sp>
          <p:nvSpPr>
            <p:cNvPr id="22574" name="Freeform 46"/>
            <p:cNvSpPr>
              <a:spLocks noChangeArrowheads="1"/>
            </p:cNvSpPr>
            <p:nvPr/>
          </p:nvSpPr>
          <p:spPr bwMode="auto">
            <a:xfrm>
              <a:off x="1019" y="870"/>
              <a:ext cx="1748" cy="2498"/>
            </a:xfrm>
            <a:custGeom>
              <a:avLst/>
              <a:gdLst>
                <a:gd name="T0" fmla="*/ 1748 w 1748"/>
                <a:gd name="T1" fmla="*/ 586 h 2498"/>
                <a:gd name="T2" fmla="*/ 1526 w 1748"/>
                <a:gd name="T3" fmla="*/ 264 h 2498"/>
                <a:gd name="T4" fmla="*/ 904 w 1748"/>
                <a:gd name="T5" fmla="*/ 30 h 2498"/>
                <a:gd name="T6" fmla="*/ 215 w 1748"/>
                <a:gd name="T7" fmla="*/ 141 h 2498"/>
                <a:gd name="T8" fmla="*/ 4 w 1748"/>
                <a:gd name="T9" fmla="*/ 875 h 2498"/>
                <a:gd name="T10" fmla="*/ 193 w 1748"/>
                <a:gd name="T11" fmla="*/ 2252 h 2498"/>
                <a:gd name="T12" fmla="*/ 281 w 1748"/>
                <a:gd name="T13" fmla="*/ 2352 h 2498"/>
              </a:gdLst>
              <a:ahLst/>
              <a:cxnLst>
                <a:cxn ang="0">
                  <a:pos x="T0" y="T1"/>
                </a:cxn>
                <a:cxn ang="0">
                  <a:pos x="T2" y="T3"/>
                </a:cxn>
                <a:cxn ang="0">
                  <a:pos x="T4" y="T5"/>
                </a:cxn>
                <a:cxn ang="0">
                  <a:pos x="T6" y="T7"/>
                </a:cxn>
                <a:cxn ang="0">
                  <a:pos x="T8" y="T9"/>
                </a:cxn>
                <a:cxn ang="0">
                  <a:pos x="T10" y="T11"/>
                </a:cxn>
                <a:cxn ang="0">
                  <a:pos x="T12" y="T13"/>
                </a:cxn>
              </a:cxnLst>
              <a:rect l="0" t="0" r="r" b="b"/>
              <a:pathLst>
                <a:path w="1748" h="2498">
                  <a:moveTo>
                    <a:pt x="1748" y="586"/>
                  </a:moveTo>
                  <a:cubicBezTo>
                    <a:pt x="1707" y="471"/>
                    <a:pt x="1667" y="357"/>
                    <a:pt x="1526" y="264"/>
                  </a:cubicBezTo>
                  <a:cubicBezTo>
                    <a:pt x="1385" y="171"/>
                    <a:pt x="1122" y="50"/>
                    <a:pt x="904" y="30"/>
                  </a:cubicBezTo>
                  <a:cubicBezTo>
                    <a:pt x="686" y="10"/>
                    <a:pt x="365" y="0"/>
                    <a:pt x="215" y="141"/>
                  </a:cubicBezTo>
                  <a:cubicBezTo>
                    <a:pt x="65" y="282"/>
                    <a:pt x="8" y="523"/>
                    <a:pt x="4" y="875"/>
                  </a:cubicBezTo>
                  <a:cubicBezTo>
                    <a:pt x="0" y="1227"/>
                    <a:pt x="147" y="2006"/>
                    <a:pt x="193" y="2252"/>
                  </a:cubicBezTo>
                  <a:cubicBezTo>
                    <a:pt x="239" y="2498"/>
                    <a:pt x="260" y="2425"/>
                    <a:pt x="281" y="2352"/>
                  </a:cubicBez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75" name="Line 47"/>
            <p:cNvSpPr>
              <a:spLocks noChangeShapeType="1"/>
            </p:cNvSpPr>
            <p:nvPr/>
          </p:nvSpPr>
          <p:spPr bwMode="auto">
            <a:xfrm flipH="1">
              <a:off x="2489" y="1667"/>
              <a:ext cx="345" cy="1555"/>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76" name="Freeform 48"/>
            <p:cNvSpPr>
              <a:spLocks noChangeArrowheads="1"/>
            </p:cNvSpPr>
            <p:nvPr/>
          </p:nvSpPr>
          <p:spPr bwMode="auto">
            <a:xfrm>
              <a:off x="1900" y="1556"/>
              <a:ext cx="1771" cy="2181"/>
            </a:xfrm>
            <a:custGeom>
              <a:avLst/>
              <a:gdLst>
                <a:gd name="T0" fmla="*/ 1056 w 1771"/>
                <a:gd name="T1" fmla="*/ 0 h 2181"/>
                <a:gd name="T2" fmla="*/ 1545 w 1771"/>
                <a:gd name="T3" fmla="*/ 355 h 2181"/>
                <a:gd name="T4" fmla="*/ 1567 w 1771"/>
                <a:gd name="T5" fmla="*/ 1877 h 2181"/>
                <a:gd name="T6" fmla="*/ 323 w 1771"/>
                <a:gd name="T7" fmla="*/ 2166 h 2181"/>
                <a:gd name="T8" fmla="*/ 0 w 1771"/>
                <a:gd name="T9" fmla="*/ 1789 h 2181"/>
              </a:gdLst>
              <a:ahLst/>
              <a:cxnLst>
                <a:cxn ang="0">
                  <a:pos x="T0" y="T1"/>
                </a:cxn>
                <a:cxn ang="0">
                  <a:pos x="T2" y="T3"/>
                </a:cxn>
                <a:cxn ang="0">
                  <a:pos x="T4" y="T5"/>
                </a:cxn>
                <a:cxn ang="0">
                  <a:pos x="T6" y="T7"/>
                </a:cxn>
                <a:cxn ang="0">
                  <a:pos x="T8" y="T9"/>
                </a:cxn>
              </a:cxnLst>
              <a:rect l="0" t="0" r="r" b="b"/>
              <a:pathLst>
                <a:path w="1771" h="2181">
                  <a:moveTo>
                    <a:pt x="1056" y="0"/>
                  </a:moveTo>
                  <a:cubicBezTo>
                    <a:pt x="1258" y="21"/>
                    <a:pt x="1460" y="42"/>
                    <a:pt x="1545" y="355"/>
                  </a:cubicBezTo>
                  <a:cubicBezTo>
                    <a:pt x="1630" y="668"/>
                    <a:pt x="1771" y="1575"/>
                    <a:pt x="1567" y="1877"/>
                  </a:cubicBezTo>
                  <a:cubicBezTo>
                    <a:pt x="1363" y="2179"/>
                    <a:pt x="584" y="2181"/>
                    <a:pt x="323" y="2166"/>
                  </a:cubicBezTo>
                  <a:cubicBezTo>
                    <a:pt x="62" y="2151"/>
                    <a:pt x="35" y="1894"/>
                    <a:pt x="0" y="1789"/>
                  </a:cubicBez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 name="Group 49"/>
          <p:cNvGrpSpPr/>
          <p:nvPr/>
        </p:nvGrpSpPr>
        <p:grpSpPr>
          <a:xfrm>
            <a:off x="1408113" y="4117975"/>
            <a:ext cx="1135062" cy="1574800"/>
            <a:chOff x="1641" y="2208"/>
            <a:chExt cx="715" cy="992"/>
          </a:xfrm>
        </p:grpSpPr>
        <p:sp>
          <p:nvSpPr>
            <p:cNvPr id="22578" name="Line 50"/>
            <p:cNvSpPr>
              <a:spLocks noChangeShapeType="1"/>
            </p:cNvSpPr>
            <p:nvPr/>
          </p:nvSpPr>
          <p:spPr bwMode="auto">
            <a:xfrm>
              <a:off x="1920" y="2208"/>
              <a:ext cx="436" cy="403"/>
            </a:xfrm>
            <a:prstGeom prst="line">
              <a:avLst/>
            </a:prstGeom>
            <a:noFill/>
            <a:ln w="38100">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79" name="Freeform 51"/>
            <p:cNvSpPr>
              <a:spLocks noChangeArrowheads="1"/>
            </p:cNvSpPr>
            <p:nvPr/>
          </p:nvSpPr>
          <p:spPr bwMode="auto">
            <a:xfrm>
              <a:off x="1641" y="2211"/>
              <a:ext cx="148" cy="989"/>
            </a:xfrm>
            <a:custGeom>
              <a:avLst/>
              <a:gdLst>
                <a:gd name="T0" fmla="*/ 148 w 148"/>
                <a:gd name="T1" fmla="*/ 0 h 989"/>
                <a:gd name="T2" fmla="*/ 4 w 148"/>
                <a:gd name="T3" fmla="*/ 223 h 989"/>
                <a:gd name="T4" fmla="*/ 126 w 148"/>
                <a:gd name="T5" fmla="*/ 989 h 989"/>
              </a:gdLst>
              <a:ahLst/>
              <a:cxnLst>
                <a:cxn ang="0">
                  <a:pos x="T0" y="T1"/>
                </a:cxn>
                <a:cxn ang="0">
                  <a:pos x="T2" y="T3"/>
                </a:cxn>
                <a:cxn ang="0">
                  <a:pos x="T4" y="T5"/>
                </a:cxn>
              </a:cxnLst>
              <a:rect l="0" t="0" r="r" b="b"/>
              <a:pathLst>
                <a:path w="148" h="989">
                  <a:moveTo>
                    <a:pt x="148" y="0"/>
                  </a:moveTo>
                  <a:cubicBezTo>
                    <a:pt x="78" y="29"/>
                    <a:pt x="8" y="58"/>
                    <a:pt x="4" y="223"/>
                  </a:cubicBezTo>
                  <a:cubicBezTo>
                    <a:pt x="0" y="388"/>
                    <a:pt x="109" y="865"/>
                    <a:pt x="126" y="989"/>
                  </a:cubicBezTo>
                </a:path>
              </a:pathLst>
            </a:custGeom>
            <a:noFill/>
            <a:ln w="38100">
              <a:solidFill>
                <a:schemeClr val="accent2"/>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52"/>
          <p:cNvGrpSpPr/>
          <p:nvPr/>
        </p:nvGrpSpPr>
        <p:grpSpPr>
          <a:xfrm>
            <a:off x="1731963" y="5057775"/>
            <a:ext cx="776287" cy="600075"/>
            <a:chOff x="1845" y="2800"/>
            <a:chExt cx="489" cy="378"/>
          </a:xfrm>
        </p:grpSpPr>
        <p:sp>
          <p:nvSpPr>
            <p:cNvPr id="22581" name="Line 53"/>
            <p:cNvSpPr>
              <a:spLocks noChangeShapeType="1"/>
            </p:cNvSpPr>
            <p:nvPr/>
          </p:nvSpPr>
          <p:spPr bwMode="auto">
            <a:xfrm>
              <a:off x="1845" y="2834"/>
              <a:ext cx="0" cy="311"/>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82" name="Line 54"/>
            <p:cNvSpPr>
              <a:spLocks noChangeShapeType="1"/>
            </p:cNvSpPr>
            <p:nvPr/>
          </p:nvSpPr>
          <p:spPr bwMode="auto">
            <a:xfrm>
              <a:off x="1956" y="2800"/>
              <a:ext cx="378" cy="378"/>
            </a:xfrm>
            <a:prstGeom prst="line">
              <a:avLst/>
            </a:prstGeom>
            <a:noFill/>
            <a:ln w="38100">
              <a:solidFill>
                <a:srgbClr val="FF99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6647" name="Line 55"/>
          <p:cNvSpPr>
            <a:spLocks noChangeShapeType="1"/>
          </p:cNvSpPr>
          <p:nvPr/>
        </p:nvSpPr>
        <p:spPr bwMode="auto">
          <a:xfrm>
            <a:off x="2578100" y="5111750"/>
            <a:ext cx="0" cy="511175"/>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8" name="Group 56"/>
          <p:cNvGrpSpPr/>
          <p:nvPr/>
        </p:nvGrpSpPr>
        <p:grpSpPr>
          <a:xfrm>
            <a:off x="1766888" y="4052888"/>
            <a:ext cx="1192212" cy="1781175"/>
            <a:chOff x="1867" y="2167"/>
            <a:chExt cx="751" cy="1122"/>
          </a:xfrm>
        </p:grpSpPr>
        <p:sp>
          <p:nvSpPr>
            <p:cNvPr id="22585" name="Line 57"/>
            <p:cNvSpPr>
              <a:spLocks noChangeShapeType="1"/>
            </p:cNvSpPr>
            <p:nvPr/>
          </p:nvSpPr>
          <p:spPr bwMode="auto">
            <a:xfrm flipV="1">
              <a:off x="1867" y="2222"/>
              <a:ext cx="511" cy="378"/>
            </a:xfrm>
            <a:prstGeom prst="line">
              <a:avLst/>
            </a:prstGeom>
            <a:noFill/>
            <a:ln w="38100">
              <a:solidFill>
                <a:srgbClr val="003366"/>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86" name="Freeform 58"/>
            <p:cNvSpPr>
              <a:spLocks noChangeArrowheads="1"/>
            </p:cNvSpPr>
            <p:nvPr/>
          </p:nvSpPr>
          <p:spPr bwMode="auto">
            <a:xfrm>
              <a:off x="2434" y="2167"/>
              <a:ext cx="184" cy="1089"/>
            </a:xfrm>
            <a:custGeom>
              <a:avLst/>
              <a:gdLst>
                <a:gd name="T0" fmla="*/ 0 w 184"/>
                <a:gd name="T1" fmla="*/ 0 h 1089"/>
                <a:gd name="T2" fmla="*/ 133 w 184"/>
                <a:gd name="T3" fmla="*/ 222 h 1089"/>
                <a:gd name="T4" fmla="*/ 167 w 184"/>
                <a:gd name="T5" fmla="*/ 933 h 1089"/>
                <a:gd name="T6" fmla="*/ 33 w 184"/>
                <a:gd name="T7" fmla="*/ 1089 h 1089"/>
              </a:gdLst>
              <a:ahLst/>
              <a:cxnLst>
                <a:cxn ang="0">
                  <a:pos x="T0" y="T1"/>
                </a:cxn>
                <a:cxn ang="0">
                  <a:pos x="T2" y="T3"/>
                </a:cxn>
                <a:cxn ang="0">
                  <a:pos x="T4" y="T5"/>
                </a:cxn>
                <a:cxn ang="0">
                  <a:pos x="T6" y="T7"/>
                </a:cxn>
              </a:cxnLst>
              <a:rect l="0" t="0" r="r" b="b"/>
              <a:pathLst>
                <a:path w="184" h="1089">
                  <a:moveTo>
                    <a:pt x="0" y="0"/>
                  </a:moveTo>
                  <a:cubicBezTo>
                    <a:pt x="52" y="33"/>
                    <a:pt x="105" y="67"/>
                    <a:pt x="133" y="222"/>
                  </a:cubicBezTo>
                  <a:cubicBezTo>
                    <a:pt x="161" y="377"/>
                    <a:pt x="184" y="789"/>
                    <a:pt x="167" y="933"/>
                  </a:cubicBezTo>
                  <a:cubicBezTo>
                    <a:pt x="150" y="1077"/>
                    <a:pt x="64" y="1067"/>
                    <a:pt x="33" y="1089"/>
                  </a:cubicBezTo>
                </a:path>
              </a:pathLst>
            </a:custGeom>
            <a:noFill/>
            <a:ln w="38100">
              <a:solidFill>
                <a:srgbClr val="003366"/>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87" name="Line 59"/>
            <p:cNvSpPr>
              <a:spLocks noChangeShapeType="1"/>
            </p:cNvSpPr>
            <p:nvPr/>
          </p:nvSpPr>
          <p:spPr bwMode="auto">
            <a:xfrm flipH="1">
              <a:off x="1934" y="2189"/>
              <a:ext cx="378" cy="1100"/>
            </a:xfrm>
            <a:prstGeom prst="line">
              <a:avLst/>
            </a:prstGeom>
            <a:noFill/>
            <a:ln w="38100">
              <a:solidFill>
                <a:srgbClr val="003366"/>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60"/>
          <p:cNvGrpSpPr/>
          <p:nvPr/>
        </p:nvGrpSpPr>
        <p:grpSpPr>
          <a:xfrm>
            <a:off x="739775" y="2544763"/>
            <a:ext cx="2941638" cy="3444875"/>
            <a:chOff x="553" y="1061"/>
            <a:chExt cx="1853" cy="2170"/>
          </a:xfrm>
        </p:grpSpPr>
        <p:sp>
          <p:nvSpPr>
            <p:cNvPr id="22589" name="Text Box 61"/>
            <p:cNvSpPr txBox="1">
              <a:spLocks noChangeArrowheads="1"/>
            </p:cNvSpPr>
            <p:nvPr/>
          </p:nvSpPr>
          <p:spPr bwMode="auto">
            <a:xfrm>
              <a:off x="1042" y="1061"/>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0" name="Text Box 62"/>
            <p:cNvSpPr txBox="1">
              <a:spLocks noChangeArrowheads="1"/>
            </p:cNvSpPr>
            <p:nvPr/>
          </p:nvSpPr>
          <p:spPr bwMode="auto">
            <a:xfrm>
              <a:off x="1531" y="1072"/>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1" name="Text Box 63"/>
            <p:cNvSpPr txBox="1">
              <a:spLocks noChangeArrowheads="1"/>
            </p:cNvSpPr>
            <p:nvPr/>
          </p:nvSpPr>
          <p:spPr bwMode="auto">
            <a:xfrm>
              <a:off x="2009" y="1072"/>
              <a:ext cx="3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AD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2" name="Text Box 64"/>
            <p:cNvSpPr txBox="1">
              <a:spLocks noChangeArrowheads="1"/>
            </p:cNvSpPr>
            <p:nvPr/>
          </p:nvSpPr>
          <p:spPr bwMode="auto">
            <a:xfrm>
              <a:off x="553" y="1628"/>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3" name="Text Box 65"/>
            <p:cNvSpPr txBox="1">
              <a:spLocks noChangeArrowheads="1"/>
            </p:cNvSpPr>
            <p:nvPr/>
          </p:nvSpPr>
          <p:spPr bwMode="auto">
            <a:xfrm>
              <a:off x="1009" y="1628"/>
              <a:ext cx="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4" name="Text Box 66"/>
            <p:cNvSpPr txBox="1">
              <a:spLocks noChangeArrowheads="1"/>
            </p:cNvSpPr>
            <p:nvPr/>
          </p:nvSpPr>
          <p:spPr bwMode="auto">
            <a:xfrm>
              <a:off x="1542" y="1628"/>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BD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5" name="Text Box 67"/>
            <p:cNvSpPr txBox="1">
              <a:spLocks noChangeArrowheads="1"/>
            </p:cNvSpPr>
            <p:nvPr/>
          </p:nvSpPr>
          <p:spPr bwMode="auto">
            <a:xfrm>
              <a:off x="1064" y="2250"/>
              <a:ext cx="3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DA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6" name="Text Box 68"/>
            <p:cNvSpPr txBox="1">
              <a:spLocks noChangeArrowheads="1"/>
            </p:cNvSpPr>
            <p:nvPr/>
          </p:nvSpPr>
          <p:spPr bwMode="auto">
            <a:xfrm>
              <a:off x="1509" y="2250"/>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DB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7" name="Text Box 69"/>
            <p:cNvSpPr txBox="1">
              <a:spLocks noChangeArrowheads="1"/>
            </p:cNvSpPr>
            <p:nvPr/>
          </p:nvSpPr>
          <p:spPr bwMode="auto">
            <a:xfrm>
              <a:off x="2053" y="2250"/>
              <a:ext cx="3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DC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8" name="Text Box 70"/>
            <p:cNvSpPr txBox="1">
              <a:spLocks noChangeArrowheads="1"/>
            </p:cNvSpPr>
            <p:nvPr/>
          </p:nvSpPr>
          <p:spPr bwMode="auto">
            <a:xfrm>
              <a:off x="564" y="2761"/>
              <a:ext cx="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EA</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599" name="Text Box 71"/>
            <p:cNvSpPr txBox="1">
              <a:spLocks noChangeArrowheads="1"/>
            </p:cNvSpPr>
            <p:nvPr/>
          </p:nvSpPr>
          <p:spPr bwMode="auto">
            <a:xfrm>
              <a:off x="1042" y="2761"/>
              <a:ext cx="3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EB</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0" name="Text Box 72"/>
            <p:cNvSpPr txBox="1">
              <a:spLocks noChangeArrowheads="1"/>
            </p:cNvSpPr>
            <p:nvPr/>
          </p:nvSpPr>
          <p:spPr bwMode="auto">
            <a:xfrm>
              <a:off x="1542" y="2772"/>
              <a:ext cx="3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EC</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1" name="Text Box 73"/>
            <p:cNvSpPr txBox="1">
              <a:spLocks noChangeArrowheads="1"/>
            </p:cNvSpPr>
            <p:nvPr/>
          </p:nvSpPr>
          <p:spPr bwMode="auto">
            <a:xfrm>
              <a:off x="2076" y="2772"/>
              <a:ext cx="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ED</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2" name="Oval 74"/>
            <p:cNvSpPr>
              <a:spLocks noChangeArrowheads="1"/>
            </p:cNvSpPr>
            <p:nvPr/>
          </p:nvSpPr>
          <p:spPr bwMode="auto">
            <a:xfrm>
              <a:off x="1085" y="1281"/>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3" name="Oval 75"/>
            <p:cNvSpPr>
              <a:spLocks noChangeArrowheads="1"/>
            </p:cNvSpPr>
            <p:nvPr/>
          </p:nvSpPr>
          <p:spPr bwMode="auto">
            <a:xfrm>
              <a:off x="1548" y="1281"/>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4" name="Oval 76"/>
            <p:cNvSpPr>
              <a:spLocks noChangeArrowheads="1"/>
            </p:cNvSpPr>
            <p:nvPr/>
          </p:nvSpPr>
          <p:spPr bwMode="auto">
            <a:xfrm>
              <a:off x="2077" y="1281"/>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5" name="Oval 77"/>
            <p:cNvSpPr>
              <a:spLocks noChangeArrowheads="1"/>
            </p:cNvSpPr>
            <p:nvPr/>
          </p:nvSpPr>
          <p:spPr bwMode="auto">
            <a:xfrm>
              <a:off x="592" y="1843"/>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6" name="Oval 78"/>
            <p:cNvSpPr>
              <a:spLocks noChangeArrowheads="1"/>
            </p:cNvSpPr>
            <p:nvPr/>
          </p:nvSpPr>
          <p:spPr bwMode="auto">
            <a:xfrm>
              <a:off x="1055" y="1843"/>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7" name="Oval 79"/>
            <p:cNvSpPr>
              <a:spLocks noChangeArrowheads="1"/>
            </p:cNvSpPr>
            <p:nvPr/>
          </p:nvSpPr>
          <p:spPr bwMode="auto">
            <a:xfrm>
              <a:off x="1584" y="1843"/>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8" name="Oval 80"/>
            <p:cNvSpPr>
              <a:spLocks noChangeArrowheads="1"/>
            </p:cNvSpPr>
            <p:nvPr/>
          </p:nvSpPr>
          <p:spPr bwMode="auto">
            <a:xfrm>
              <a:off x="1110" y="2450"/>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09" name="Oval 81"/>
            <p:cNvSpPr>
              <a:spLocks noChangeArrowheads="1"/>
            </p:cNvSpPr>
            <p:nvPr/>
          </p:nvSpPr>
          <p:spPr bwMode="auto">
            <a:xfrm>
              <a:off x="1573" y="2450"/>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10" name="Oval 82"/>
            <p:cNvSpPr>
              <a:spLocks noChangeArrowheads="1"/>
            </p:cNvSpPr>
            <p:nvPr/>
          </p:nvSpPr>
          <p:spPr bwMode="auto">
            <a:xfrm>
              <a:off x="2102" y="2450"/>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11" name="Oval 83"/>
            <p:cNvSpPr>
              <a:spLocks noChangeArrowheads="1"/>
            </p:cNvSpPr>
            <p:nvPr/>
          </p:nvSpPr>
          <p:spPr bwMode="auto">
            <a:xfrm>
              <a:off x="617" y="2980"/>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12" name="Oval 84"/>
            <p:cNvSpPr>
              <a:spLocks noChangeArrowheads="1"/>
            </p:cNvSpPr>
            <p:nvPr/>
          </p:nvSpPr>
          <p:spPr bwMode="auto">
            <a:xfrm>
              <a:off x="1080" y="2980"/>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13" name="Oval 85"/>
            <p:cNvSpPr>
              <a:spLocks noChangeArrowheads="1"/>
            </p:cNvSpPr>
            <p:nvPr/>
          </p:nvSpPr>
          <p:spPr bwMode="auto">
            <a:xfrm>
              <a:off x="1609" y="2980"/>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14" name="Oval 86"/>
            <p:cNvSpPr>
              <a:spLocks noChangeArrowheads="1"/>
            </p:cNvSpPr>
            <p:nvPr/>
          </p:nvSpPr>
          <p:spPr bwMode="auto">
            <a:xfrm>
              <a:off x="2149" y="2998"/>
              <a:ext cx="233" cy="233"/>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22616" name="AutoShape 88"/>
          <p:cNvSpPr>
            <a:spLocks noChangeArrowheads="1"/>
          </p:cNvSpPr>
          <p:nvPr/>
        </p:nvSpPr>
        <p:spPr bwMode="auto">
          <a:xfrm>
            <a:off x="3173413" y="1114425"/>
            <a:ext cx="914400" cy="914400"/>
          </a:xfrm>
          <a:prstGeom prst="irregularSeal1">
            <a:avLst/>
          </a:prstGeom>
          <a:solidFill>
            <a:srgbClr val="6C4C8F"/>
          </a:solidFill>
          <a:ln w="9525">
            <a:no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图</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11" name="Group 90"/>
          <p:cNvGrpSpPr/>
          <p:nvPr/>
        </p:nvGrpSpPr>
        <p:grpSpPr>
          <a:xfrm>
            <a:off x="5389563" y="1938338"/>
            <a:ext cx="1219200" cy="1676400"/>
            <a:chOff x="3792" y="1488"/>
            <a:chExt cx="768" cy="1056"/>
          </a:xfrm>
        </p:grpSpPr>
        <p:sp>
          <p:nvSpPr>
            <p:cNvPr id="22619" name="Line 91"/>
            <p:cNvSpPr>
              <a:spLocks noChangeShapeType="1"/>
            </p:cNvSpPr>
            <p:nvPr/>
          </p:nvSpPr>
          <p:spPr bwMode="auto">
            <a:xfrm flipV="1">
              <a:off x="4560" y="1872"/>
              <a:ext cx="0" cy="67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620" name="Line 92"/>
            <p:cNvSpPr>
              <a:spLocks noChangeShapeType="1"/>
            </p:cNvSpPr>
            <p:nvPr/>
          </p:nvSpPr>
          <p:spPr bwMode="auto">
            <a:xfrm flipH="1" flipV="1">
              <a:off x="3792" y="1488"/>
              <a:ext cx="768"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66685" name="Rectangle 93"/>
          <p:cNvSpPr>
            <a:spLocks noChangeArrowheads="1"/>
          </p:cNvSpPr>
          <p:nvPr/>
        </p:nvSpPr>
        <p:spPr bwMode="auto">
          <a:xfrm>
            <a:off x="4835525" y="4327525"/>
            <a:ext cx="4021138" cy="2019300"/>
          </a:xfrm>
          <a:prstGeom prst="rect">
            <a:avLst/>
          </a:prstGeom>
          <a:solidFill>
            <a:srgbClr val="E6E6E6"/>
          </a:solidFill>
          <a:ln w="9525">
            <a:noFill/>
            <a:miter lim="800000"/>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265" marR="0" lvl="0" indent="0" algn="l"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3300"/>
                </a:solidFill>
                <a:effectLst/>
                <a:uLnTx/>
                <a:uFillTx/>
                <a:latin typeface="+mn-lt"/>
                <a:ea typeface="+mn-ea"/>
                <a:cs typeface="+mn-ea"/>
                <a:sym typeface="+mn-lt"/>
              </a:rPr>
              <a:t>顶点：</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一条通路</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265" marR="0" lvl="0" indent="0" algn="l"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3300"/>
                </a:solidFill>
                <a:effectLst/>
                <a:uLnTx/>
                <a:uFillTx/>
                <a:latin typeface="+mn-lt"/>
                <a:ea typeface="+mn-ea"/>
                <a:cs typeface="+mn-ea"/>
                <a:sym typeface="+mn-lt"/>
              </a:rPr>
              <a:t>连线：</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不能同时通行</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265" marR="0" lvl="0" indent="0" algn="l"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FF3300"/>
                </a:solidFill>
                <a:effectLst/>
                <a:uLnTx/>
                <a:uFillTx/>
                <a:latin typeface="+mn-lt"/>
                <a:ea typeface="+mn-ea"/>
                <a:cs typeface="+mn-ea"/>
                <a:sym typeface="+mn-lt"/>
              </a:rPr>
              <a:t>染色：</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有连线的两个顶点不能具有相同颜色</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66685"/>
                                        </p:tgtEl>
                                        <p:attrNameLst>
                                          <p:attrName>style.visibility</p:attrName>
                                        </p:attrNameLst>
                                      </p:cBhvr>
                                      <p:to>
                                        <p:strVal val="visible"/>
                                      </p:to>
                                    </p:set>
                                    <p:animEffect transition="in" filter="box(in)">
                                      <p:cBhvr>
                                        <p:cTn id="12" dur="500"/>
                                        <p:tgtEl>
                                          <p:spTgt spid="36668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ox(out)">
                                      <p:cBhvr>
                                        <p:cTn id="17" dur="500"/>
                                        <p:tgtEl>
                                          <p:spTgt spid="9"/>
                                        </p:tgtEl>
                                      </p:cBhvr>
                                    </p:animEffect>
                                  </p:childTnLst>
                                  <p:subTnLst>
                                    <p:audio>
                                      <p:cMediaNode>
                                        <p:cTn display="0" masterRel="sameClick">
                                          <p:stCondLst>
                                            <p:cond evt="begin" delay="0">
                                              <p:tn val="15"/>
                                            </p:cond>
                                          </p:stCondLst>
                                          <p:endCondLst>
                                            <p:cond evt="onStopAudio" delay="0">
                                              <p:tgtEl>
                                                <p:sldTgt/>
                                              </p:tgtEl>
                                            </p:cond>
                                          </p:endCondLst>
                                        </p:cTn>
                                        <p:tgtEl>
                                          <p:sndTgt r:embed="rId1"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out)">
                                      <p:cBhvr>
                                        <p:cTn id="22" dur="500"/>
                                        <p:tgtEl>
                                          <p:spTgt spid="11"/>
                                        </p:tgtEl>
                                      </p:cBhvr>
                                    </p:animEffect>
                                  </p:childTnLst>
                                  <p:subTnLst>
                                    <p:audio>
                                      <p:cMediaNode>
                                        <p:cTn display="0" masterRel="sameClick">
                                          <p:stCondLst>
                                            <p:cond evt="begin" delay="0">
                                              <p:tn val="20"/>
                                            </p:cond>
                                          </p:stCondLst>
                                          <p:endCondLst>
                                            <p:cond evt="onStopAudio" delay="0">
                                              <p:tgtEl>
                                                <p:sldTgt/>
                                              </p:tgtEl>
                                            </p:cond>
                                          </p:endCondLst>
                                        </p:cTn>
                                        <p:tgtEl>
                                          <p:sndTgt r:embed="rId1"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out)">
                                      <p:cBhvr>
                                        <p:cTn id="27" dur="500"/>
                                        <p:tgtEl>
                                          <p:spTgt spid="3"/>
                                        </p:tgtEl>
                                      </p:cBhvr>
                                    </p:animEffect>
                                  </p:childTnLst>
                                  <p:subTnLst>
                                    <p:audio>
                                      <p:cMediaNode>
                                        <p:cTn display="0" masterRel="sameClick">
                                          <p:stCondLst>
                                            <p:cond evt="begin" delay="0">
                                              <p:tn val="25"/>
                                            </p:cond>
                                          </p:stCondLst>
                                          <p:endCondLst>
                                            <p:cond evt="onStopAudio" delay="0">
                                              <p:tgtEl>
                                                <p:sldTgt/>
                                              </p:tgtEl>
                                            </p:cond>
                                          </p:endCondLst>
                                        </p:cTn>
                                        <p:tgtEl>
                                          <p:sndTgt r:embed="rId1"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ox(out)">
                                      <p:cBhvr>
                                        <p:cTn id="32" dur="500"/>
                                        <p:tgtEl>
                                          <p:spTgt spid="4"/>
                                        </p:tgtEl>
                                      </p:cBhvr>
                                    </p:animEffect>
                                  </p:childTnLst>
                                  <p:subTnLst>
                                    <p:audio>
                                      <p:cMediaNode>
                                        <p:cTn display="0" masterRel="sameClick">
                                          <p:stCondLst>
                                            <p:cond evt="begin" delay="0">
                                              <p:tn val="30"/>
                                            </p:cond>
                                          </p:stCondLst>
                                          <p:endCondLst>
                                            <p:cond evt="onStopAudio" delay="0">
                                              <p:tgtEl>
                                                <p:sldTgt/>
                                              </p:tgtEl>
                                            </p:cond>
                                          </p:endCondLst>
                                        </p:cTn>
                                        <p:tgtEl>
                                          <p:sndTgt r:embed="rId1"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ox(out)">
                                      <p:cBhvr>
                                        <p:cTn id="37" dur="500"/>
                                        <p:tgtEl>
                                          <p:spTgt spid="5"/>
                                        </p:tgtEl>
                                      </p:cBhvr>
                                    </p:animEffect>
                                  </p:childTnLst>
                                  <p:subTnLst>
                                    <p:audio>
                                      <p:cMediaNode>
                                        <p:cTn display="0" masterRel="sameClick">
                                          <p:stCondLst>
                                            <p:cond evt="begin" delay="0">
                                              <p:tn val="35"/>
                                            </p:cond>
                                          </p:stCondLst>
                                          <p:endCondLst>
                                            <p:cond evt="onStopAudio" delay="0">
                                              <p:tgtEl>
                                                <p:sldTgt/>
                                              </p:tgtEl>
                                            </p:cond>
                                          </p:endCondLst>
                                        </p:cTn>
                                        <p:tgtEl>
                                          <p:sndTgt r:embed="rId1" name="CAMERA.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out)">
                                      <p:cBhvr>
                                        <p:cTn id="42" dur="500"/>
                                        <p:tgtEl>
                                          <p:spTgt spid="6"/>
                                        </p:tgtEl>
                                      </p:cBhvr>
                                    </p:animEffect>
                                  </p:childTnLst>
                                  <p:subTnLst>
                                    <p:audio>
                                      <p:cMediaNode>
                                        <p:cTn display="0" masterRel="sameClick">
                                          <p:stCondLst>
                                            <p:cond evt="begin" delay="0">
                                              <p:tn val="40"/>
                                            </p:cond>
                                          </p:stCondLst>
                                          <p:endCondLst>
                                            <p:cond evt="onStopAudio" delay="0">
                                              <p:tgtEl>
                                                <p:sldTgt/>
                                              </p:tgtEl>
                                            </p:cond>
                                          </p:endCondLst>
                                        </p:cTn>
                                        <p:tgtEl>
                                          <p:sndTgt r:embed="rId1" name="CAMERA.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ox(out)">
                                      <p:cBhvr>
                                        <p:cTn id="47" dur="500"/>
                                        <p:tgtEl>
                                          <p:spTgt spid="8"/>
                                        </p:tgtEl>
                                      </p:cBhvr>
                                    </p:animEffect>
                                  </p:childTnLst>
                                  <p:subTnLst>
                                    <p:audio>
                                      <p:cMediaNode>
                                        <p:cTn display="0" masterRel="sameClick">
                                          <p:stCondLst>
                                            <p:cond evt="begin" delay="0">
                                              <p:tn val="45"/>
                                            </p:cond>
                                          </p:stCondLst>
                                          <p:endCondLst>
                                            <p:cond evt="onStopAudio" delay="0">
                                              <p:tgtEl>
                                                <p:sldTgt/>
                                              </p:tgtEl>
                                            </p:cond>
                                          </p:endCondLst>
                                        </p:cTn>
                                        <p:tgtEl>
                                          <p:sndTgt r:embed="rId1"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ox(out)">
                                      <p:cBhvr>
                                        <p:cTn id="52" dur="500"/>
                                        <p:tgtEl>
                                          <p:spTgt spid="7"/>
                                        </p:tgtEl>
                                      </p:cBhvr>
                                    </p:animEffect>
                                  </p:childTnLst>
                                  <p:subTnLst>
                                    <p:audio>
                                      <p:cMediaNode>
                                        <p:cTn display="0" masterRel="sameClick">
                                          <p:stCondLst>
                                            <p:cond evt="begin" delay="0">
                                              <p:tn val="50"/>
                                            </p:cond>
                                          </p:stCondLst>
                                          <p:endCondLst>
                                            <p:cond evt="onStopAudio" delay="0">
                                              <p:tgtEl>
                                                <p:sldTgt/>
                                              </p:tgtEl>
                                            </p:cond>
                                          </p:endCondLst>
                                        </p:cTn>
                                        <p:tgtEl>
                                          <p:sndTgt r:embed="rId1" name="CAMERA.WAV"/>
                                        </p:tgtEl>
                                      </p:cMediaNode>
                                    </p:audio>
                                  </p:sub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66647"/>
                                        </p:tgtEl>
                                        <p:attrNameLst>
                                          <p:attrName>style.visibility</p:attrName>
                                        </p:attrNameLst>
                                      </p:cBhvr>
                                      <p:to>
                                        <p:strVal val="visible"/>
                                      </p:to>
                                    </p:set>
                                    <p:anim calcmode="lin" valueType="num">
                                      <p:cBhvr additive="base">
                                        <p:cTn id="57" dur="500" fill="hold"/>
                                        <p:tgtEl>
                                          <p:spTgt spid="366647"/>
                                        </p:tgtEl>
                                        <p:attrNameLst>
                                          <p:attrName>ppt_x</p:attrName>
                                        </p:attrNameLst>
                                      </p:cBhvr>
                                      <p:tavLst>
                                        <p:tav tm="0">
                                          <p:val>
                                            <p:strVal val="0-#ppt_w/2"/>
                                          </p:val>
                                        </p:tav>
                                        <p:tav tm="100000">
                                          <p:val>
                                            <p:strVal val="#ppt_x"/>
                                          </p:val>
                                        </p:tav>
                                      </p:tavLst>
                                    </p:anim>
                                    <p:anim calcmode="lin" valueType="num">
                                      <p:cBhvr additive="base">
                                        <p:cTn id="58" dur="500" fill="hold"/>
                                        <p:tgtEl>
                                          <p:spTgt spid="366647"/>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 presetClass="entr" presetSubtype="32" fill="hold" grpId="0" nodeType="clickEffect">
                                  <p:stCondLst>
                                    <p:cond delay="0"/>
                                  </p:stCondLst>
                                  <p:childTnLst>
                                    <p:set>
                                      <p:cBhvr>
                                        <p:cTn id="62" dur="1" fill="hold">
                                          <p:stCondLst>
                                            <p:cond delay="0"/>
                                          </p:stCondLst>
                                        </p:cTn>
                                        <p:tgtEl>
                                          <p:spTgt spid="366613"/>
                                        </p:tgtEl>
                                        <p:attrNameLst>
                                          <p:attrName>style.visibility</p:attrName>
                                        </p:attrNameLst>
                                      </p:cBhvr>
                                      <p:to>
                                        <p:strVal val="visible"/>
                                      </p:to>
                                    </p:set>
                                    <p:animEffect transition="in" filter="box(out)">
                                      <p:cBhvr>
                                        <p:cTn id="63" dur="500"/>
                                        <p:tgtEl>
                                          <p:spTgt spid="366613"/>
                                        </p:tgtEl>
                                      </p:cBhvr>
                                    </p:animEffect>
                                  </p:childTnLst>
                                  <p:subTnLst>
                                    <p:audio>
                                      <p:cMediaNode>
                                        <p:cTn display="0" masterRel="sameClick">
                                          <p:stCondLst>
                                            <p:cond evt="begin" delay="0">
                                              <p:tn val="61"/>
                                            </p:cond>
                                          </p:stCondLst>
                                          <p:endCondLst>
                                            <p:cond evt="onStopAudio" delay="0">
                                              <p:tgtEl>
                                                <p:sldTgt/>
                                              </p:tgtEl>
                                            </p:cond>
                                          </p:endCondLst>
                                        </p:cTn>
                                        <p:tgtEl>
                                          <p:sndTgt r:embed="rId1" name="CAMERA.WAV"/>
                                        </p:tgtEl>
                                      </p:cMediaNode>
                                    </p:audio>
                                  </p:subTnLst>
                                </p:cTn>
                              </p:par>
                            </p:childTnLst>
                          </p:cTn>
                        </p:par>
                      </p:childTnLst>
                    </p:cTn>
                  </p:par>
                  <p:par>
                    <p:cTn id="64" fill="hold">
                      <p:stCondLst>
                        <p:cond delay="indefinite"/>
                      </p:stCondLst>
                      <p:childTnLst>
                        <p:par>
                          <p:cTn id="65" fill="hold">
                            <p:stCondLst>
                              <p:cond delay="0"/>
                            </p:stCondLst>
                            <p:childTnLst>
                              <p:par>
                                <p:cTn id="66" presetID="4" presetClass="entr" presetSubtype="32" fill="hold" grpId="0" nodeType="clickEffect">
                                  <p:stCondLst>
                                    <p:cond delay="0"/>
                                  </p:stCondLst>
                                  <p:childTnLst>
                                    <p:set>
                                      <p:cBhvr>
                                        <p:cTn id="67" dur="1" fill="hold">
                                          <p:stCondLst>
                                            <p:cond delay="0"/>
                                          </p:stCondLst>
                                        </p:cTn>
                                        <p:tgtEl>
                                          <p:spTgt spid="366614"/>
                                        </p:tgtEl>
                                        <p:attrNameLst>
                                          <p:attrName>style.visibility</p:attrName>
                                        </p:attrNameLst>
                                      </p:cBhvr>
                                      <p:to>
                                        <p:strVal val="visible"/>
                                      </p:to>
                                    </p:set>
                                    <p:animEffect transition="in" filter="box(out)">
                                      <p:cBhvr>
                                        <p:cTn id="68" dur="500"/>
                                        <p:tgtEl>
                                          <p:spTgt spid="366614"/>
                                        </p:tgtEl>
                                      </p:cBhvr>
                                    </p:animEffect>
                                  </p:childTnLst>
                                  <p:subTnLst>
                                    <p:audio>
                                      <p:cMediaNode>
                                        <p:cTn display="0" masterRel="sameClick">
                                          <p:stCondLst>
                                            <p:cond evt="begin" delay="0">
                                              <p:tn val="66"/>
                                            </p:cond>
                                          </p:stCondLst>
                                          <p:endCondLst>
                                            <p:cond evt="onStopAudio" delay="0">
                                              <p:tgtEl>
                                                <p:sldTgt/>
                                              </p:tgtEl>
                                            </p:cond>
                                          </p:endCondLst>
                                        </p:cTn>
                                        <p:tgtEl>
                                          <p:sndTgt r:embed="rId1" name="CAMERA.WAV"/>
                                        </p:tgtEl>
                                      </p:cMediaNode>
                                    </p:audio>
                                  </p:subTnLst>
                                </p:cTn>
                              </p:par>
                            </p:childTnLst>
                          </p:cTn>
                        </p:par>
                      </p:childTnLst>
                    </p:cTn>
                  </p:par>
                  <p:par>
                    <p:cTn id="69" fill="hold">
                      <p:stCondLst>
                        <p:cond delay="indefinite"/>
                      </p:stCondLst>
                      <p:childTnLst>
                        <p:par>
                          <p:cTn id="70" fill="hold">
                            <p:stCondLst>
                              <p:cond delay="0"/>
                            </p:stCondLst>
                            <p:childTnLst>
                              <p:par>
                                <p:cTn id="71" presetID="4" presetClass="entr" presetSubtype="32" fill="hold" grpId="0" nodeType="clickEffect">
                                  <p:stCondLst>
                                    <p:cond delay="0"/>
                                  </p:stCondLst>
                                  <p:childTnLst>
                                    <p:set>
                                      <p:cBhvr>
                                        <p:cTn id="72" dur="1" fill="hold">
                                          <p:stCondLst>
                                            <p:cond delay="0"/>
                                          </p:stCondLst>
                                        </p:cTn>
                                        <p:tgtEl>
                                          <p:spTgt spid="366615"/>
                                        </p:tgtEl>
                                        <p:attrNameLst>
                                          <p:attrName>style.visibility</p:attrName>
                                        </p:attrNameLst>
                                      </p:cBhvr>
                                      <p:to>
                                        <p:strVal val="visible"/>
                                      </p:to>
                                    </p:set>
                                    <p:animEffect transition="in" filter="box(out)">
                                      <p:cBhvr>
                                        <p:cTn id="73" dur="500"/>
                                        <p:tgtEl>
                                          <p:spTgt spid="366615"/>
                                        </p:tgtEl>
                                      </p:cBhvr>
                                    </p:animEffect>
                                  </p:childTnLst>
                                  <p:subTnLst>
                                    <p:audio>
                                      <p:cMediaNode>
                                        <p:cTn display="0" masterRel="sameClick">
                                          <p:stCondLst>
                                            <p:cond evt="begin" delay="0">
                                              <p:tn val="71"/>
                                            </p:cond>
                                          </p:stCondLst>
                                          <p:endCondLst>
                                            <p:cond evt="onStopAudio" delay="0">
                                              <p:tgtEl>
                                                <p:sldTgt/>
                                              </p:tgtEl>
                                            </p:cond>
                                          </p:endCondLst>
                                        </p:cTn>
                                        <p:tgtEl>
                                          <p:sndTgt r:embed="rId1" name="CAMERA.WAV"/>
                                        </p:tgtEl>
                                      </p:cMediaNode>
                                    </p:audio>
                                  </p:subTnLst>
                                </p:cTn>
                              </p:par>
                            </p:childTnLst>
                          </p:cTn>
                        </p:par>
                      </p:childTnLst>
                    </p:cTn>
                  </p:par>
                  <p:par>
                    <p:cTn id="74" fill="hold">
                      <p:stCondLst>
                        <p:cond delay="indefinite"/>
                      </p:stCondLst>
                      <p:childTnLst>
                        <p:par>
                          <p:cTn id="75" fill="hold">
                            <p:stCondLst>
                              <p:cond delay="0"/>
                            </p:stCondLst>
                            <p:childTnLst>
                              <p:par>
                                <p:cTn id="76" presetID="4" presetClass="entr" presetSubtype="32" fill="hold" grpId="0" nodeType="clickEffect">
                                  <p:stCondLst>
                                    <p:cond delay="0"/>
                                  </p:stCondLst>
                                  <p:childTnLst>
                                    <p:set>
                                      <p:cBhvr>
                                        <p:cTn id="77" dur="1" fill="hold">
                                          <p:stCondLst>
                                            <p:cond delay="0"/>
                                          </p:stCondLst>
                                        </p:cTn>
                                        <p:tgtEl>
                                          <p:spTgt spid="366616"/>
                                        </p:tgtEl>
                                        <p:attrNameLst>
                                          <p:attrName>style.visibility</p:attrName>
                                        </p:attrNameLst>
                                      </p:cBhvr>
                                      <p:to>
                                        <p:strVal val="visible"/>
                                      </p:to>
                                    </p:set>
                                    <p:animEffect transition="in" filter="box(out)">
                                      <p:cBhvr>
                                        <p:cTn id="78" dur="500"/>
                                        <p:tgtEl>
                                          <p:spTgt spid="366616"/>
                                        </p:tgtEl>
                                      </p:cBhvr>
                                    </p:animEffect>
                                  </p:childTnLst>
                                  <p:subTnLst>
                                    <p:audio>
                                      <p:cMediaNode>
                                        <p:cTn display="0" masterRel="sameClick">
                                          <p:stCondLst>
                                            <p:cond evt="begin" delay="0">
                                              <p:tn val="76"/>
                                            </p:cond>
                                          </p:stCondLst>
                                          <p:endCondLst>
                                            <p:cond evt="onStopAudio" delay="0">
                                              <p:tgtEl>
                                                <p:sldTgt/>
                                              </p:tgtEl>
                                            </p:cond>
                                          </p:endCondLst>
                                        </p:cTn>
                                        <p:tgtEl>
                                          <p:sndTgt r:embed="rId1" name="CAMERA.WAV"/>
                                        </p:tgtEl>
                                      </p:cMediaNode>
                                    </p:audio>
                                  </p:subTnLst>
                                </p:cTn>
                              </p:par>
                            </p:childTnLst>
                          </p:cTn>
                        </p:par>
                      </p:childTnLst>
                    </p:cTn>
                  </p:par>
                  <p:par>
                    <p:cTn id="79" fill="hold">
                      <p:stCondLst>
                        <p:cond delay="indefinite"/>
                      </p:stCondLst>
                      <p:childTnLst>
                        <p:par>
                          <p:cTn id="80" fill="hold">
                            <p:stCondLst>
                              <p:cond delay="0"/>
                            </p:stCondLst>
                            <p:childTnLst>
                              <p:par>
                                <p:cTn id="81" presetID="4" presetClass="entr" presetSubtype="32" fill="hold" grpId="0" nodeType="clickEffect">
                                  <p:stCondLst>
                                    <p:cond delay="0"/>
                                  </p:stCondLst>
                                  <p:childTnLst>
                                    <p:set>
                                      <p:cBhvr>
                                        <p:cTn id="82" dur="1" fill="hold">
                                          <p:stCondLst>
                                            <p:cond delay="0"/>
                                          </p:stCondLst>
                                        </p:cTn>
                                        <p:tgtEl>
                                          <p:spTgt spid="366617"/>
                                        </p:tgtEl>
                                        <p:attrNameLst>
                                          <p:attrName>style.visibility</p:attrName>
                                        </p:attrNameLst>
                                      </p:cBhvr>
                                      <p:to>
                                        <p:strVal val="visible"/>
                                      </p:to>
                                    </p:set>
                                    <p:animEffect transition="in" filter="box(out)">
                                      <p:cBhvr>
                                        <p:cTn id="83" dur="500"/>
                                        <p:tgtEl>
                                          <p:spTgt spid="366617"/>
                                        </p:tgtEl>
                                      </p:cBhvr>
                                    </p:animEffect>
                                  </p:childTnLst>
                                  <p:subTnLst>
                                    <p:audio>
                                      <p:cMediaNode>
                                        <p:cTn display="0" masterRel="sameClick">
                                          <p:stCondLst>
                                            <p:cond evt="begin" delay="0">
                                              <p:tn val="81"/>
                                            </p:cond>
                                          </p:stCondLst>
                                          <p:endCondLst>
                                            <p:cond evt="onStopAudio" delay="0">
                                              <p:tgtEl>
                                                <p:sldTgt/>
                                              </p:tgtEl>
                                            </p:cond>
                                          </p:endCondLst>
                                        </p:cTn>
                                        <p:tgtEl>
                                          <p:sndTgt r:embed="rId1" name="CAMERA.WAV"/>
                                        </p:tgtEl>
                                      </p:cMediaNode>
                                    </p:audio>
                                  </p:subTnLst>
                                </p:cTn>
                              </p:par>
                            </p:childTnLst>
                          </p:cTn>
                        </p:par>
                      </p:childTnLst>
                    </p:cTn>
                  </p:par>
                  <p:par>
                    <p:cTn id="84" fill="hold">
                      <p:stCondLst>
                        <p:cond delay="indefinite"/>
                      </p:stCondLst>
                      <p:childTnLst>
                        <p:par>
                          <p:cTn id="85" fill="hold">
                            <p:stCondLst>
                              <p:cond delay="0"/>
                            </p:stCondLst>
                            <p:childTnLst>
                              <p:par>
                                <p:cTn id="86" presetID="4" presetClass="entr" presetSubtype="32" fill="hold" grpId="0" nodeType="clickEffect">
                                  <p:stCondLst>
                                    <p:cond delay="0"/>
                                  </p:stCondLst>
                                  <p:childTnLst>
                                    <p:set>
                                      <p:cBhvr>
                                        <p:cTn id="87" dur="1" fill="hold">
                                          <p:stCondLst>
                                            <p:cond delay="0"/>
                                          </p:stCondLst>
                                        </p:cTn>
                                        <p:tgtEl>
                                          <p:spTgt spid="366618"/>
                                        </p:tgtEl>
                                        <p:attrNameLst>
                                          <p:attrName>style.visibility</p:attrName>
                                        </p:attrNameLst>
                                      </p:cBhvr>
                                      <p:to>
                                        <p:strVal val="visible"/>
                                      </p:to>
                                    </p:set>
                                    <p:animEffect transition="in" filter="box(out)">
                                      <p:cBhvr>
                                        <p:cTn id="88" dur="500"/>
                                        <p:tgtEl>
                                          <p:spTgt spid="366618"/>
                                        </p:tgtEl>
                                      </p:cBhvr>
                                    </p:animEffect>
                                  </p:childTnLst>
                                  <p:subTnLst>
                                    <p:audio>
                                      <p:cMediaNode>
                                        <p:cTn display="0" masterRel="sameClick">
                                          <p:stCondLst>
                                            <p:cond evt="begin" delay="0">
                                              <p:tn val="86"/>
                                            </p:cond>
                                          </p:stCondLst>
                                          <p:endCondLst>
                                            <p:cond evt="onStopAudio" delay="0">
                                              <p:tgtEl>
                                                <p:sldTgt/>
                                              </p:tgtEl>
                                            </p:cond>
                                          </p:endCondLst>
                                        </p:cTn>
                                        <p:tgtEl>
                                          <p:sndTgt r:embed="rId1" name="CAMERA.WAV"/>
                                        </p:tgtEl>
                                      </p:cMediaNode>
                                    </p:audio>
                                  </p:subTnLst>
                                </p:cTn>
                              </p:par>
                            </p:childTnLst>
                          </p:cTn>
                        </p:par>
                      </p:childTnLst>
                    </p:cTn>
                  </p:par>
                  <p:par>
                    <p:cTn id="89" fill="hold">
                      <p:stCondLst>
                        <p:cond delay="indefinite"/>
                      </p:stCondLst>
                      <p:childTnLst>
                        <p:par>
                          <p:cTn id="90" fill="hold">
                            <p:stCondLst>
                              <p:cond delay="0"/>
                            </p:stCondLst>
                            <p:childTnLst>
                              <p:par>
                                <p:cTn id="91" presetID="4" presetClass="entr" presetSubtype="32" fill="hold" grpId="0" nodeType="clickEffect">
                                  <p:stCondLst>
                                    <p:cond delay="0"/>
                                  </p:stCondLst>
                                  <p:childTnLst>
                                    <p:set>
                                      <p:cBhvr>
                                        <p:cTn id="92" dur="1" fill="hold">
                                          <p:stCondLst>
                                            <p:cond delay="0"/>
                                          </p:stCondLst>
                                        </p:cTn>
                                        <p:tgtEl>
                                          <p:spTgt spid="366619"/>
                                        </p:tgtEl>
                                        <p:attrNameLst>
                                          <p:attrName>style.visibility</p:attrName>
                                        </p:attrNameLst>
                                      </p:cBhvr>
                                      <p:to>
                                        <p:strVal val="visible"/>
                                      </p:to>
                                    </p:set>
                                    <p:animEffect transition="in" filter="box(out)">
                                      <p:cBhvr>
                                        <p:cTn id="93" dur="500"/>
                                        <p:tgtEl>
                                          <p:spTgt spid="366619"/>
                                        </p:tgtEl>
                                      </p:cBhvr>
                                    </p:animEffect>
                                  </p:childTnLst>
                                  <p:subTnLst>
                                    <p:audio>
                                      <p:cMediaNode>
                                        <p:cTn display="0" masterRel="sameClick">
                                          <p:stCondLst>
                                            <p:cond evt="begin" delay="0">
                                              <p:tn val="91"/>
                                            </p:cond>
                                          </p:stCondLst>
                                          <p:endCondLst>
                                            <p:cond evt="onStopAudio" delay="0">
                                              <p:tgtEl>
                                                <p:sldTgt/>
                                              </p:tgtEl>
                                            </p:cond>
                                          </p:endCondLst>
                                        </p:cTn>
                                        <p:tgtEl>
                                          <p:sndTgt r:embed="rId1" name="CAMERA.WAV"/>
                                        </p:tgtEl>
                                      </p:cMediaNode>
                                    </p:audio>
                                  </p:subTnLst>
                                </p:cTn>
                              </p:par>
                            </p:childTnLst>
                          </p:cTn>
                        </p:par>
                      </p:childTnLst>
                    </p:cTn>
                  </p:par>
                  <p:par>
                    <p:cTn id="94" fill="hold">
                      <p:stCondLst>
                        <p:cond delay="indefinite"/>
                      </p:stCondLst>
                      <p:childTnLst>
                        <p:par>
                          <p:cTn id="95" fill="hold">
                            <p:stCondLst>
                              <p:cond delay="0"/>
                            </p:stCondLst>
                            <p:childTnLst>
                              <p:par>
                                <p:cTn id="96" presetID="4" presetClass="entr" presetSubtype="32" fill="hold" grpId="0" nodeType="clickEffect">
                                  <p:stCondLst>
                                    <p:cond delay="0"/>
                                  </p:stCondLst>
                                  <p:childTnLst>
                                    <p:set>
                                      <p:cBhvr>
                                        <p:cTn id="97" dur="1" fill="hold">
                                          <p:stCondLst>
                                            <p:cond delay="0"/>
                                          </p:stCondLst>
                                        </p:cTn>
                                        <p:tgtEl>
                                          <p:spTgt spid="366620"/>
                                        </p:tgtEl>
                                        <p:attrNameLst>
                                          <p:attrName>style.visibility</p:attrName>
                                        </p:attrNameLst>
                                      </p:cBhvr>
                                      <p:to>
                                        <p:strVal val="visible"/>
                                      </p:to>
                                    </p:set>
                                    <p:animEffect transition="in" filter="box(out)">
                                      <p:cBhvr>
                                        <p:cTn id="98" dur="500"/>
                                        <p:tgtEl>
                                          <p:spTgt spid="366620"/>
                                        </p:tgtEl>
                                      </p:cBhvr>
                                    </p:animEffect>
                                  </p:childTnLst>
                                  <p:subTnLst>
                                    <p:audio>
                                      <p:cMediaNode>
                                        <p:cTn display="0" masterRel="sameClick">
                                          <p:stCondLst>
                                            <p:cond evt="begin" delay="0">
                                              <p:tn val="96"/>
                                            </p:cond>
                                          </p:stCondLst>
                                          <p:endCondLst>
                                            <p:cond evt="onStopAudio" delay="0">
                                              <p:tgtEl>
                                                <p:sldTgt/>
                                              </p:tgtEl>
                                            </p:cond>
                                          </p:endCondLst>
                                        </p:cTn>
                                        <p:tgtEl>
                                          <p:sndTgt r:embed="rId1" name="CAMERA.WAV"/>
                                        </p:tgtEl>
                                      </p:cMediaNode>
                                    </p:audio>
                                  </p:subTnLst>
                                </p:cTn>
                              </p:par>
                            </p:childTnLst>
                          </p:cTn>
                        </p:par>
                      </p:childTnLst>
                    </p:cTn>
                  </p:par>
                  <p:par>
                    <p:cTn id="99" fill="hold">
                      <p:stCondLst>
                        <p:cond delay="indefinite"/>
                      </p:stCondLst>
                      <p:childTnLst>
                        <p:par>
                          <p:cTn id="100" fill="hold">
                            <p:stCondLst>
                              <p:cond delay="0"/>
                            </p:stCondLst>
                            <p:childTnLst>
                              <p:par>
                                <p:cTn id="101" presetID="4" presetClass="entr" presetSubtype="32" fill="hold" grpId="0" nodeType="clickEffect">
                                  <p:stCondLst>
                                    <p:cond delay="0"/>
                                  </p:stCondLst>
                                  <p:childTnLst>
                                    <p:set>
                                      <p:cBhvr>
                                        <p:cTn id="102" dur="1" fill="hold">
                                          <p:stCondLst>
                                            <p:cond delay="0"/>
                                          </p:stCondLst>
                                        </p:cTn>
                                        <p:tgtEl>
                                          <p:spTgt spid="366621"/>
                                        </p:tgtEl>
                                        <p:attrNameLst>
                                          <p:attrName>style.visibility</p:attrName>
                                        </p:attrNameLst>
                                      </p:cBhvr>
                                      <p:to>
                                        <p:strVal val="visible"/>
                                      </p:to>
                                    </p:set>
                                    <p:animEffect transition="in" filter="box(out)">
                                      <p:cBhvr>
                                        <p:cTn id="103" dur="500"/>
                                        <p:tgtEl>
                                          <p:spTgt spid="366621"/>
                                        </p:tgtEl>
                                      </p:cBhvr>
                                    </p:animEffect>
                                  </p:childTnLst>
                                  <p:subTnLst>
                                    <p:audio>
                                      <p:cMediaNode>
                                        <p:cTn display="0" masterRel="sameClick">
                                          <p:stCondLst>
                                            <p:cond evt="begin" delay="0">
                                              <p:tn val="101"/>
                                            </p:cond>
                                          </p:stCondLst>
                                          <p:endCondLst>
                                            <p:cond evt="onStopAudio" delay="0">
                                              <p:tgtEl>
                                                <p:sldTgt/>
                                              </p:tgtEl>
                                            </p:cond>
                                          </p:endCondLst>
                                        </p:cTn>
                                        <p:tgtEl>
                                          <p:sndTgt r:embed="rId1" name="CAMERA.WAV"/>
                                        </p:tgtEl>
                                      </p:cMediaNode>
                                    </p:audio>
                                  </p:subTnLst>
                                </p:cTn>
                              </p:par>
                            </p:childTnLst>
                          </p:cTn>
                        </p:par>
                      </p:childTnLst>
                    </p:cTn>
                  </p:par>
                  <p:par>
                    <p:cTn id="104" fill="hold">
                      <p:stCondLst>
                        <p:cond delay="indefinite"/>
                      </p:stCondLst>
                      <p:childTnLst>
                        <p:par>
                          <p:cTn id="105" fill="hold">
                            <p:stCondLst>
                              <p:cond delay="0"/>
                            </p:stCondLst>
                            <p:childTnLst>
                              <p:par>
                                <p:cTn id="106" presetID="4" presetClass="entr" presetSubtype="32" fill="hold" grpId="0" nodeType="clickEffect">
                                  <p:stCondLst>
                                    <p:cond delay="0"/>
                                  </p:stCondLst>
                                  <p:childTnLst>
                                    <p:set>
                                      <p:cBhvr>
                                        <p:cTn id="107" dur="1" fill="hold">
                                          <p:stCondLst>
                                            <p:cond delay="0"/>
                                          </p:stCondLst>
                                        </p:cTn>
                                        <p:tgtEl>
                                          <p:spTgt spid="366622"/>
                                        </p:tgtEl>
                                        <p:attrNameLst>
                                          <p:attrName>style.visibility</p:attrName>
                                        </p:attrNameLst>
                                      </p:cBhvr>
                                      <p:to>
                                        <p:strVal val="visible"/>
                                      </p:to>
                                    </p:set>
                                    <p:animEffect transition="in" filter="box(out)">
                                      <p:cBhvr>
                                        <p:cTn id="108" dur="500"/>
                                        <p:tgtEl>
                                          <p:spTgt spid="366622"/>
                                        </p:tgtEl>
                                      </p:cBhvr>
                                    </p:animEffect>
                                  </p:childTnLst>
                                  <p:subTnLst>
                                    <p:audio>
                                      <p:cMediaNode>
                                        <p:cTn display="0" masterRel="sameClick">
                                          <p:stCondLst>
                                            <p:cond evt="begin" delay="0">
                                              <p:tn val="106"/>
                                            </p:cond>
                                          </p:stCondLst>
                                          <p:endCondLst>
                                            <p:cond evt="onStopAudio" delay="0">
                                              <p:tgtEl>
                                                <p:sldTgt/>
                                              </p:tgtEl>
                                            </p:cond>
                                          </p:endCondLst>
                                        </p:cTn>
                                        <p:tgtEl>
                                          <p:sndTgt r:embed="rId1" name="CAMERA.WAV"/>
                                        </p:tgtEl>
                                      </p:cMediaNode>
                                    </p:audio>
                                  </p:subTnLst>
                                </p:cTn>
                              </p:par>
                            </p:childTnLst>
                          </p:cTn>
                        </p:par>
                      </p:childTnLst>
                    </p:cTn>
                  </p:par>
                  <p:par>
                    <p:cTn id="109" fill="hold">
                      <p:stCondLst>
                        <p:cond delay="indefinite"/>
                      </p:stCondLst>
                      <p:childTnLst>
                        <p:par>
                          <p:cTn id="110" fill="hold">
                            <p:stCondLst>
                              <p:cond delay="0"/>
                            </p:stCondLst>
                            <p:childTnLst>
                              <p:par>
                                <p:cTn id="111" presetID="4" presetClass="entr" presetSubtype="32" fill="hold" grpId="0" nodeType="clickEffect">
                                  <p:stCondLst>
                                    <p:cond delay="0"/>
                                  </p:stCondLst>
                                  <p:childTnLst>
                                    <p:set>
                                      <p:cBhvr>
                                        <p:cTn id="112" dur="1" fill="hold">
                                          <p:stCondLst>
                                            <p:cond delay="0"/>
                                          </p:stCondLst>
                                        </p:cTn>
                                        <p:tgtEl>
                                          <p:spTgt spid="366623"/>
                                        </p:tgtEl>
                                        <p:attrNameLst>
                                          <p:attrName>style.visibility</p:attrName>
                                        </p:attrNameLst>
                                      </p:cBhvr>
                                      <p:to>
                                        <p:strVal val="visible"/>
                                      </p:to>
                                    </p:set>
                                    <p:animEffect transition="in" filter="box(out)">
                                      <p:cBhvr>
                                        <p:cTn id="113" dur="500"/>
                                        <p:tgtEl>
                                          <p:spTgt spid="366623"/>
                                        </p:tgtEl>
                                      </p:cBhvr>
                                    </p:animEffect>
                                  </p:childTnLst>
                                  <p:subTnLst>
                                    <p:audio>
                                      <p:cMediaNode>
                                        <p:cTn display="0" masterRel="sameClick">
                                          <p:stCondLst>
                                            <p:cond evt="begin" delay="0">
                                              <p:tn val="111"/>
                                            </p:cond>
                                          </p:stCondLst>
                                          <p:endCondLst>
                                            <p:cond evt="onStopAudio" delay="0">
                                              <p:tgtEl>
                                                <p:sldTgt/>
                                              </p:tgtEl>
                                            </p:cond>
                                          </p:endCondLst>
                                        </p:cTn>
                                        <p:tgtEl>
                                          <p:sndTgt r:embed="rId1" name="CAMERA.WAV"/>
                                        </p:tgtEl>
                                      </p:cMediaNode>
                                    </p:audio>
                                  </p:subTnLst>
                                </p:cTn>
                              </p:par>
                            </p:childTnLst>
                          </p:cTn>
                        </p:par>
                      </p:childTnLst>
                    </p:cTn>
                  </p:par>
                  <p:par>
                    <p:cTn id="114" fill="hold">
                      <p:stCondLst>
                        <p:cond delay="indefinite"/>
                      </p:stCondLst>
                      <p:childTnLst>
                        <p:par>
                          <p:cTn id="115" fill="hold">
                            <p:stCondLst>
                              <p:cond delay="0"/>
                            </p:stCondLst>
                            <p:childTnLst>
                              <p:par>
                                <p:cTn id="116" presetID="4" presetClass="entr" presetSubtype="32" fill="hold" grpId="0" nodeType="clickEffect">
                                  <p:stCondLst>
                                    <p:cond delay="0"/>
                                  </p:stCondLst>
                                  <p:childTnLst>
                                    <p:set>
                                      <p:cBhvr>
                                        <p:cTn id="117" dur="1" fill="hold">
                                          <p:stCondLst>
                                            <p:cond delay="0"/>
                                          </p:stCondLst>
                                        </p:cTn>
                                        <p:tgtEl>
                                          <p:spTgt spid="366624"/>
                                        </p:tgtEl>
                                        <p:attrNameLst>
                                          <p:attrName>style.visibility</p:attrName>
                                        </p:attrNameLst>
                                      </p:cBhvr>
                                      <p:to>
                                        <p:strVal val="visible"/>
                                      </p:to>
                                    </p:set>
                                    <p:animEffect transition="in" filter="box(out)">
                                      <p:cBhvr>
                                        <p:cTn id="118" dur="500"/>
                                        <p:tgtEl>
                                          <p:spTgt spid="366624"/>
                                        </p:tgtEl>
                                      </p:cBhvr>
                                    </p:animEffect>
                                  </p:childTnLst>
                                  <p:subTnLst>
                                    <p:audio>
                                      <p:cMediaNode>
                                        <p:cTn display="0" masterRel="sameClick">
                                          <p:stCondLst>
                                            <p:cond evt="begin" delay="0">
                                              <p:tn val="116"/>
                                            </p:cond>
                                          </p:stCondLst>
                                          <p:endCondLst>
                                            <p:cond evt="onStopAudio" delay="0">
                                              <p:tgtEl>
                                                <p:sldTgt/>
                                              </p:tgtEl>
                                            </p:cond>
                                          </p:endCondLst>
                                        </p:cTn>
                                        <p:tgtEl>
                                          <p:sndTgt r:embed="rId1" name="CAMERA.WAV"/>
                                        </p:tgtEl>
                                      </p:cMediaNode>
                                    </p:audio>
                                  </p:subTnLst>
                                </p:cTn>
                              </p:par>
                            </p:childTnLst>
                          </p:cTn>
                        </p:par>
                      </p:childTnLst>
                    </p:cTn>
                  </p:par>
                  <p:par>
                    <p:cTn id="119" fill="hold">
                      <p:stCondLst>
                        <p:cond delay="indefinite"/>
                      </p:stCondLst>
                      <p:childTnLst>
                        <p:par>
                          <p:cTn id="120" fill="hold">
                            <p:stCondLst>
                              <p:cond delay="0"/>
                            </p:stCondLst>
                            <p:childTnLst>
                              <p:par>
                                <p:cTn id="121" presetID="4" presetClass="entr" presetSubtype="32" fill="hold" grpId="0" nodeType="clickEffect">
                                  <p:stCondLst>
                                    <p:cond delay="0"/>
                                  </p:stCondLst>
                                  <p:childTnLst>
                                    <p:set>
                                      <p:cBhvr>
                                        <p:cTn id="122" dur="1" fill="hold">
                                          <p:stCondLst>
                                            <p:cond delay="0"/>
                                          </p:stCondLst>
                                        </p:cTn>
                                        <p:tgtEl>
                                          <p:spTgt spid="366625"/>
                                        </p:tgtEl>
                                        <p:attrNameLst>
                                          <p:attrName>style.visibility</p:attrName>
                                        </p:attrNameLst>
                                      </p:cBhvr>
                                      <p:to>
                                        <p:strVal val="visible"/>
                                      </p:to>
                                    </p:set>
                                    <p:animEffect transition="in" filter="box(out)">
                                      <p:cBhvr>
                                        <p:cTn id="123" dur="500"/>
                                        <p:tgtEl>
                                          <p:spTgt spid="366625"/>
                                        </p:tgtEl>
                                      </p:cBhvr>
                                    </p:animEffect>
                                  </p:childTnLst>
                                  <p:subTnLst>
                                    <p:audio>
                                      <p:cMediaNode>
                                        <p:cTn display="0" masterRel="sameClick">
                                          <p:stCondLst>
                                            <p:cond evt="begin" delay="0">
                                              <p:tn val="121"/>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13" grpId="0" animBg="1"/>
      <p:bldP spid="366614" grpId="0" animBg="1"/>
      <p:bldP spid="366615" grpId="0" animBg="1"/>
      <p:bldP spid="366616" grpId="0" animBg="1"/>
      <p:bldP spid="366617" grpId="0" animBg="1"/>
      <p:bldP spid="366618" grpId="0" animBg="1"/>
      <p:bldP spid="366619" grpId="0" animBg="1"/>
      <p:bldP spid="366620" grpId="0" animBg="1"/>
      <p:bldP spid="366621" grpId="0" animBg="1"/>
      <p:bldP spid="366622" grpId="0" animBg="1"/>
      <p:bldP spid="366623" grpId="0" animBg="1"/>
      <p:bldP spid="366624" grpId="0" animBg="1"/>
      <p:bldP spid="366625" grpId="0" animBg="1"/>
      <p:bldP spid="3666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54"/>
          <p:cNvSpPr txBox="1">
            <a:spLocks noChangeArrowheads="1"/>
          </p:cNvSpPr>
          <p:nvPr/>
        </p:nvSpPr>
        <p:spPr bwMode="auto">
          <a:xfrm>
            <a:off x="862013" y="188913"/>
            <a:ext cx="4933950" cy="609600"/>
          </a:xfrm>
          <a:prstGeom prst="rect">
            <a:avLst/>
          </a:prstGeom>
          <a:noFill/>
          <a:ln>
            <a:noFill/>
          </a:ln>
        </p:spPr>
        <p:txBody>
          <a:bodyPr anchor="ctr"/>
          <a:lstStyle>
            <a:lvl1pPr>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chemeClr val="bg1"/>
                </a:solidFill>
                <a:effectLst/>
                <a:uLnTx/>
                <a:uFillTx/>
                <a:latin typeface="+mn-lt"/>
                <a:ea typeface="+mn-ea"/>
                <a:cs typeface="+mn-ea"/>
                <a:sym typeface="+mn-lt"/>
              </a:rPr>
              <a:t>六度空间理论</a:t>
            </a:r>
            <a:endParaRPr kumimoji="0" lang="zh-CN" altLang="en-US" sz="32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0" name="Rectangle 1"/>
          <p:cNvSpPr>
            <a:spLocks noChangeArrowheads="1"/>
          </p:cNvSpPr>
          <p:nvPr/>
        </p:nvSpPr>
        <p:spPr bwMode="auto">
          <a:xfrm>
            <a:off x="323850" y="4832350"/>
            <a:ext cx="8640763" cy="973138"/>
          </a:xfrm>
          <a:prstGeom prst="rect">
            <a:avLst/>
          </a:prstGeom>
          <a:noFill/>
          <a:ln w="9525">
            <a:noFill/>
            <a:miter lim="800000"/>
          </a:ln>
        </p:spPr>
        <p:txBody>
          <a:bodyPr anchor="ctr">
            <a:spAutoFit/>
          </a:bodyPr>
          <a:lstStyle/>
          <a:p>
            <a:pPr marL="0" marR="0" lvl="0" indent="0" algn="l" defTabSz="914400" rtl="0" eaLnBrk="0" fontAlgn="base" latinLnBrk="0" hangingPunct="0">
              <a:lnSpc>
                <a:spcPct val="125000"/>
              </a:lnSpc>
              <a:spcBef>
                <a:spcPct val="20000"/>
              </a:spcBef>
              <a:spcAft>
                <a:spcPct val="0"/>
              </a:spcAft>
              <a:buClrTx/>
              <a:buSzTx/>
              <a:buFontTx/>
              <a:buNone/>
              <a:defRPr/>
            </a:pPr>
            <a:r>
              <a:rPr kumimoji="1" lang="zh-CN" altLang="en-US" sz="2400" b="0" i="0" u="none" strike="noStrike" kern="1200" cap="none" spc="0" normalizeH="0" baseline="0" noProof="0" dirty="0">
                <a:ln>
                  <a:noFill/>
                </a:ln>
                <a:solidFill>
                  <a:schemeClr val="bg2">
                    <a:lumMod val="50000"/>
                  </a:schemeClr>
                </a:solidFill>
                <a:effectLst/>
                <a:uLnTx/>
                <a:uFillTx/>
                <a:latin typeface="+mn-lt"/>
                <a:ea typeface="+mn-ea"/>
                <a:cs typeface="+mn-ea"/>
                <a:sym typeface="+mn-lt"/>
              </a:rPr>
              <a:t>你和任何一个陌生人之间所间隔的人不会超过</a:t>
            </a:r>
            <a:r>
              <a:rPr kumimoji="1" lang="en-US" sz="2400" b="0" i="0" u="none" strike="noStrike" kern="1200" cap="none" spc="0" normalizeH="0" baseline="0" noProof="0" dirty="0">
                <a:ln>
                  <a:noFill/>
                </a:ln>
                <a:solidFill>
                  <a:schemeClr val="bg2">
                    <a:lumMod val="50000"/>
                  </a:schemeClr>
                </a:solidFill>
                <a:effectLst/>
                <a:uLnTx/>
                <a:uFillTx/>
                <a:latin typeface="+mn-lt"/>
                <a:ea typeface="+mn-ea"/>
                <a:cs typeface="+mn-ea"/>
                <a:sym typeface="+mn-lt"/>
              </a:rPr>
              <a:t>6</a:t>
            </a:r>
            <a:r>
              <a:rPr kumimoji="1" lang="zh-CN" altLang="en-US" sz="2400" b="0" i="0" u="none" strike="noStrike" kern="1200" cap="none" spc="0" normalizeH="0" baseline="0" noProof="0" dirty="0">
                <a:ln>
                  <a:noFill/>
                </a:ln>
                <a:solidFill>
                  <a:schemeClr val="bg2">
                    <a:lumMod val="50000"/>
                  </a:schemeClr>
                </a:solidFill>
                <a:effectLst/>
                <a:uLnTx/>
                <a:uFillTx/>
                <a:latin typeface="+mn-lt"/>
                <a:ea typeface="+mn-ea"/>
                <a:cs typeface="+mn-ea"/>
                <a:sym typeface="+mn-lt"/>
              </a:rPr>
              <a:t>个，也就是说，最多通过</a:t>
            </a:r>
            <a:r>
              <a:rPr kumimoji="1" lang="en-US" sz="2400" b="0" i="0" u="none" strike="noStrike" kern="1200" cap="none" spc="0" normalizeH="0" baseline="0" noProof="0" dirty="0">
                <a:ln>
                  <a:noFill/>
                </a:ln>
                <a:solidFill>
                  <a:schemeClr val="bg2">
                    <a:lumMod val="50000"/>
                  </a:schemeClr>
                </a:solidFill>
                <a:effectLst/>
                <a:uLnTx/>
                <a:uFillTx/>
                <a:latin typeface="+mn-lt"/>
                <a:ea typeface="+mn-ea"/>
                <a:cs typeface="+mn-ea"/>
                <a:sym typeface="+mn-lt"/>
              </a:rPr>
              <a:t>6</a:t>
            </a:r>
            <a:r>
              <a:rPr kumimoji="1" lang="zh-CN" altLang="en-US" sz="2400" b="0" i="0" u="none" strike="noStrike" kern="1200" cap="none" spc="0" normalizeH="0" baseline="0" noProof="0" dirty="0">
                <a:ln>
                  <a:noFill/>
                </a:ln>
                <a:solidFill>
                  <a:schemeClr val="bg2">
                    <a:lumMod val="50000"/>
                  </a:schemeClr>
                </a:solidFill>
                <a:effectLst/>
                <a:uLnTx/>
                <a:uFillTx/>
                <a:latin typeface="+mn-lt"/>
                <a:ea typeface="+mn-ea"/>
                <a:cs typeface="+mn-ea"/>
                <a:sym typeface="+mn-lt"/>
              </a:rPr>
              <a:t>个中间人你就能够认识任何一个陌生人。</a:t>
            </a:r>
            <a:endParaRPr kumimoji="1" lang="zh-CN" altLang="en-US" sz="2400" b="0" i="0" u="none" strike="noStrike" kern="1200" cap="none" spc="0" normalizeH="0" baseline="0" noProof="0" dirty="0">
              <a:ln>
                <a:noFill/>
              </a:ln>
              <a:solidFill>
                <a:schemeClr val="bg2">
                  <a:lumMod val="50000"/>
                </a:schemeClr>
              </a:solidFill>
              <a:effectLst/>
              <a:uLnTx/>
              <a:uFillTx/>
              <a:latin typeface="+mn-lt"/>
              <a:ea typeface="+mn-ea"/>
              <a:cs typeface="+mn-ea"/>
              <a:sym typeface="+mn-lt"/>
            </a:endParaRPr>
          </a:p>
        </p:txBody>
      </p:sp>
      <p:pic>
        <p:nvPicPr>
          <p:cNvPr id="129026" name="图片 1"/>
          <p:cNvPicPr>
            <a:picLocks noChangeAspect="1"/>
          </p:cNvPicPr>
          <p:nvPr/>
        </p:nvPicPr>
        <p:blipFill>
          <a:blip r:embed="rId1"/>
          <a:stretch>
            <a:fillRect/>
          </a:stretch>
        </p:blipFill>
        <p:spPr>
          <a:xfrm>
            <a:off x="468313" y="1435100"/>
            <a:ext cx="3211512" cy="2692400"/>
          </a:xfrm>
          <a:prstGeom prst="rect">
            <a:avLst/>
          </a:prstGeom>
          <a:noFill/>
          <a:ln w="9525">
            <a:noFill/>
          </a:ln>
        </p:spPr>
      </p:pic>
      <p:pic>
        <p:nvPicPr>
          <p:cNvPr id="12" name="Picture 1" descr="C:\Users\Administrator\AppData\Roaming\Tencent\Users\597999009\QQ\WinTemp\RichOle\]P$UM_UWH`ZMN}7VZS`UEWV.png"/>
          <p:cNvPicPr>
            <a:picLocks noChangeAspect="1"/>
          </p:cNvPicPr>
          <p:nvPr/>
        </p:nvPicPr>
        <p:blipFill>
          <a:blip r:embed="rId2"/>
          <a:stretch>
            <a:fillRect/>
          </a:stretch>
        </p:blipFill>
        <p:spPr>
          <a:xfrm>
            <a:off x="4643438" y="1281113"/>
            <a:ext cx="3816350" cy="2846387"/>
          </a:xfrm>
          <a:prstGeom prst="rect">
            <a:avLst/>
          </a:prstGeom>
          <a:noFill/>
          <a:ln w="9525">
            <a:noFill/>
          </a:ln>
        </p:spPr>
      </p:pic>
      <p:cxnSp>
        <p:nvCxnSpPr>
          <p:cNvPr id="32774" name="直接连接符 2"/>
          <p:cNvCxnSpPr/>
          <p:nvPr/>
        </p:nvCxnSpPr>
        <p:spPr>
          <a:xfrm>
            <a:off x="323850" y="4522788"/>
            <a:ext cx="8424863" cy="0"/>
          </a:xfrm>
          <a:prstGeom prst="line">
            <a:avLst/>
          </a:prstGeom>
          <a:ln w="28575" cap="flat" cmpd="sng">
            <a:solidFill>
              <a:srgbClr val="C0C0C0"/>
            </a:solidFill>
            <a:prstDash val="solid"/>
            <a:headEnd type="none" w="med" len="med"/>
            <a:tailEnd type="none" w="med" len="med"/>
          </a:ln>
        </p:spPr>
      </p:cxnSp>
      <p:sp>
        <p:nvSpPr>
          <p:cNvPr id="2" name="AutoShape 88"/>
          <p:cNvSpPr>
            <a:spLocks noChangeArrowheads="1"/>
          </p:cNvSpPr>
          <p:nvPr/>
        </p:nvSpPr>
        <p:spPr bwMode="auto">
          <a:xfrm>
            <a:off x="3584862" y="1030932"/>
            <a:ext cx="914400" cy="914400"/>
          </a:xfrm>
          <a:prstGeom prst="irregularSeal1">
            <a:avLst/>
          </a:prstGeom>
          <a:solidFill>
            <a:srgbClr val="6C4C8F"/>
          </a:solidFill>
          <a:ln w="9525">
            <a:no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图</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box(in)">
                                      <p:cBhvr>
                                        <p:cTn id="7" dur="500"/>
                                        <p:tgtEl>
                                          <p:spTgt spid="1290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1026"/>
          <p:cNvSpPr>
            <a:spLocks noGrp="1" noChangeArrowheads="1"/>
          </p:cNvSpPr>
          <p:nvPr>
            <p:ph idx="1" hasCustomPrompt="1"/>
          </p:nvPr>
        </p:nvSpPr>
        <p:spPr>
          <a:xfrm>
            <a:off x="234950" y="1477963"/>
            <a:ext cx="8674100" cy="1187450"/>
          </a:xfrm>
          <a:solidFill>
            <a:schemeClr val="bg2">
              <a:lumMod val="20000"/>
              <a:lumOff val="80000"/>
            </a:schemeClr>
          </a:solidFill>
          <a:ln w="38100">
            <a:solidFill>
              <a:schemeClr val="bg2">
                <a:lumMod val="60000"/>
                <a:lumOff val="40000"/>
              </a:schemeClr>
            </a:solidFill>
          </a:ln>
        </p:spPr>
        <p:txBody>
          <a:bodyPr vert="horz" wrap="square" lIns="91440" tIns="45720" rIns="91440" bIns="45720" numCol="1" anchor="ctr" anchorCtr="0" compatLnSpc="1"/>
          <a:lstStyle/>
          <a:p>
            <a:pPr marL="0" marR="0" lvl="0" indent="538480" algn="l" defTabSz="914400" rtl="0" eaLnBrk="1" fontAlgn="base" latinLnBrk="0" hangingPunct="1">
              <a:lnSpc>
                <a:spcPct val="130000"/>
              </a:lnSpc>
              <a:spcBef>
                <a:spcPct val="0"/>
              </a:spcBef>
              <a:spcAft>
                <a:spcPct val="0"/>
              </a:spcAft>
              <a:buClr>
                <a:srgbClr val="FFC000"/>
              </a:buClr>
              <a:buSzTx/>
              <a:buFont typeface="Wingdings" panose="05000000000000000000" pitchFamily="2" charset="2"/>
              <a:buChar char="&amp;"/>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设计出合适的数据结构及相应的算法</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1" fontAlgn="base" latinLnBrk="0" hangingPunct="1">
              <a:lnSpc>
                <a:spcPct val="130000"/>
              </a:lnSpc>
              <a:spcBef>
                <a:spcPct val="0"/>
              </a:spcBef>
              <a:spcAft>
                <a:spcPct val="0"/>
              </a:spcAft>
              <a:buClrTx/>
              <a:buSzTx/>
              <a:buFont typeface="Arial" panose="020B0604020202020204" pitchFamily="34" charset="0"/>
              <a:buChar char=" "/>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即：首先要考虑</a:t>
            </a:r>
            <a:r>
              <a:rPr kumimoji="0" lang="zh-CN" altLang="en-US" sz="2400" b="0" i="0" u="sng" strike="noStrike" kern="0" cap="none" spc="0" normalizeH="0" baseline="0" noProof="0" dirty="0">
                <a:ln>
                  <a:noFill/>
                </a:ln>
                <a:solidFill>
                  <a:schemeClr val="tx1"/>
                </a:solidFill>
                <a:effectLst/>
                <a:uLnTx/>
                <a:uFillTx/>
                <a:latin typeface="+mn-lt"/>
                <a:ea typeface="+mn-ea"/>
                <a:cs typeface="+mn-ea"/>
                <a:sym typeface="+mn-lt"/>
              </a:rPr>
              <a:t>对相关的各种信息如何表示、组织和存储？</a:t>
            </a:r>
            <a:endParaRPr kumimoji="0" lang="zh-CN" altLang="en-US" sz="2400" b="0" i="0" u="sng" strike="noStrike" kern="0" cap="none" spc="0" normalizeH="0" baseline="0" noProof="0" dirty="0">
              <a:ln>
                <a:noFill/>
              </a:ln>
              <a:solidFill>
                <a:schemeClr val="tx1"/>
              </a:solidFill>
              <a:effectLst/>
              <a:uLnTx/>
              <a:uFillTx/>
              <a:latin typeface="+mn-lt"/>
              <a:ea typeface="+mn-ea"/>
              <a:cs typeface="+mn-ea"/>
              <a:sym typeface="+mn-lt"/>
            </a:endParaRPr>
          </a:p>
        </p:txBody>
      </p:sp>
      <p:sp>
        <p:nvSpPr>
          <p:cNvPr id="4" name="Rectangle 2"/>
          <p:cNvSpPr txBox="1">
            <a:spLocks noChangeArrowheads="1"/>
          </p:cNvSpPr>
          <p:nvPr/>
        </p:nvSpPr>
        <p:spPr bwMode="auto">
          <a:xfrm>
            <a:off x="347663" y="241300"/>
            <a:ext cx="50276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538480" algn="l" rtl="0" eaLnBrk="1" fontAlgn="base" hangingPunct="1">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1" fontAlgn="base" hangingPunct="1">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1" fontAlgn="base" hangingPunct="1">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求解非数值计算的问题</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5" name="Rectangle 1026"/>
          <p:cNvSpPr txBox="1">
            <a:spLocks noChangeArrowheads="1"/>
          </p:cNvSpPr>
          <p:nvPr/>
        </p:nvSpPr>
        <p:spPr bwMode="auto">
          <a:xfrm>
            <a:off x="234950" y="3122613"/>
            <a:ext cx="8674100" cy="666750"/>
          </a:xfrm>
          <a:prstGeom prst="rect">
            <a:avLst/>
          </a:prstGeom>
          <a:solidFill>
            <a:srgbClr val="6C4C8F"/>
          </a:solidFill>
          <a:ln>
            <a:noFill/>
          </a:ln>
        </p:spPr>
        <p:txBody>
          <a:bodyPr anchor="ctr"/>
          <a:lstStyle>
            <a:lvl1pPr indent="538480" algn="l" rtl="0" fontAlgn="base">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fontAlgn="base">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fontAlgn="base">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fontAlgn="base">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538480" algn="l" defTabSz="914400" rtl="0" eaLnBrk="1" fontAlgn="base" latinLnBrk="0" hangingPunct="1">
              <a:lnSpc>
                <a:spcPct val="125000"/>
              </a:lnSpc>
              <a:spcBef>
                <a:spcPct val="0"/>
              </a:spcBef>
              <a:spcAft>
                <a:spcPct val="0"/>
              </a:spcAft>
              <a:buClrTx/>
              <a:buSzTx/>
              <a:buFont typeface="Arial" panose="020B0604020202020204" pitchFamily="34" charset="0"/>
              <a:buChar char=" "/>
              <a:defRPr/>
            </a:pPr>
            <a:r>
              <a:rPr kumimoji="0" lang="zh-CN" altLang="en-US" sz="2400" b="0" i="0" u="none" strike="noStrike" kern="0" cap="none" spc="0" normalizeH="0" baseline="0" noProof="0" dirty="0">
                <a:ln>
                  <a:noFill/>
                </a:ln>
                <a:solidFill>
                  <a:schemeClr val="bg1"/>
                </a:solidFill>
                <a:effectLst/>
                <a:uLnTx/>
                <a:uFillTx/>
                <a:latin typeface="+mn-lt"/>
                <a:ea typeface="+mn-ea"/>
                <a:cs typeface="+mn-ea"/>
                <a:sym typeface="+mn-lt"/>
              </a:rPr>
              <a:t>数据结构的研究内容为：</a:t>
            </a:r>
            <a:endParaRPr kumimoji="0" lang="en-US" altLang="zh-CN" sz="24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8" name="Rectangle 1026"/>
          <p:cNvSpPr txBox="1">
            <a:spLocks noChangeArrowheads="1"/>
          </p:cNvSpPr>
          <p:nvPr/>
        </p:nvSpPr>
        <p:spPr bwMode="auto">
          <a:xfrm>
            <a:off x="234950" y="3789363"/>
            <a:ext cx="8674100" cy="1250950"/>
          </a:xfrm>
          <a:prstGeom prst="rect">
            <a:avLst/>
          </a:prstGeom>
          <a:solidFill>
            <a:schemeClr val="bg2">
              <a:lumMod val="20000"/>
              <a:lumOff val="80000"/>
            </a:schemeClr>
          </a:solidFill>
          <a:ln w="19050">
            <a:noFill/>
            <a:miter lim="800000"/>
          </a:ln>
        </p:spPr>
        <p:txBody>
          <a:bodyPr/>
          <a:lstStyle>
            <a:lvl1pPr indent="538480" algn="l" rtl="0" fontAlgn="base">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fontAlgn="base">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fontAlgn="base">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fontAlgn="base">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1" indent="0" algn="l" defTabSz="914400" rtl="0" eaLnBrk="1" fontAlgn="base" latinLnBrk="0" hangingPunct="1">
              <a:lnSpc>
                <a:spcPct val="125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rgbClr val="000066"/>
                </a:solidFill>
                <a:effectLst/>
                <a:uLnTx/>
                <a:uFillTx/>
                <a:latin typeface="+mn-lt"/>
                <a:ea typeface="+mn-ea"/>
                <a:cs typeface="+mn-ea"/>
                <a:sym typeface="+mn-lt"/>
              </a:rPr>
              <a:t>研究非数值计算的程序设计问题中计算机的</a:t>
            </a:r>
            <a:r>
              <a:rPr kumimoji="0" lang="zh-CN" altLang="en-US" sz="2400" b="0" i="0" u="none" strike="noStrike" kern="0" cap="none" spc="0" normalizeH="0" baseline="0" noProof="0" dirty="0">
                <a:ln>
                  <a:noFill/>
                </a:ln>
                <a:solidFill>
                  <a:srgbClr val="CC00CC"/>
                </a:solidFill>
                <a:effectLst/>
                <a:uLnTx/>
                <a:uFillTx/>
                <a:latin typeface="+mn-lt"/>
                <a:ea typeface="+mn-ea"/>
                <a:cs typeface="+mn-ea"/>
                <a:sym typeface="+mn-lt"/>
              </a:rPr>
              <a:t>操作对象</a:t>
            </a:r>
            <a:r>
              <a:rPr kumimoji="0" lang="zh-CN" altLang="en-US" sz="2400" b="0" i="0" u="none" strike="noStrike" kern="0" cap="none" spc="0" normalizeH="0" baseline="0" noProof="0" dirty="0">
                <a:ln>
                  <a:noFill/>
                </a:ln>
                <a:solidFill>
                  <a:srgbClr val="000066"/>
                </a:solidFill>
                <a:effectLst/>
                <a:uLnTx/>
                <a:uFillTx/>
                <a:latin typeface="+mn-lt"/>
                <a:ea typeface="+mn-ea"/>
                <a:cs typeface="+mn-ea"/>
                <a:sym typeface="+mn-lt"/>
              </a:rPr>
              <a:t>以及它们之间的</a:t>
            </a:r>
            <a:r>
              <a:rPr kumimoji="0" lang="zh-CN" altLang="en-US" sz="2400" b="0" i="0" u="none" strike="noStrike" kern="0" cap="none" spc="0" normalizeH="0" baseline="0" noProof="0" dirty="0">
                <a:ln>
                  <a:noFill/>
                </a:ln>
                <a:solidFill>
                  <a:srgbClr val="CC00CC"/>
                </a:solidFill>
                <a:effectLst/>
                <a:uLnTx/>
                <a:uFillTx/>
                <a:latin typeface="+mn-lt"/>
                <a:ea typeface="+mn-ea"/>
                <a:cs typeface="+mn-ea"/>
                <a:sym typeface="+mn-lt"/>
              </a:rPr>
              <a:t>关系和操作</a:t>
            </a:r>
            <a:r>
              <a:rPr kumimoji="0" lang="zh-CN" altLang="en-US" sz="2400" b="0" i="0" u="none" strike="noStrike" kern="0" cap="none" spc="0" normalizeH="0" baseline="0" noProof="0" dirty="0">
                <a:ln>
                  <a:noFill/>
                </a:ln>
                <a:solidFill>
                  <a:srgbClr val="000066"/>
                </a:solidFill>
                <a:effectLst/>
                <a:uLnTx/>
                <a:uFillTx/>
                <a:latin typeface="+mn-lt"/>
                <a:ea typeface="+mn-ea"/>
                <a:cs typeface="+mn-ea"/>
                <a:sym typeface="+mn-lt"/>
              </a:rPr>
              <a:t>。</a:t>
            </a:r>
            <a:endParaRPr kumimoji="0" lang="zh-CN" altLang="en-US" sz="2800" b="0" i="0" u="sng" strike="noStrike" kern="0" cap="none" spc="0" normalizeH="0" baseline="0" noProof="0" dirty="0">
              <a:ln>
                <a:noFill/>
              </a:ln>
              <a:solidFill>
                <a:srgbClr val="000066"/>
              </a:solidFill>
              <a:effectLst/>
              <a:uLnTx/>
              <a:uFillTx/>
              <a:latin typeface="+mn-lt"/>
              <a:ea typeface="+mn-ea"/>
              <a:cs typeface="+mn-ea"/>
              <a:sym typeface="+mn-lt"/>
            </a:endParaRPr>
          </a:p>
        </p:txBody>
      </p:sp>
      <p:sp>
        <p:nvSpPr>
          <p:cNvPr id="9"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642">
                                            <p:bg/>
                                          </p:spTgt>
                                        </p:tgtEl>
                                        <p:attrNameLst>
                                          <p:attrName>style.visibility</p:attrName>
                                        </p:attrNameLst>
                                      </p:cBhvr>
                                      <p:to>
                                        <p:strVal val="visible"/>
                                      </p:to>
                                    </p:set>
                                    <p:animEffect transition="in" filter="dissolve">
                                      <p:cBhvr>
                                        <p:cTn id="7" dur="500"/>
                                        <p:tgtEl>
                                          <p:spTgt spid="368642">
                                            <p:bg/>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8642">
                                            <p:txEl>
                                              <p:pRg st="0" end="0"/>
                                            </p:txEl>
                                          </p:spTgt>
                                        </p:tgtEl>
                                        <p:attrNameLst>
                                          <p:attrName>style.visibility</p:attrName>
                                        </p:attrNameLst>
                                      </p:cBhvr>
                                      <p:to>
                                        <p:strVal val="visible"/>
                                      </p:to>
                                    </p:set>
                                    <p:animEffect transition="in" filter="dissolve">
                                      <p:cBhvr>
                                        <p:cTn id="12" dur="500"/>
                                        <p:tgtEl>
                                          <p:spTgt spid="36864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8642">
                                            <p:txEl>
                                              <p:pRg st="1" end="1"/>
                                            </p:txEl>
                                          </p:spTgt>
                                        </p:tgtEl>
                                        <p:attrNameLst>
                                          <p:attrName>style.visibility</p:attrName>
                                        </p:attrNameLst>
                                      </p:cBhvr>
                                      <p:to>
                                        <p:strVal val="visible"/>
                                      </p:to>
                                    </p:set>
                                    <p:animEffect transition="in" filter="dissolve">
                                      <p:cBhvr>
                                        <p:cTn id="17" dur="500"/>
                                        <p:tgtEl>
                                          <p:spTgt spid="36864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dissolve">
                                      <p:cBhvr>
                                        <p:cTn id="22" dur="500"/>
                                        <p:tgtEl>
                                          <p:spTgt spid="5">
                                            <p:bg/>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dissolv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bg/>
                                          </p:spTgt>
                                        </p:tgtEl>
                                        <p:attrNameLst>
                                          <p:attrName>style.visibility</p:attrName>
                                        </p:attrNameLst>
                                      </p:cBhvr>
                                      <p:to>
                                        <p:strVal val="visible"/>
                                      </p:to>
                                    </p:set>
                                    <p:animEffect transition="in" filter="dissolve">
                                      <p:cBhvr>
                                        <p:cTn id="32" dur="500"/>
                                        <p:tgtEl>
                                          <p:spTgt spid="8">
                                            <p:bg/>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dissolve">
                                      <p:cBhvr>
                                        <p:cTn id="35" dur="500"/>
                                        <p:tgtEl>
                                          <p:spTgt spid="8">
                                            <p:txEl>
                                              <p:pRg st="0" end="0"/>
                                            </p:txEl>
                                          </p:spTgt>
                                        </p:tgtEl>
                                      </p:cBhvr>
                                    </p:animEffect>
                                  </p:childTnLst>
                                </p:cTn>
                              </p:par>
                              <p:par>
                                <p:cTn id="36" presetID="42"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2" grpId="0" animBg="1" build="p"/>
      <p:bldP spid="5" grpId="0" animBg="1" build="p"/>
      <p:bldP spid="8" grpId="0" animBg="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274638" y="1239838"/>
            <a:ext cx="8594725"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marL="1257300" indent="-342900">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ts val="60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        形成阶段：</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en-US" altLang="zh-CN" sz="2400" b="0" i="0" u="none" strike="noStrike" kern="1200" cap="none" spc="0" normalizeH="0" baseline="0" noProof="0" dirty="0">
                <a:ln>
                  <a:noFill/>
                </a:ln>
                <a:solidFill>
                  <a:srgbClr val="000066"/>
                </a:solidFill>
                <a:effectLst/>
                <a:uLnTx/>
                <a:uFillTx/>
                <a:latin typeface="+mn-lt"/>
                <a:ea typeface="+mn-ea"/>
                <a:cs typeface="+mn-ea"/>
                <a:sym typeface="+mn-lt"/>
              </a:rPr>
              <a:t>60</a:t>
            </a:r>
            <a:r>
              <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rPr>
              <a:t>年代初期，“数据结构”有关的内容散见于操作系统、编译原理和表处理语言等课程。</a:t>
            </a:r>
            <a:r>
              <a:rPr kumimoji="0" lang="en-US" altLang="zh-CN" sz="2400" b="0" i="0" u="none" strike="noStrike" kern="1200" cap="none" spc="0" normalizeH="0" baseline="0" noProof="0" dirty="0">
                <a:ln>
                  <a:noFill/>
                </a:ln>
                <a:solidFill>
                  <a:srgbClr val="000066"/>
                </a:solidFill>
                <a:effectLst/>
                <a:uLnTx/>
                <a:uFillTx/>
                <a:latin typeface="+mn-lt"/>
                <a:ea typeface="+mn-ea"/>
                <a:cs typeface="+mn-ea"/>
                <a:sym typeface="+mn-lt"/>
              </a:rPr>
              <a:t>1968</a:t>
            </a:r>
            <a:r>
              <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rPr>
              <a:t>年，“数据结构”被列入美国一些大学计算机科学系的教学计划。</a:t>
            </a:r>
            <a:endPar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endParaRPr>
          </a:p>
        </p:txBody>
      </p:sp>
      <p:sp>
        <p:nvSpPr>
          <p:cNvPr id="4" name="Rectangle 2"/>
          <p:cNvSpPr txBox="1">
            <a:spLocks noChangeArrowheads="1"/>
          </p:cNvSpPr>
          <p:nvPr/>
        </p:nvSpPr>
        <p:spPr bwMode="auto">
          <a:xfrm>
            <a:off x="384175" y="201613"/>
            <a:ext cx="56276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538480" algn="l" rtl="0" eaLnBrk="1" fontAlgn="base" hangingPunct="1">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1" fontAlgn="base" hangingPunct="1">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1" fontAlgn="base" hangingPunct="1">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数据结构课程的形成和发展</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 name="Rectangle 4"/>
          <p:cNvSpPr>
            <a:spLocks noChangeArrowheads="1"/>
          </p:cNvSpPr>
          <p:nvPr/>
        </p:nvSpPr>
        <p:spPr bwMode="auto">
          <a:xfrm>
            <a:off x="288925" y="3644900"/>
            <a:ext cx="856615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marL="1257300" indent="-342900">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ts val="60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        发展阶段：</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rPr>
              <a:t>数据结构的概念不断扩充，包括了网络、集合代数论、关系等“离散数学结构”的内容。</a:t>
            </a:r>
            <a:endPar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en-US" altLang="zh-CN" sz="2400" b="0" i="0" u="none" strike="noStrike" kern="1200" cap="none" spc="0" normalizeH="0" baseline="0" noProof="0" dirty="0">
                <a:ln>
                  <a:noFill/>
                </a:ln>
                <a:solidFill>
                  <a:srgbClr val="000066"/>
                </a:solidFill>
                <a:effectLst/>
                <a:uLnTx/>
                <a:uFillTx/>
                <a:latin typeface="+mn-lt"/>
                <a:ea typeface="+mn-ea"/>
                <a:cs typeface="+mn-ea"/>
                <a:sym typeface="+mn-lt"/>
              </a:rPr>
              <a:t>70</a:t>
            </a:r>
            <a:r>
              <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rPr>
              <a:t>年代后期，我国高校陆续开设该课程。</a:t>
            </a:r>
            <a:endPar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endParaRPr kumimoji="0" lang="en-US" altLang="zh-CN" sz="2400" b="0" i="0" u="sng" strike="noStrike" kern="1200" cap="none" spc="0" normalizeH="0" baseline="0" noProof="0" dirty="0">
              <a:ln>
                <a:noFill/>
              </a:ln>
              <a:solidFill>
                <a:srgbClr val="000066"/>
              </a:solidFill>
              <a:effectLst/>
              <a:uLnTx/>
              <a:uFillTx/>
              <a:latin typeface="+mn-lt"/>
              <a:ea typeface="+mn-ea"/>
              <a:cs typeface="+mn-ea"/>
              <a:sym typeface="+mn-lt"/>
            </a:endParaRPr>
          </a:p>
        </p:txBody>
      </p:sp>
      <p:grpSp>
        <p:nvGrpSpPr>
          <p:cNvPr id="7" name="Group 28"/>
          <p:cNvGrpSpPr/>
          <p:nvPr/>
        </p:nvGrpSpPr>
        <p:grpSpPr>
          <a:xfrm>
            <a:off x="635000" y="1239838"/>
            <a:ext cx="515938" cy="515937"/>
            <a:chOff x="1253782" y="1885071"/>
            <a:chExt cx="914400" cy="914400"/>
          </a:xfrm>
        </p:grpSpPr>
        <p:sp>
          <p:nvSpPr>
            <p:cNvPr id="8" name="Rounded Rectangle 4"/>
            <p:cNvSpPr/>
            <p:nvPr/>
          </p:nvSpPr>
          <p:spPr>
            <a:xfrm>
              <a:off x="1253782" y="188507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800" b="0" i="0" u="none" strike="noStrike" kern="1200" cap="none" spc="0" normalizeH="0" baseline="0" noProof="0">
                <a:ln>
                  <a:noFill/>
                </a:ln>
                <a:solidFill>
                  <a:schemeClr val="lt1"/>
                </a:solidFill>
                <a:effectLst/>
                <a:uLnTx/>
                <a:uFillTx/>
                <a:latin typeface="+mn-lt"/>
                <a:ea typeface="+mn-ea"/>
                <a:cs typeface="+mn-cs"/>
              </a:endParaRPr>
            </a:p>
          </p:txBody>
        </p:sp>
        <p:grpSp>
          <p:nvGrpSpPr>
            <p:cNvPr id="9" name="Group 80"/>
            <p:cNvGrpSpPr/>
            <p:nvPr/>
          </p:nvGrpSpPr>
          <p:grpSpPr>
            <a:xfrm>
              <a:off x="1551438" y="2110099"/>
              <a:ext cx="319088" cy="465138"/>
              <a:chOff x="3582988" y="3510757"/>
              <a:chExt cx="319088" cy="465138"/>
            </a:xfrm>
            <a:solidFill>
              <a:schemeClr val="bg2"/>
            </a:solidFill>
          </p:grpSpPr>
          <p:sp>
            <p:nvSpPr>
              <p:cNvPr id="10"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sym typeface="Gill Sans" charset="0"/>
                </a:endParaRPr>
              </a:p>
            </p:txBody>
          </p:sp>
          <p:sp>
            <p:nvSpPr>
              <p:cNvPr id="11"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sym typeface="Gill Sans" charset="0"/>
                </a:endParaRPr>
              </a:p>
            </p:txBody>
          </p:sp>
        </p:grpSp>
      </p:grpSp>
      <p:grpSp>
        <p:nvGrpSpPr>
          <p:cNvPr id="12" name="Group 31"/>
          <p:cNvGrpSpPr/>
          <p:nvPr/>
        </p:nvGrpSpPr>
        <p:grpSpPr>
          <a:xfrm>
            <a:off x="635000" y="3681413"/>
            <a:ext cx="515938" cy="514350"/>
            <a:chOff x="6528170" y="1885071"/>
            <a:chExt cx="914400" cy="914400"/>
          </a:xfrm>
        </p:grpSpPr>
        <p:sp>
          <p:nvSpPr>
            <p:cNvPr id="13" name="Rounded Rectangle 7"/>
            <p:cNvSpPr/>
            <p:nvPr/>
          </p:nvSpPr>
          <p:spPr>
            <a:xfrm>
              <a:off x="6528170" y="1885071"/>
              <a:ext cx="914400" cy="91440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GB" sz="2800" b="0" i="0" u="none" strike="noStrike" kern="1200" cap="none" spc="0" normalizeH="0" baseline="0" noProof="0">
                <a:ln>
                  <a:noFill/>
                </a:ln>
                <a:solidFill>
                  <a:schemeClr val="lt1"/>
                </a:solidFill>
                <a:effectLst/>
                <a:uLnTx/>
                <a:uFillTx/>
                <a:latin typeface="+mn-lt"/>
                <a:ea typeface="+mn-ea"/>
                <a:cs typeface="+mn-cs"/>
              </a:endParaRPr>
            </a:p>
          </p:txBody>
        </p:sp>
        <p:grpSp>
          <p:nvGrpSpPr>
            <p:cNvPr id="14" name="Group 83"/>
            <p:cNvGrpSpPr/>
            <p:nvPr/>
          </p:nvGrpSpPr>
          <p:grpSpPr>
            <a:xfrm>
              <a:off x="6758963" y="2110099"/>
              <a:ext cx="465138" cy="464344"/>
              <a:chOff x="2581275" y="2582069"/>
              <a:chExt cx="465138" cy="464344"/>
            </a:xfrm>
            <a:solidFill>
              <a:schemeClr val="bg2"/>
            </a:solidFill>
          </p:grpSpPr>
          <p:sp>
            <p:nvSpPr>
              <p:cNvPr id="15"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0"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仿宋_GB2312" pitchFamily="49" charset="-122"/>
                  <a:cs typeface="+mn-cs"/>
                  <a:sym typeface="Gill Sans" charset="0"/>
                </a:endParaRPr>
              </a:p>
            </p:txBody>
          </p:sp>
          <p:sp>
            <p:nvSpPr>
              <p:cNvPr id="16"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0"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Gill Sans" charset="0"/>
                  <a:ea typeface="仿宋_GB2312" pitchFamily="49" charset="-122"/>
                  <a:cs typeface="+mn-cs"/>
                  <a:sym typeface="Gill Sans" charset="0"/>
                </a:endParaRPr>
              </a:p>
            </p:txBody>
          </p:sp>
        </p:grpSp>
      </p:grpSp>
      <p:cxnSp>
        <p:nvCxnSpPr>
          <p:cNvPr id="17" name="直接连接符 16"/>
          <p:cNvCxnSpPr/>
          <p:nvPr/>
        </p:nvCxnSpPr>
        <p:spPr bwMode="auto">
          <a:xfrm>
            <a:off x="1282700" y="1785938"/>
            <a:ext cx="7416800"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cxnSp>
        <p:nvCxnSpPr>
          <p:cNvPr id="18" name="直接连接符 17"/>
          <p:cNvCxnSpPr/>
          <p:nvPr/>
        </p:nvCxnSpPr>
        <p:spPr bwMode="auto">
          <a:xfrm>
            <a:off x="1282700" y="4195763"/>
            <a:ext cx="7416800"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p:spPr>
      </p:cxnSp>
      <p:grpSp>
        <p:nvGrpSpPr>
          <p:cNvPr id="24" name="组合 23"/>
          <p:cNvGrpSpPr/>
          <p:nvPr/>
        </p:nvGrpSpPr>
        <p:grpSpPr>
          <a:xfrm>
            <a:off x="0" y="6165850"/>
            <a:ext cx="9144000" cy="431800"/>
            <a:chOff x="0" y="6165304"/>
            <a:chExt cx="9144000" cy="432048"/>
          </a:xfrm>
        </p:grpSpPr>
        <p:cxnSp>
          <p:nvCxnSpPr>
            <p:cNvPr id="28682" name="直接连接符 18"/>
            <p:cNvCxnSpPr/>
            <p:nvPr/>
          </p:nvCxnSpPr>
          <p:spPr>
            <a:xfrm>
              <a:off x="0" y="6597352"/>
              <a:ext cx="9144000" cy="0"/>
            </a:xfrm>
            <a:prstGeom prst="line">
              <a:avLst/>
            </a:prstGeom>
            <a:ln w="142875" cap="flat" cmpd="sng">
              <a:solidFill>
                <a:schemeClr val="bg2"/>
              </a:solidFill>
              <a:prstDash val="solid"/>
              <a:headEnd type="none" w="med" len="med"/>
              <a:tailEnd type="none" w="med" len="med"/>
            </a:ln>
          </p:spPr>
        </p:cxnSp>
        <p:cxnSp>
          <p:nvCxnSpPr>
            <p:cNvPr id="20" name="直接连接符 19"/>
            <p:cNvCxnSpPr/>
            <p:nvPr/>
          </p:nvCxnSpPr>
          <p:spPr bwMode="auto">
            <a:xfrm>
              <a:off x="2339975" y="6381328"/>
              <a:ext cx="6804025" cy="0"/>
            </a:xfrm>
            <a:prstGeom prst="line">
              <a:avLst/>
            </a:prstGeom>
            <a:solidFill>
              <a:schemeClr val="accent1"/>
            </a:solidFill>
            <a:ln w="57150" cap="flat" cmpd="sng" algn="ctr">
              <a:solidFill>
                <a:schemeClr val="bg2">
                  <a:lumMod val="60000"/>
                  <a:lumOff val="40000"/>
                </a:schemeClr>
              </a:solidFill>
              <a:prstDash val="solid"/>
              <a:round/>
              <a:headEnd type="none" w="med" len="med"/>
              <a:tailEnd type="none" w="med" len="med"/>
            </a:ln>
          </p:spPr>
        </p:cxnSp>
        <p:cxnSp>
          <p:nvCxnSpPr>
            <p:cNvPr id="28684" name="直接连接符 21"/>
            <p:cNvCxnSpPr/>
            <p:nvPr/>
          </p:nvCxnSpPr>
          <p:spPr>
            <a:xfrm>
              <a:off x="4283968" y="6165304"/>
              <a:ext cx="4860032" cy="0"/>
            </a:xfrm>
            <a:prstGeom prst="line">
              <a:avLst/>
            </a:prstGeom>
            <a:ln w="57150" cap="flat" cmpd="sng">
              <a:solidFill>
                <a:srgbClr val="E2D9EB"/>
              </a:solidFill>
              <a:prstDash val="soli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dissolv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dissolve">
                                      <p:cBhvr>
                                        <p:cTn id="30" dur="500"/>
                                        <p:tgtEl>
                                          <p:spTgt spid="6">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Effect transition="in" filter="dissolve">
                                      <p:cBhvr>
                                        <p:cTn id="38" dur="500"/>
                                        <p:tgtEl>
                                          <p:spTgt spid="6">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dissolve">
                                      <p:cBhvr>
                                        <p:cTn id="43" dur="500"/>
                                        <p:tgtEl>
                                          <p:spTgt spid="6">
                                            <p:txEl>
                                              <p:pRg st="2" end="2"/>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5"/>
          <p:cNvSpPr txBox="1">
            <a:spLocks noChangeArrowheads="1"/>
          </p:cNvSpPr>
          <p:nvPr/>
        </p:nvSpPr>
        <p:spPr bwMode="auto">
          <a:xfrm>
            <a:off x="781050" y="1722438"/>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Char char=" "/>
              <a:defRPr/>
            </a:pPr>
            <a:endParaRPr kumimoji="0" lang="zh-CN" altLang="zh-CN"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18" name="Text Box 6"/>
          <p:cNvSpPr txBox="1">
            <a:spLocks noChangeArrowheads="1"/>
          </p:cNvSpPr>
          <p:nvPr/>
        </p:nvSpPr>
        <p:spPr bwMode="auto">
          <a:xfrm>
            <a:off x="2374900" y="1601788"/>
            <a:ext cx="6769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编程基础</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219" name="Rectangle 9"/>
          <p:cNvSpPr>
            <a:spLocks noChangeArrowheads="1"/>
          </p:cNvSpPr>
          <p:nvPr/>
        </p:nvSpPr>
        <p:spPr bwMode="auto">
          <a:xfrm>
            <a:off x="755650" y="115888"/>
            <a:ext cx="640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为什么要学习数据结构</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6" name="Text Box 6"/>
          <p:cNvSpPr txBox="1">
            <a:spLocks noChangeArrowheads="1"/>
          </p:cNvSpPr>
          <p:nvPr/>
        </p:nvSpPr>
        <p:spPr bwMode="auto">
          <a:xfrm>
            <a:off x="2374900" y="2659063"/>
            <a:ext cx="676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计算机及相关专业考研考博课程</a:t>
            </a:r>
            <a:endPar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27" name="Text Box 6"/>
          <p:cNvSpPr txBox="1">
            <a:spLocks noChangeArrowheads="1"/>
          </p:cNvSpPr>
          <p:nvPr/>
        </p:nvSpPr>
        <p:spPr bwMode="auto">
          <a:xfrm>
            <a:off x="2374900" y="3597275"/>
            <a:ext cx="67691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lang="zh-CN" altLang="en-US" dirty="0">
                <a:latin typeface="+mn-lt"/>
                <a:ea typeface="+mn-ea"/>
                <a:cs typeface="+mn-ea"/>
                <a:sym typeface="+mn-lt"/>
              </a:rPr>
              <a:t>程序员</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考试课程</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8" name="Text Box 6"/>
          <p:cNvSpPr txBox="1">
            <a:spLocks noChangeArrowheads="1"/>
          </p:cNvSpPr>
          <p:nvPr/>
        </p:nvSpPr>
        <p:spPr bwMode="auto">
          <a:xfrm>
            <a:off x="2374900" y="4600575"/>
            <a:ext cx="6769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软件开发相关岗位招聘考核内容</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11272" name="组合 16"/>
          <p:cNvGrpSpPr/>
          <p:nvPr/>
        </p:nvGrpSpPr>
        <p:grpSpPr>
          <a:xfrm>
            <a:off x="1511300" y="1614488"/>
            <a:ext cx="657225" cy="663575"/>
            <a:chOff x="4929188" y="1303338"/>
            <a:chExt cx="501650" cy="506412"/>
          </a:xfrm>
        </p:grpSpPr>
        <p:sp>
          <p:nvSpPr>
            <p:cNvPr id="30" name="Freeform 6"/>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31" name="Freeform 7"/>
            <p:cNvSpPr/>
            <p:nvPr/>
          </p:nvSpPr>
          <p:spPr bwMode="auto">
            <a:xfrm>
              <a:off x="4995833" y="1359068"/>
              <a:ext cx="371996"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32" name="Freeform 8"/>
            <p:cNvSpPr/>
            <p:nvPr/>
          </p:nvSpPr>
          <p:spPr bwMode="auto">
            <a:xfrm>
              <a:off x="5056418" y="1446296"/>
              <a:ext cx="255671" cy="265321"/>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11273" name="组合 20"/>
          <p:cNvGrpSpPr/>
          <p:nvPr/>
        </p:nvGrpSpPr>
        <p:grpSpPr>
          <a:xfrm>
            <a:off x="1504950" y="2600325"/>
            <a:ext cx="663575" cy="661988"/>
            <a:chOff x="1339850" y="2163763"/>
            <a:chExt cx="506413" cy="506412"/>
          </a:xfrm>
        </p:grpSpPr>
        <p:sp>
          <p:nvSpPr>
            <p:cNvPr id="34" name="Freeform 13"/>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35" name="Freeform 14"/>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36" name="Freeform 15"/>
            <p:cNvSpPr>
              <a:spLocks noEditPoints="1"/>
            </p:cNvSpPr>
            <p:nvPr/>
          </p:nvSpPr>
          <p:spPr bwMode="auto">
            <a:xfrm>
              <a:off x="1447675" y="2276704"/>
              <a:ext cx="289552" cy="278101"/>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37" name="Oval 16"/>
            <p:cNvSpPr>
              <a:spLocks noChangeArrowheads="1"/>
            </p:cNvSpPr>
            <p:nvPr/>
          </p:nvSpPr>
          <p:spPr bwMode="auto">
            <a:xfrm>
              <a:off x="1549442" y="2418790"/>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11274" name="组合 25"/>
          <p:cNvGrpSpPr/>
          <p:nvPr/>
        </p:nvGrpSpPr>
        <p:grpSpPr>
          <a:xfrm>
            <a:off x="1511300" y="3584575"/>
            <a:ext cx="657225" cy="663575"/>
            <a:chOff x="5093055" y="2766720"/>
            <a:chExt cx="501650" cy="506413"/>
          </a:xfrm>
        </p:grpSpPr>
        <p:sp>
          <p:nvSpPr>
            <p:cNvPr id="39" name="Freeform 21"/>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mn-lt"/>
                <a:ea typeface="+mn-ea"/>
                <a:cs typeface="+mn-ea"/>
                <a:sym typeface="+mn-lt"/>
              </a:endParaRPr>
            </a:p>
          </p:txBody>
        </p:sp>
        <p:sp>
          <p:nvSpPr>
            <p:cNvPr id="40" name="Oval 22"/>
            <p:cNvSpPr>
              <a:spLocks noChangeArrowheads="1"/>
            </p:cNvSpPr>
            <p:nvPr/>
          </p:nvSpPr>
          <p:spPr bwMode="auto">
            <a:xfrm>
              <a:off x="5200898"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41" name="Freeform 23"/>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42" name="Freeform 24"/>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grpSp>
        <p:nvGrpSpPr>
          <p:cNvPr id="11275" name="组合 30"/>
          <p:cNvGrpSpPr/>
          <p:nvPr/>
        </p:nvGrpSpPr>
        <p:grpSpPr>
          <a:xfrm>
            <a:off x="1504950" y="4570413"/>
            <a:ext cx="663575" cy="661987"/>
            <a:chOff x="6137274" y="1900165"/>
            <a:chExt cx="506413" cy="506412"/>
          </a:xfrm>
        </p:grpSpPr>
        <p:sp>
          <p:nvSpPr>
            <p:cNvPr id="44" name="Freeform 29"/>
            <p:cNvSpPr/>
            <p:nvPr/>
          </p:nvSpPr>
          <p:spPr bwMode="auto">
            <a:xfrm>
              <a:off x="6137274" y="1900165"/>
              <a:ext cx="506413" cy="506412"/>
            </a:xfrm>
            <a:custGeom>
              <a:avLst/>
              <a:gdLst>
                <a:gd name="T0" fmla="*/ 135 w 135"/>
                <a:gd name="T1" fmla="*/ 36 h 135"/>
                <a:gd name="T2" fmla="*/ 135 w 135"/>
                <a:gd name="T3" fmla="*/ 98 h 135"/>
                <a:gd name="T4" fmla="*/ 98 w 135"/>
                <a:gd name="T5" fmla="*/ 135 h 135"/>
                <a:gd name="T6" fmla="*/ 36 w 135"/>
                <a:gd name="T7" fmla="*/ 135 h 135"/>
                <a:gd name="T8" fmla="*/ 0 w 135"/>
                <a:gd name="T9" fmla="*/ 98 h 135"/>
                <a:gd name="T10" fmla="*/ 0 w 135"/>
                <a:gd name="T11" fmla="*/ 36 h 135"/>
                <a:gd name="T12" fmla="*/ 36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5" y="0"/>
                    <a:pt x="135" y="0"/>
                    <a:pt x="135" y="0"/>
                  </a:cubicBezTo>
                  <a:lnTo>
                    <a:pt x="135" y="36"/>
                  </a:lnTo>
                  <a:close/>
                </a:path>
              </a:pathLst>
            </a:custGeom>
            <a:solidFill>
              <a:srgbClr val="6C4C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sp>
          <p:nvSpPr>
            <p:cNvPr id="45" name="Freeform 30"/>
            <p:cNvSpPr>
              <a:spLocks noEditPoints="1"/>
            </p:cNvSpPr>
            <p:nvPr/>
          </p:nvSpPr>
          <p:spPr bwMode="auto">
            <a:xfrm>
              <a:off x="6208754" y="1979102"/>
              <a:ext cx="327109" cy="325464"/>
            </a:xfrm>
            <a:custGeom>
              <a:avLst/>
              <a:gdLst>
                <a:gd name="T0" fmla="*/ 64 w 87"/>
                <a:gd name="T1" fmla="*/ 14 h 87"/>
                <a:gd name="T2" fmla="*/ 14 w 87"/>
                <a:gd name="T3" fmla="*/ 14 h 87"/>
                <a:gd name="T4" fmla="*/ 14 w 87"/>
                <a:gd name="T5" fmla="*/ 64 h 87"/>
                <a:gd name="T6" fmla="*/ 59 w 87"/>
                <a:gd name="T7" fmla="*/ 69 h 87"/>
                <a:gd name="T8" fmla="*/ 74 w 87"/>
                <a:gd name="T9" fmla="*/ 84 h 87"/>
                <a:gd name="T10" fmla="*/ 83 w 87"/>
                <a:gd name="T11" fmla="*/ 84 h 87"/>
                <a:gd name="T12" fmla="*/ 84 w 87"/>
                <a:gd name="T13" fmla="*/ 83 h 87"/>
                <a:gd name="T14" fmla="*/ 84 w 87"/>
                <a:gd name="T15" fmla="*/ 74 h 87"/>
                <a:gd name="T16" fmla="*/ 69 w 87"/>
                <a:gd name="T17" fmla="*/ 59 h 87"/>
                <a:gd name="T18" fmla="*/ 64 w 87"/>
                <a:gd name="T19" fmla="*/ 14 h 87"/>
                <a:gd name="T20" fmla="*/ 58 w 87"/>
                <a:gd name="T21" fmla="*/ 58 h 87"/>
                <a:gd name="T22" fmla="*/ 20 w 87"/>
                <a:gd name="T23" fmla="*/ 58 h 87"/>
                <a:gd name="T24" fmla="*/ 20 w 87"/>
                <a:gd name="T25" fmla="*/ 21 h 87"/>
                <a:gd name="T26" fmla="*/ 58 w 87"/>
                <a:gd name="T27" fmla="*/ 21 h 87"/>
                <a:gd name="T28" fmla="*/ 58 w 87"/>
                <a:gd name="T29"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7">
                  <a:moveTo>
                    <a:pt x="64" y="14"/>
                  </a:moveTo>
                  <a:cubicBezTo>
                    <a:pt x="50" y="0"/>
                    <a:pt x="28" y="0"/>
                    <a:pt x="14" y="14"/>
                  </a:cubicBezTo>
                  <a:cubicBezTo>
                    <a:pt x="0" y="28"/>
                    <a:pt x="0" y="51"/>
                    <a:pt x="14" y="64"/>
                  </a:cubicBezTo>
                  <a:cubicBezTo>
                    <a:pt x="26" y="77"/>
                    <a:pt x="45" y="78"/>
                    <a:pt x="59" y="69"/>
                  </a:cubicBezTo>
                  <a:cubicBezTo>
                    <a:pt x="74" y="84"/>
                    <a:pt x="74" y="84"/>
                    <a:pt x="74" y="84"/>
                  </a:cubicBezTo>
                  <a:cubicBezTo>
                    <a:pt x="76" y="87"/>
                    <a:pt x="80" y="87"/>
                    <a:pt x="83" y="84"/>
                  </a:cubicBezTo>
                  <a:cubicBezTo>
                    <a:pt x="84" y="83"/>
                    <a:pt x="84" y="83"/>
                    <a:pt x="84" y="83"/>
                  </a:cubicBezTo>
                  <a:cubicBezTo>
                    <a:pt x="87" y="81"/>
                    <a:pt x="87" y="77"/>
                    <a:pt x="84" y="74"/>
                  </a:cubicBezTo>
                  <a:cubicBezTo>
                    <a:pt x="69" y="59"/>
                    <a:pt x="69" y="59"/>
                    <a:pt x="69" y="59"/>
                  </a:cubicBezTo>
                  <a:cubicBezTo>
                    <a:pt x="78" y="45"/>
                    <a:pt x="76" y="26"/>
                    <a:pt x="64" y="14"/>
                  </a:cubicBezTo>
                  <a:close/>
                  <a:moveTo>
                    <a:pt x="58" y="58"/>
                  </a:moveTo>
                  <a:cubicBezTo>
                    <a:pt x="47" y="68"/>
                    <a:pt x="31" y="68"/>
                    <a:pt x="20" y="58"/>
                  </a:cubicBezTo>
                  <a:cubicBezTo>
                    <a:pt x="10" y="48"/>
                    <a:pt x="10" y="31"/>
                    <a:pt x="20" y="21"/>
                  </a:cubicBezTo>
                  <a:cubicBezTo>
                    <a:pt x="31" y="10"/>
                    <a:pt x="47" y="10"/>
                    <a:pt x="58" y="21"/>
                  </a:cubicBezTo>
                  <a:cubicBezTo>
                    <a:pt x="68" y="31"/>
                    <a:pt x="68" y="48"/>
                    <a:pt x="58" y="58"/>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ea"/>
                <a:sym typeface="+mn-l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94008" y="903708"/>
            <a:ext cx="2136142" cy="2929566"/>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79" y="1268760"/>
            <a:ext cx="4044171" cy="4032448"/>
          </a:xfrm>
          <a:prstGeom prst="rect">
            <a:avLst/>
          </a:prstGeom>
        </p:spPr>
      </p:pic>
      <p:sp>
        <p:nvSpPr>
          <p:cNvPr id="5" name="Rectangle 2"/>
          <p:cNvSpPr txBox="1">
            <a:spLocks noChangeArrowheads="1"/>
          </p:cNvSpPr>
          <p:nvPr/>
        </p:nvSpPr>
        <p:spPr bwMode="auto">
          <a:xfrm>
            <a:off x="384174" y="201613"/>
            <a:ext cx="771621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538480" algn="l" rtl="0" eaLnBrk="1" fontAlgn="base" hangingPunct="1">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1" fontAlgn="base" hangingPunct="1">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1" fontAlgn="base" hangingPunct="1">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marR="0" lvl="1" indent="0" algn="l" defTabSz="914400" rtl="0" eaLnBrk="0" fontAlgn="base" latinLnBrk="0" hangingPunct="0">
              <a:lnSpc>
                <a:spcPct val="100000"/>
              </a:lnSpc>
              <a:spcBef>
                <a:spcPct val="0"/>
              </a:spcBef>
              <a:spcAft>
                <a:spcPct val="0"/>
              </a:spcAft>
              <a:buClrTx/>
              <a:buSzTx/>
              <a:buFontTx/>
              <a:buNone/>
              <a:defRPr/>
            </a:pPr>
            <a:endParaRPr kumimoji="0" lang="en-US" altLang="zh-CN" b="0" i="0" u="none" strike="noStrike" kern="1200" cap="none" spc="0" normalizeH="0" baseline="0" noProof="0" dirty="0">
              <a:ln>
                <a:noFill/>
              </a:ln>
              <a:solidFill>
                <a:schemeClr val="bg1"/>
              </a:solidFill>
              <a:effectLst/>
              <a:uLnTx/>
              <a:uFillTx/>
              <a:latin typeface="+mn-lt"/>
              <a:ea typeface="+mn-ea"/>
              <a:cs typeface="+mn-ea"/>
              <a:sym typeface="+mn-lt"/>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数据结构创始人</a:t>
            </a:r>
            <a:r>
              <a:rPr kumimoji="0" lang="en-US" altLang="zh-CN"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高德纳</a:t>
            </a:r>
            <a:r>
              <a:rPr kumimoji="0" lang="en-US" altLang="zh-CN" b="0" i="0" u="none" strike="noStrike" kern="1200" cap="none" spc="0" normalizeH="0" baseline="0" noProof="0" dirty="0">
                <a:ln>
                  <a:noFill/>
                </a:ln>
                <a:solidFill>
                  <a:schemeClr val="bg1"/>
                </a:solidFill>
                <a:effectLst/>
                <a:uLnTx/>
                <a:uFillTx/>
                <a:latin typeface="+mn-lt"/>
                <a:ea typeface="+mn-ea"/>
                <a:cs typeface="+mn-ea"/>
                <a:sym typeface="+mn-lt"/>
              </a:rPr>
              <a:t>(Donald Ervin Knuth)</a:t>
            </a:r>
            <a:endParaRPr kumimoji="0" lang="en-US" altLang="zh-CN" b="0" i="0" u="none" strike="noStrike" kern="1200" cap="none" spc="0" normalizeH="0" baseline="0" noProof="0" dirty="0">
              <a:ln>
                <a:noFill/>
              </a:ln>
              <a:solidFill>
                <a:schemeClr val="bg1"/>
              </a:solidFill>
              <a:effectLst/>
              <a:uLnTx/>
              <a:uFillTx/>
              <a:latin typeface="+mn-lt"/>
              <a:ea typeface="+mn-ea"/>
              <a:cs typeface="+mn-ea"/>
              <a:sym typeface="+mn-lt"/>
            </a:endParaRPr>
          </a:p>
          <a:p>
            <a:pPr marL="457200" marR="0" lvl="1" indent="0" algn="l" defTabSz="914400" rtl="0" eaLnBrk="0" fontAlgn="base" latinLnBrk="0" hangingPunct="0">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1" name="文本框 10"/>
          <p:cNvSpPr txBox="1"/>
          <p:nvPr/>
        </p:nvSpPr>
        <p:spPr>
          <a:xfrm>
            <a:off x="4642343" y="4327278"/>
            <a:ext cx="4187826" cy="954107"/>
          </a:xfrm>
          <a:prstGeom prst="rect">
            <a:avLst/>
          </a:prstGeom>
          <a:noFill/>
        </p:spPr>
        <p:txBody>
          <a:bodyPr wrap="square">
            <a:spAutoFit/>
          </a:bodyPr>
          <a:lstStyle/>
          <a:p>
            <a:r>
              <a:rPr lang="zh-CN" altLang="en-US" dirty="0"/>
              <a:t>程序设计是一门</a:t>
            </a:r>
            <a:r>
              <a:rPr lang="zh-CN" altLang="en-US" dirty="0">
                <a:solidFill>
                  <a:srgbClr val="FF0000"/>
                </a:solidFill>
              </a:rPr>
              <a:t>艺术</a:t>
            </a:r>
            <a:endParaRPr lang="en-US" altLang="zh-CN" dirty="0">
              <a:solidFill>
                <a:srgbClr val="FF0000"/>
              </a:solidFill>
            </a:endParaRPr>
          </a:p>
          <a:p>
            <a:r>
              <a:rPr lang="zh-CN" altLang="en-US" dirty="0"/>
              <a:t>如音乐和文学作品</a:t>
            </a:r>
            <a:endParaRPr lang="zh-CN" altLang="en-US" dirty="0"/>
          </a:p>
        </p:txBody>
      </p:sp>
      <p:sp>
        <p:nvSpPr>
          <p:cNvPr id="13" name="Text Box 7"/>
          <p:cNvSpPr txBox="1">
            <a:spLocks noChangeArrowheads="1"/>
          </p:cNvSpPr>
          <p:nvPr/>
        </p:nvSpPr>
        <p:spPr bwMode="auto">
          <a:xfrm>
            <a:off x="0" y="5772885"/>
            <a:ext cx="9155113" cy="461665"/>
          </a:xfrm>
          <a:prstGeom prst="rect">
            <a:avLst/>
          </a:prstGeom>
          <a:solidFill>
            <a:schemeClr val="accent1">
              <a:lumMod val="60000"/>
              <a:lumOff val="40000"/>
            </a:schemeClr>
          </a:solidFill>
          <a:ln>
            <a:noFill/>
          </a:ln>
        </p:spPr>
        <p:txBody>
          <a:bodyPr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effectLst/>
                <a:uLnTx/>
                <a:uFillTx/>
                <a:latin typeface="+mn-lt"/>
                <a:ea typeface="+mn-ea"/>
                <a:cs typeface="+mn-ea"/>
                <a:sym typeface="+mn-lt"/>
              </a:rPr>
              <a:t>Bill Gates</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“如果你学会了这本书，就直接给微软发</a:t>
            </a:r>
            <a:r>
              <a:rPr lang="zh-CN" altLang="en-US" sz="2400" dirty="0">
                <a:solidFill>
                  <a:schemeClr val="bg1"/>
                </a:solidFill>
                <a:latin typeface="+mn-lt"/>
                <a:ea typeface="+mn-ea"/>
                <a:cs typeface="+mn-ea"/>
                <a:sym typeface="+mn-lt"/>
              </a:rPr>
              <a:t>个</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简历！”</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51521" y="2255381"/>
            <a:ext cx="4392487" cy="2970044"/>
          </a:xfrm>
          <a:prstGeom prst="rect">
            <a:avLst/>
          </a:prstGeom>
          <a:solidFill>
            <a:schemeClr val="bg2">
              <a:lumMod val="20000"/>
              <a:lumOff val="80000"/>
            </a:schemeClr>
          </a:solidFill>
          <a:ln w="9525">
            <a:noFill/>
            <a:miter lim="800000"/>
          </a:ln>
        </p:spPr>
        <p:txBody>
          <a:bodyPr wrap="squar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lvl="0">
              <a:spcBef>
                <a:spcPct val="50000"/>
              </a:spcBef>
              <a:defRPr/>
            </a:pPr>
            <a:r>
              <a:rPr lang="en-US" altLang="zh-CN" sz="2200" dirty="0">
                <a:latin typeface="+mn-lt"/>
                <a:ea typeface="+mn-ea"/>
                <a:cs typeface="+mn-ea"/>
                <a:sym typeface="+mn-lt"/>
              </a:rPr>
              <a:t>1968</a:t>
            </a:r>
            <a:r>
              <a:rPr lang="zh-CN" altLang="en-US" sz="2200" dirty="0">
                <a:latin typeface="+mn-lt"/>
                <a:ea typeface="+mn-ea"/>
                <a:cs typeface="+mn-ea"/>
                <a:sym typeface="+mn-lt"/>
              </a:rPr>
              <a:t>年，</a:t>
            </a:r>
            <a:r>
              <a:rPr lang="zh-CN" altLang="en-US" sz="2200" dirty="0">
                <a:solidFill>
                  <a:srgbClr val="FF0000"/>
                </a:solidFill>
                <a:latin typeface="+mn-lt"/>
                <a:ea typeface="+mn-ea"/>
                <a:cs typeface="+mn-ea"/>
                <a:sym typeface="+mn-lt"/>
              </a:rPr>
              <a:t>第一卷</a:t>
            </a:r>
            <a:r>
              <a:rPr lang="en-US" altLang="zh-CN" sz="2200" dirty="0">
                <a:solidFill>
                  <a:srgbClr val="FF0000"/>
                </a:solidFill>
                <a:latin typeface="+mn-lt"/>
                <a:ea typeface="+mn-ea"/>
                <a:cs typeface="+mn-ea"/>
                <a:sym typeface="+mn-lt"/>
              </a:rPr>
              <a:t>《</a:t>
            </a:r>
            <a:r>
              <a:rPr lang="zh-CN" altLang="en-US" sz="2200" dirty="0">
                <a:solidFill>
                  <a:srgbClr val="FF0000"/>
                </a:solidFill>
                <a:latin typeface="+mn-lt"/>
                <a:ea typeface="+mn-ea"/>
                <a:cs typeface="+mn-ea"/>
                <a:sym typeface="+mn-lt"/>
              </a:rPr>
              <a:t>基本算法</a:t>
            </a:r>
            <a:r>
              <a:rPr lang="en-US" altLang="zh-CN" sz="2200" dirty="0">
                <a:solidFill>
                  <a:srgbClr val="FF0000"/>
                </a:solidFill>
                <a:latin typeface="+mn-lt"/>
                <a:ea typeface="+mn-ea"/>
                <a:cs typeface="+mn-ea"/>
                <a:sym typeface="+mn-lt"/>
              </a:rPr>
              <a:t>》</a:t>
            </a:r>
            <a:endParaRPr lang="en-US" altLang="zh-CN" sz="2200" dirty="0">
              <a:solidFill>
                <a:srgbClr val="FF0000"/>
              </a:solidFill>
              <a:latin typeface="+mn-lt"/>
              <a:ea typeface="+mn-ea"/>
              <a:cs typeface="+mn-ea"/>
              <a:sym typeface="+mn-lt"/>
            </a:endParaRPr>
          </a:p>
          <a:p>
            <a:pPr lvl="0">
              <a:spcBef>
                <a:spcPct val="50000"/>
              </a:spcBef>
              <a:defRPr/>
            </a:pPr>
            <a:r>
              <a:rPr lang="en-US" altLang="zh-CN" sz="2200" dirty="0">
                <a:latin typeface="+mn-lt"/>
                <a:ea typeface="+mn-ea"/>
                <a:cs typeface="+mn-ea"/>
                <a:sym typeface="+mn-lt"/>
              </a:rPr>
              <a:t>1969</a:t>
            </a:r>
            <a:r>
              <a:rPr lang="zh-CN" altLang="en-US" sz="2200" dirty="0">
                <a:latin typeface="+mn-lt"/>
                <a:ea typeface="+mn-ea"/>
                <a:cs typeface="+mn-ea"/>
                <a:sym typeface="+mn-lt"/>
              </a:rPr>
              <a:t>年，第二卷</a:t>
            </a:r>
            <a:r>
              <a:rPr lang="en-US" altLang="zh-CN" sz="2200" dirty="0">
                <a:latin typeface="+mn-lt"/>
                <a:ea typeface="+mn-ea"/>
                <a:cs typeface="+mn-ea"/>
                <a:sym typeface="+mn-lt"/>
              </a:rPr>
              <a:t>《</a:t>
            </a:r>
            <a:r>
              <a:rPr lang="zh-CN" altLang="en-US" sz="2200" dirty="0">
                <a:latin typeface="+mn-lt"/>
                <a:ea typeface="+mn-ea"/>
                <a:cs typeface="+mn-ea"/>
                <a:sym typeface="+mn-lt"/>
              </a:rPr>
              <a:t>半数字化算法</a:t>
            </a:r>
            <a:r>
              <a:rPr lang="en-US" altLang="zh-CN" sz="2200" dirty="0">
                <a:latin typeface="+mn-lt"/>
                <a:ea typeface="+mn-ea"/>
                <a:cs typeface="+mn-ea"/>
                <a:sym typeface="+mn-lt"/>
              </a:rPr>
              <a:t>》</a:t>
            </a:r>
            <a:endParaRPr lang="en-US" altLang="zh-CN" sz="2200" dirty="0">
              <a:latin typeface="+mn-lt"/>
              <a:ea typeface="+mn-ea"/>
              <a:cs typeface="+mn-ea"/>
              <a:sym typeface="+mn-lt"/>
            </a:endParaRPr>
          </a:p>
          <a:p>
            <a:pPr lvl="0">
              <a:spcBef>
                <a:spcPct val="50000"/>
              </a:spcBef>
              <a:defRPr/>
            </a:pPr>
            <a:r>
              <a:rPr lang="en-US" altLang="zh-CN" sz="2200" dirty="0">
                <a:latin typeface="+mn-lt"/>
                <a:ea typeface="+mn-ea"/>
                <a:cs typeface="+mn-ea"/>
                <a:sym typeface="+mn-lt"/>
              </a:rPr>
              <a:t>1973</a:t>
            </a:r>
            <a:r>
              <a:rPr lang="zh-CN" altLang="en-US" sz="2200" dirty="0">
                <a:latin typeface="+mn-lt"/>
                <a:ea typeface="+mn-ea"/>
                <a:cs typeface="+mn-ea"/>
                <a:sym typeface="+mn-lt"/>
              </a:rPr>
              <a:t>年，第三卷</a:t>
            </a:r>
            <a:r>
              <a:rPr lang="en-US" altLang="zh-CN" sz="2200" dirty="0">
                <a:latin typeface="+mn-lt"/>
                <a:ea typeface="+mn-ea"/>
                <a:cs typeface="+mn-ea"/>
                <a:sym typeface="+mn-lt"/>
              </a:rPr>
              <a:t>《</a:t>
            </a:r>
            <a:r>
              <a:rPr lang="zh-CN" altLang="en-US" sz="2200" dirty="0">
                <a:latin typeface="+mn-lt"/>
                <a:ea typeface="+mn-ea"/>
                <a:cs typeface="+mn-ea"/>
                <a:sym typeface="+mn-lt"/>
              </a:rPr>
              <a:t>排序与搜索</a:t>
            </a:r>
            <a:r>
              <a:rPr lang="en-US" altLang="zh-CN" sz="2200" dirty="0">
                <a:latin typeface="+mn-lt"/>
                <a:ea typeface="+mn-ea"/>
                <a:cs typeface="+mn-ea"/>
                <a:sym typeface="+mn-lt"/>
              </a:rPr>
              <a:t>》</a:t>
            </a:r>
            <a:endParaRPr lang="en-US" altLang="zh-CN" sz="2200" dirty="0">
              <a:latin typeface="+mn-lt"/>
              <a:ea typeface="+mn-ea"/>
              <a:cs typeface="+mn-ea"/>
              <a:sym typeface="+mn-lt"/>
            </a:endParaRPr>
          </a:p>
          <a:p>
            <a:pPr lvl="0">
              <a:spcBef>
                <a:spcPct val="50000"/>
              </a:spcBef>
              <a:defRPr/>
            </a:pPr>
            <a:r>
              <a:rPr lang="en-US" altLang="zh-CN" sz="2200" dirty="0">
                <a:latin typeface="+mn-lt"/>
                <a:ea typeface="+mn-ea"/>
                <a:cs typeface="+mn-ea"/>
                <a:sym typeface="+mn-lt"/>
              </a:rPr>
              <a:t>2011</a:t>
            </a:r>
            <a:r>
              <a:rPr lang="zh-CN" altLang="en-US" sz="2200" dirty="0">
                <a:latin typeface="+mn-lt"/>
                <a:ea typeface="+mn-ea"/>
                <a:cs typeface="+mn-ea"/>
                <a:sym typeface="+mn-lt"/>
              </a:rPr>
              <a:t>年，第四卷</a:t>
            </a:r>
            <a:r>
              <a:rPr lang="en-US" altLang="zh-CN" sz="2200" dirty="0">
                <a:latin typeface="+mn-lt"/>
                <a:ea typeface="+mn-ea"/>
                <a:cs typeface="+mn-ea"/>
                <a:sym typeface="+mn-lt"/>
              </a:rPr>
              <a:t>A《</a:t>
            </a:r>
            <a:r>
              <a:rPr lang="zh-CN" altLang="en-US" sz="2200" dirty="0">
                <a:latin typeface="+mn-lt"/>
                <a:ea typeface="+mn-ea"/>
                <a:cs typeface="+mn-ea"/>
                <a:sym typeface="+mn-lt"/>
              </a:rPr>
              <a:t>组合算法</a:t>
            </a:r>
            <a:r>
              <a:rPr lang="en-US" altLang="zh-CN" sz="2200" dirty="0">
                <a:latin typeface="+mn-lt"/>
                <a:ea typeface="+mn-ea"/>
                <a:cs typeface="+mn-ea"/>
                <a:sym typeface="+mn-lt"/>
              </a:rPr>
              <a:t>》</a:t>
            </a:r>
            <a:endParaRPr lang="en-US" altLang="zh-CN" sz="2200" dirty="0">
              <a:latin typeface="+mn-lt"/>
              <a:ea typeface="+mn-ea"/>
              <a:cs typeface="+mn-ea"/>
              <a:sym typeface="+mn-lt"/>
            </a:endParaRPr>
          </a:p>
          <a:p>
            <a:pPr lvl="0">
              <a:spcBef>
                <a:spcPct val="50000"/>
              </a:spcBef>
              <a:defRPr/>
            </a:pPr>
            <a:r>
              <a:rPr lang="en-US" altLang="zh-CN" sz="2200" dirty="0">
                <a:solidFill>
                  <a:srgbClr val="FF33CC"/>
                </a:solidFill>
                <a:latin typeface="+mn-lt"/>
                <a:ea typeface="+mn-ea"/>
                <a:cs typeface="+mn-ea"/>
                <a:sym typeface="+mn-lt"/>
              </a:rPr>
              <a:t>……</a:t>
            </a:r>
            <a:endParaRPr lang="en-US" altLang="zh-CN" sz="2200" dirty="0">
              <a:solidFill>
                <a:srgbClr val="FF33CC"/>
              </a:solidFill>
              <a:latin typeface="+mn-lt"/>
              <a:ea typeface="+mn-ea"/>
              <a:cs typeface="+mn-ea"/>
              <a:sym typeface="+mn-lt"/>
            </a:endParaRPr>
          </a:p>
          <a:p>
            <a:pPr lvl="0">
              <a:spcBef>
                <a:spcPct val="50000"/>
              </a:spcBef>
              <a:defRPr/>
            </a:pPr>
            <a:r>
              <a:rPr lang="zh-CN" altLang="en-US" sz="2200" dirty="0">
                <a:latin typeface="+mn-lt"/>
                <a:ea typeface="+mn-ea"/>
                <a:cs typeface="+mn-ea"/>
                <a:sym typeface="+mn-lt"/>
              </a:rPr>
              <a:t>计划七卷</a:t>
            </a:r>
            <a:endParaRPr lang="en-US" altLang="zh-CN" sz="2200" dirty="0">
              <a:latin typeface="+mn-lt"/>
              <a:ea typeface="+mn-ea"/>
              <a:cs typeface="+mn-ea"/>
              <a:sym typeface="+mn-lt"/>
            </a:endParaRPr>
          </a:p>
        </p:txBody>
      </p:sp>
      <p:sp>
        <p:nvSpPr>
          <p:cNvPr id="9" name="Rectangle 8"/>
          <p:cNvSpPr>
            <a:spLocks noChangeArrowheads="1"/>
          </p:cNvSpPr>
          <p:nvPr/>
        </p:nvSpPr>
        <p:spPr bwMode="auto">
          <a:xfrm>
            <a:off x="5226948" y="2233904"/>
            <a:ext cx="3716116" cy="2925224"/>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457200" algn="l" defTabSz="914400" rtl="0" eaLnBrk="0" fontAlgn="base" latinLnBrk="0" hangingPunct="0">
              <a:lnSpc>
                <a:spcPct val="130000"/>
              </a:lnSpc>
              <a:spcBef>
                <a:spcPct val="0"/>
              </a:spcBef>
              <a:spcAft>
                <a:spcPct val="0"/>
              </a:spcAft>
              <a:buClr>
                <a:srgbClr val="00CC00"/>
              </a:buClr>
              <a:buSzPct val="45000"/>
              <a:buFontTx/>
              <a:buNone/>
              <a:defRPr/>
            </a:pPr>
            <a:r>
              <a:rPr lang="zh-CN" altLang="en-US" sz="2400" dirty="0">
                <a:latin typeface="+mn-lt"/>
                <a:ea typeface="+mn-ea"/>
                <a:cs typeface="+mn-ea"/>
                <a:sym typeface="+mn-lt"/>
              </a:rPr>
              <a:t>双向链表</a:t>
            </a:r>
            <a:endParaRPr lang="en-US" altLang="zh-CN" sz="2400" dirty="0">
              <a:latin typeface="+mn-lt"/>
              <a:ea typeface="+mn-ea"/>
              <a:cs typeface="+mn-ea"/>
              <a:sym typeface="+mn-lt"/>
            </a:endParaRPr>
          </a:p>
          <a:p>
            <a:pPr marL="0" marR="0" lvl="0" indent="-457200" algn="l" defTabSz="914400" rtl="0" eaLnBrk="0" fontAlgn="base" latinLnBrk="0" hangingPunct="0">
              <a:lnSpc>
                <a:spcPct val="130000"/>
              </a:lnSpc>
              <a:spcBef>
                <a:spcPct val="0"/>
              </a:spcBef>
              <a:spcAft>
                <a:spcPct val="0"/>
              </a:spcAft>
              <a:buClr>
                <a:srgbClr val="00CC00"/>
              </a:buClr>
              <a:buSzPct val="45000"/>
              <a:buFontTx/>
              <a:buNone/>
              <a:defRPr/>
            </a:pPr>
            <a:r>
              <a:rPr lang="zh-CN" altLang="en-US" sz="2400" dirty="0">
                <a:latin typeface="+mn-lt"/>
                <a:ea typeface="+mn-ea"/>
                <a:cs typeface="+mn-ea"/>
                <a:sym typeface="+mn-lt"/>
              </a:rPr>
              <a:t>字符串模式匹配算法</a:t>
            </a:r>
            <a:r>
              <a:rPr lang="en-US" altLang="zh-CN" sz="2400" dirty="0">
                <a:latin typeface="+mn-lt"/>
                <a:ea typeface="+mn-ea"/>
                <a:cs typeface="+mn-ea"/>
                <a:sym typeface="+mn-lt"/>
              </a:rPr>
              <a:t>KMP</a:t>
            </a:r>
            <a:endParaRPr lang="en-US" altLang="zh-CN" sz="2400" dirty="0">
              <a:latin typeface="+mn-lt"/>
              <a:ea typeface="+mn-ea"/>
              <a:cs typeface="+mn-ea"/>
              <a:sym typeface="+mn-lt"/>
            </a:endParaRPr>
          </a:p>
          <a:p>
            <a:pPr marL="0" marR="0" lvl="0" indent="-457200" algn="l" defTabSz="914400" rtl="0" eaLnBrk="0" fontAlgn="base" latinLnBrk="0" hangingPunct="0">
              <a:lnSpc>
                <a:spcPct val="130000"/>
              </a:lnSpc>
              <a:spcBef>
                <a:spcPct val="0"/>
              </a:spcBef>
              <a:spcAft>
                <a:spcPct val="0"/>
              </a:spcAft>
              <a:buClr>
                <a:srgbClr val="00CC00"/>
              </a:buClr>
              <a:buSzPct val="45000"/>
              <a:buFontTx/>
              <a:buNone/>
              <a:defRPr/>
            </a:pPr>
            <a:r>
              <a:rPr lang="zh-CN" altLang="en-US" sz="2400" dirty="0">
                <a:latin typeface="+mn-lt"/>
                <a:ea typeface="+mn-ea"/>
                <a:cs typeface="+mn-ea"/>
                <a:sym typeface="+mn-lt"/>
              </a:rPr>
              <a:t>编译器</a:t>
            </a:r>
            <a:r>
              <a:rPr lang="en-US" altLang="zh-CN" sz="2400" dirty="0">
                <a:latin typeface="+mn-lt"/>
                <a:ea typeface="+mn-ea"/>
                <a:cs typeface="+mn-ea"/>
                <a:sym typeface="+mn-lt"/>
              </a:rPr>
              <a:t>LR</a:t>
            </a:r>
            <a:endParaRPr lang="en-US" altLang="zh-CN" sz="2400" dirty="0">
              <a:latin typeface="+mn-lt"/>
              <a:ea typeface="+mn-ea"/>
              <a:cs typeface="+mn-ea"/>
              <a:sym typeface="+mn-lt"/>
            </a:endParaRPr>
          </a:p>
          <a:p>
            <a:pPr marL="0" marR="0" lvl="0" indent="-457200" algn="l" defTabSz="914400" rtl="0" eaLnBrk="0" fontAlgn="base" latinLnBrk="0" hangingPunct="0">
              <a:lnSpc>
                <a:spcPct val="130000"/>
              </a:lnSpc>
              <a:spcBef>
                <a:spcPct val="0"/>
              </a:spcBef>
              <a:spcAft>
                <a:spcPct val="0"/>
              </a:spcAft>
              <a:buClr>
                <a:srgbClr val="00CC00"/>
              </a:buClr>
              <a:buSzPct val="45000"/>
              <a:buFontTx/>
              <a:buNone/>
              <a:defRPr/>
            </a:pPr>
            <a:endParaRPr lang="en-US" altLang="zh-CN" sz="2400" dirty="0">
              <a:latin typeface="+mn-lt"/>
              <a:ea typeface="+mn-ea"/>
              <a:cs typeface="+mn-ea"/>
              <a:sym typeface="+mn-lt"/>
            </a:endParaRPr>
          </a:p>
          <a:p>
            <a:pPr marL="0" marR="0" lvl="0" indent="-457200" algn="l" defTabSz="914400" rtl="0" eaLnBrk="0" fontAlgn="base" latinLnBrk="0" hangingPunct="0">
              <a:lnSpc>
                <a:spcPct val="130000"/>
              </a:lnSpc>
              <a:spcBef>
                <a:spcPct val="0"/>
              </a:spcBef>
              <a:spcAft>
                <a:spcPct val="0"/>
              </a:spcAft>
              <a:buClr>
                <a:srgbClr val="00CC00"/>
              </a:buClr>
              <a:buSzPct val="45000"/>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457200" algn="l" defTabSz="914400" rtl="0" eaLnBrk="0" fontAlgn="base" latinLnBrk="0" hangingPunct="0">
              <a:lnSpc>
                <a:spcPct val="130000"/>
              </a:lnSpc>
              <a:spcBef>
                <a:spcPct val="0"/>
              </a:spcBef>
              <a:spcAft>
                <a:spcPct val="0"/>
              </a:spcAft>
              <a:buClr>
                <a:srgbClr val="00CC00"/>
              </a:buClr>
              <a:buSzPct val="45000"/>
              <a:buFontTx/>
              <a:buNone/>
              <a:defRPr/>
            </a:pPr>
            <a:r>
              <a:rPr lang="en-US" altLang="zh-CN" sz="2400" dirty="0" err="1">
                <a:latin typeface="+mn-lt"/>
                <a:ea typeface="+mn-ea"/>
                <a:cs typeface="+mn-ea"/>
                <a:sym typeface="+mn-lt"/>
              </a:rPr>
              <a:t>TeX</a:t>
            </a:r>
            <a:r>
              <a:rPr lang="en-US" altLang="zh-CN" sz="2400" dirty="0">
                <a:latin typeface="+mn-lt"/>
                <a:ea typeface="+mn-ea"/>
                <a:cs typeface="+mn-ea"/>
                <a:sym typeface="+mn-lt"/>
              </a:rPr>
              <a:t> </a:t>
            </a:r>
            <a:r>
              <a:rPr lang="zh-CN" altLang="en-US" sz="2400" dirty="0">
                <a:latin typeface="+mn-lt"/>
                <a:ea typeface="+mn-ea"/>
                <a:cs typeface="+mn-ea"/>
                <a:sym typeface="+mn-lt"/>
              </a:rPr>
              <a:t>，</a:t>
            </a:r>
            <a:r>
              <a:rPr lang="en-US" altLang="zh-CN" sz="2400" dirty="0">
                <a:latin typeface="+mn-lt"/>
                <a:ea typeface="+mn-ea"/>
                <a:cs typeface="+mn-ea"/>
                <a:sym typeface="+mn-lt"/>
              </a:rPr>
              <a:t>LaTeX</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2" name="箭头: 右 11"/>
          <p:cNvSpPr/>
          <p:nvPr/>
        </p:nvSpPr>
        <p:spPr bwMode="auto">
          <a:xfrm>
            <a:off x="4672307" y="3497451"/>
            <a:ext cx="504056" cy="288032"/>
          </a:xfrm>
          <a:prstGeom prst="rightArrow">
            <a:avLst/>
          </a:prstGeom>
          <a:solidFill>
            <a:schemeClr val="accent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342900" marR="0" indent="-342900" algn="l" defTabSz="914400" rtl="0" eaLnBrk="0" fontAlgn="base" latinLnBrk="0" hangingPunct="0">
              <a:lnSpc>
                <a:spcPct val="100000"/>
              </a:lnSpc>
              <a:spcBef>
                <a:spcPct val="2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仿宋_GB2312" pitchFamily="49" charset="-122"/>
            </a:endParaRPr>
          </a:p>
        </p:txBody>
      </p:sp>
      <p:sp>
        <p:nvSpPr>
          <p:cNvPr id="13" name="Rectangle 2"/>
          <p:cNvSpPr txBox="1">
            <a:spLocks noChangeArrowheads="1"/>
          </p:cNvSpPr>
          <p:nvPr/>
        </p:nvSpPr>
        <p:spPr bwMode="auto">
          <a:xfrm>
            <a:off x="384174" y="201613"/>
            <a:ext cx="771621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538480" algn="l" rtl="0" eaLnBrk="1" fontAlgn="base" hangingPunct="1">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1" fontAlgn="base" hangingPunct="1">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1" fontAlgn="base" hangingPunct="1">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marR="0" lvl="1" indent="0" algn="l" defTabSz="914400" rtl="0" eaLnBrk="0" fontAlgn="base" latinLnBrk="0" hangingPunct="0">
              <a:lnSpc>
                <a:spcPct val="100000"/>
              </a:lnSpc>
              <a:spcBef>
                <a:spcPct val="0"/>
              </a:spcBef>
              <a:spcAft>
                <a:spcPct val="0"/>
              </a:spcAft>
              <a:buClrTx/>
              <a:buSzTx/>
              <a:buFontTx/>
              <a:buNone/>
              <a:defRPr/>
            </a:pPr>
            <a:endParaRPr kumimoji="0" lang="en-US" altLang="zh-CN" b="0" i="0" u="none" strike="noStrike" kern="1200" cap="none" spc="0" normalizeH="0" baseline="0" noProof="0" dirty="0">
              <a:ln>
                <a:noFill/>
              </a:ln>
              <a:solidFill>
                <a:schemeClr val="bg1"/>
              </a:solidFill>
              <a:effectLst/>
              <a:uLnTx/>
              <a:uFillTx/>
              <a:latin typeface="+mn-lt"/>
              <a:ea typeface="+mn-ea"/>
              <a:cs typeface="+mn-ea"/>
              <a:sym typeface="+mn-lt"/>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数据结构创始人</a:t>
            </a:r>
            <a:r>
              <a:rPr kumimoji="0" lang="en-US" altLang="zh-CN"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高德纳</a:t>
            </a:r>
            <a:r>
              <a:rPr kumimoji="0" lang="en-US" altLang="zh-CN" b="0" i="0" u="none" strike="noStrike" kern="1200" cap="none" spc="0" normalizeH="0" baseline="0" noProof="0" dirty="0">
                <a:ln>
                  <a:noFill/>
                </a:ln>
                <a:solidFill>
                  <a:schemeClr val="bg1"/>
                </a:solidFill>
                <a:effectLst/>
                <a:uLnTx/>
                <a:uFillTx/>
                <a:latin typeface="+mn-lt"/>
                <a:ea typeface="+mn-ea"/>
                <a:cs typeface="+mn-ea"/>
                <a:sym typeface="+mn-lt"/>
              </a:rPr>
              <a:t>(Donald Ervin Knuth)</a:t>
            </a:r>
            <a:endParaRPr kumimoji="0" lang="en-US" altLang="zh-CN" b="0" i="0" u="none" strike="noStrike" kern="1200" cap="none" spc="0" normalizeH="0" baseline="0" noProof="0" dirty="0">
              <a:ln>
                <a:noFill/>
              </a:ln>
              <a:solidFill>
                <a:schemeClr val="bg1"/>
              </a:solidFill>
              <a:effectLst/>
              <a:uLnTx/>
              <a:uFillTx/>
              <a:latin typeface="+mn-lt"/>
              <a:ea typeface="+mn-ea"/>
              <a:cs typeface="+mn-ea"/>
              <a:sym typeface="+mn-lt"/>
            </a:endParaRPr>
          </a:p>
          <a:p>
            <a:pPr marL="457200" marR="0" lvl="1" indent="0" algn="l" defTabSz="914400" rtl="0" eaLnBrk="0" fontAlgn="base" latinLnBrk="0" hangingPunct="0">
              <a:lnSpc>
                <a:spcPct val="100000"/>
              </a:lnSpc>
              <a:spcBef>
                <a:spcPct val="0"/>
              </a:spcBef>
              <a:spcAft>
                <a:spcPct val="0"/>
              </a:spcAft>
              <a:buClrTx/>
              <a:buSzTx/>
              <a:buFontTx/>
              <a:buNone/>
              <a:defRPr/>
            </a:pP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4" name="Text Box 7"/>
          <p:cNvSpPr txBox="1">
            <a:spLocks noChangeArrowheads="1"/>
          </p:cNvSpPr>
          <p:nvPr/>
        </p:nvSpPr>
        <p:spPr bwMode="auto">
          <a:xfrm>
            <a:off x="0" y="1385819"/>
            <a:ext cx="9155113" cy="461665"/>
          </a:xfrm>
          <a:prstGeom prst="rect">
            <a:avLst/>
          </a:prstGeom>
          <a:solidFill>
            <a:schemeClr val="accent1">
              <a:lumMod val="60000"/>
              <a:lumOff val="40000"/>
            </a:schemeClr>
          </a:solidFill>
          <a:ln>
            <a:noFill/>
          </a:ln>
        </p:spPr>
        <p:txBody>
          <a:bodyPr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1938</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年出生，斯坦福大学计算机系教授</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36</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岁图灵奖</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6">
                                            <p:bg/>
                                          </p:spTgt>
                                        </p:tgtEl>
                                        <p:attrNameLst>
                                          <p:attrName>style.visibility</p:attrName>
                                        </p:attrNameLst>
                                      </p:cBhvr>
                                      <p:to>
                                        <p:strVal val="visible"/>
                                      </p:to>
                                    </p:set>
                                    <p:animEffect transition="in" filter="strips(downRight)">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1000" build="p"/>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1" y="1554574"/>
            <a:ext cx="9144000" cy="3877985"/>
          </a:xfrm>
          <a:prstGeom prst="rect">
            <a:avLst/>
          </a:prstGeom>
          <a:solidFill>
            <a:schemeClr val="bg2">
              <a:lumMod val="20000"/>
              <a:lumOff val="80000"/>
            </a:schemeClr>
          </a:solidFill>
          <a:ln w="9525">
            <a:noFill/>
            <a:miter lim="800000"/>
          </a:ln>
        </p:spPr>
        <p:txBody>
          <a:bodyPr wrap="squar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lvl="0" indent="-342900">
              <a:spcBef>
                <a:spcPct val="50000"/>
              </a:spcBef>
              <a:buFont typeface="Wingdings" panose="05000000000000000000" pitchFamily="2" charset="2"/>
              <a:buChar char="l"/>
              <a:defRPr/>
            </a:pPr>
            <a:r>
              <a:rPr lang="zh-CN" altLang="en-US" dirty="0">
                <a:solidFill>
                  <a:srgbClr val="FF0000"/>
                </a:solidFill>
                <a:latin typeface="+mn-lt"/>
                <a:ea typeface="+mn-ea"/>
                <a:cs typeface="+mn-ea"/>
                <a:sym typeface="+mn-lt"/>
              </a:rPr>
              <a:t>练内功</a:t>
            </a:r>
            <a:r>
              <a:rPr lang="zh-CN" altLang="en-US" sz="2200" dirty="0">
                <a:latin typeface="+mn-lt"/>
                <a:ea typeface="+mn-ea"/>
                <a:cs typeface="+mn-ea"/>
                <a:sym typeface="+mn-lt"/>
              </a:rPr>
              <a:t>不要只花功夫学习各种流行的编程语言和工具，以及一些公司招聘广告上要求的科目</a:t>
            </a:r>
            <a:endParaRPr lang="zh-CN" altLang="en-US" sz="2200" dirty="0">
              <a:latin typeface="+mn-lt"/>
              <a:ea typeface="+mn-ea"/>
              <a:cs typeface="+mn-ea"/>
              <a:sym typeface="+mn-lt"/>
            </a:endParaRPr>
          </a:p>
          <a:p>
            <a:pPr marL="800100" lvl="1" indent="-342900">
              <a:spcBef>
                <a:spcPct val="50000"/>
              </a:spcBef>
              <a:buFont typeface="Wingdings" panose="05000000000000000000" pitchFamily="2" charset="2"/>
              <a:buChar char="Ø"/>
              <a:defRPr/>
            </a:pPr>
            <a:r>
              <a:rPr lang="zh-CN" altLang="en-US" sz="2200" dirty="0">
                <a:latin typeface="+mn-lt"/>
                <a:ea typeface="+mn-ea"/>
                <a:cs typeface="+mn-ea"/>
                <a:sym typeface="+mn-lt"/>
              </a:rPr>
              <a:t>学好</a:t>
            </a:r>
            <a:r>
              <a:rPr lang="zh-CN" altLang="en-US" sz="2200" dirty="0">
                <a:solidFill>
                  <a:srgbClr val="FF0000"/>
                </a:solidFill>
                <a:latin typeface="+mn-lt"/>
                <a:ea typeface="+mn-ea"/>
                <a:cs typeface="+mn-ea"/>
                <a:sym typeface="+mn-lt"/>
              </a:rPr>
              <a:t>基础课程</a:t>
            </a:r>
            <a:r>
              <a:rPr lang="zh-CN" altLang="en-US" sz="2200" dirty="0">
                <a:latin typeface="+mn-lt"/>
                <a:ea typeface="+mn-ea"/>
                <a:cs typeface="+mn-ea"/>
                <a:sym typeface="+mn-lt"/>
              </a:rPr>
              <a:t>：离散数学、</a:t>
            </a:r>
            <a:r>
              <a:rPr lang="zh-CN" altLang="en-US" sz="2200" dirty="0">
                <a:solidFill>
                  <a:srgbClr val="FF0000"/>
                </a:solidFill>
                <a:latin typeface="+mn-lt"/>
                <a:ea typeface="+mn-ea"/>
                <a:cs typeface="+mn-ea"/>
                <a:sym typeface="+mn-lt"/>
              </a:rPr>
              <a:t>数据结构</a:t>
            </a:r>
            <a:r>
              <a:rPr lang="zh-CN" altLang="en-US" sz="2200" dirty="0">
                <a:latin typeface="+mn-lt"/>
                <a:ea typeface="+mn-ea"/>
                <a:cs typeface="+mn-ea"/>
                <a:sym typeface="+mn-lt"/>
              </a:rPr>
              <a:t>、计算机组成原理、操作系统、计算机网络、编译原理、数据库等</a:t>
            </a:r>
            <a:endParaRPr lang="zh-CN" altLang="en-US" sz="2200" dirty="0">
              <a:latin typeface="+mn-lt"/>
              <a:ea typeface="+mn-ea"/>
              <a:cs typeface="+mn-ea"/>
              <a:sym typeface="+mn-lt"/>
            </a:endParaRPr>
          </a:p>
          <a:p>
            <a:pPr marL="800100" lvl="1" indent="-342900">
              <a:spcBef>
                <a:spcPct val="50000"/>
              </a:spcBef>
              <a:buFont typeface="Wingdings" panose="05000000000000000000" pitchFamily="2" charset="2"/>
              <a:buChar char="Ø"/>
              <a:defRPr/>
            </a:pPr>
            <a:r>
              <a:rPr lang="zh-CN" altLang="en-US" sz="2200" dirty="0">
                <a:latin typeface="+mn-lt"/>
                <a:ea typeface="+mn-ea"/>
                <a:cs typeface="+mn-ea"/>
                <a:sym typeface="+mn-lt"/>
              </a:rPr>
              <a:t>试试</a:t>
            </a:r>
            <a:r>
              <a:rPr lang="en-US" altLang="zh-CN" sz="2200" dirty="0">
                <a:latin typeface="+mn-lt"/>
                <a:ea typeface="+mn-ea"/>
                <a:cs typeface="+mn-ea"/>
                <a:sym typeface="+mn-lt"/>
              </a:rPr>
              <a:t>Knuth</a:t>
            </a:r>
            <a:r>
              <a:rPr lang="zh-CN" altLang="en-US" sz="2200" dirty="0">
                <a:latin typeface="+mn-lt"/>
                <a:ea typeface="+mn-ea"/>
                <a:cs typeface="+mn-ea"/>
                <a:sym typeface="+mn-lt"/>
              </a:rPr>
              <a:t>的</a:t>
            </a:r>
            <a:r>
              <a:rPr lang="en-US" altLang="zh-CN" sz="2200" dirty="0">
                <a:latin typeface="+mn-lt"/>
                <a:ea typeface="+mn-ea"/>
                <a:cs typeface="+mn-ea"/>
                <a:sym typeface="+mn-lt"/>
              </a:rPr>
              <a:t>The Art of Computer Programming</a:t>
            </a:r>
            <a:r>
              <a:rPr lang="zh-CN" altLang="en-US" sz="2200" dirty="0">
                <a:latin typeface="+mn-lt"/>
                <a:ea typeface="+mn-ea"/>
                <a:cs typeface="+mn-ea"/>
                <a:sym typeface="+mn-lt"/>
              </a:rPr>
              <a:t>的题目</a:t>
            </a:r>
            <a:endParaRPr lang="zh-CN" altLang="en-US" sz="2200" dirty="0">
              <a:latin typeface="+mn-lt"/>
              <a:ea typeface="+mn-ea"/>
              <a:cs typeface="+mn-ea"/>
              <a:sym typeface="+mn-lt"/>
            </a:endParaRPr>
          </a:p>
          <a:p>
            <a:pPr marL="342900" lvl="0" indent="-342900">
              <a:spcBef>
                <a:spcPct val="50000"/>
              </a:spcBef>
              <a:buFont typeface="Wingdings" panose="05000000000000000000" pitchFamily="2" charset="2"/>
              <a:buChar char="l"/>
              <a:defRPr/>
            </a:pPr>
            <a:r>
              <a:rPr lang="zh-CN" altLang="en-US" dirty="0">
                <a:solidFill>
                  <a:srgbClr val="FF0000"/>
                </a:solidFill>
                <a:latin typeface="+mn-lt"/>
                <a:ea typeface="+mn-ea"/>
                <a:cs typeface="+mn-ea"/>
                <a:sym typeface="+mn-lt"/>
              </a:rPr>
              <a:t>多实战</a:t>
            </a:r>
            <a:endParaRPr lang="zh-CN" altLang="en-US" dirty="0">
              <a:solidFill>
                <a:srgbClr val="FF0000"/>
              </a:solidFill>
              <a:latin typeface="+mn-lt"/>
              <a:ea typeface="+mn-ea"/>
              <a:cs typeface="+mn-ea"/>
              <a:sym typeface="+mn-lt"/>
            </a:endParaRPr>
          </a:p>
          <a:p>
            <a:pPr marL="800100" lvl="1" indent="-342900">
              <a:spcBef>
                <a:spcPct val="50000"/>
              </a:spcBef>
              <a:buFont typeface="Wingdings" panose="05000000000000000000" pitchFamily="2" charset="2"/>
              <a:buChar char="Ø"/>
              <a:defRPr/>
            </a:pPr>
            <a:r>
              <a:rPr lang="zh-CN" altLang="en-US" sz="2200" dirty="0">
                <a:latin typeface="+mn-lt"/>
                <a:ea typeface="+mn-ea"/>
                <a:cs typeface="+mn-ea"/>
                <a:sym typeface="+mn-lt"/>
              </a:rPr>
              <a:t>通过编程的实战，</a:t>
            </a:r>
            <a:r>
              <a:rPr lang="zh-CN" altLang="en-US" sz="2200" dirty="0">
                <a:solidFill>
                  <a:srgbClr val="FF0000"/>
                </a:solidFill>
                <a:latin typeface="+mn-lt"/>
                <a:ea typeface="+mn-ea"/>
                <a:cs typeface="+mn-ea"/>
                <a:sym typeface="+mn-lt"/>
              </a:rPr>
              <a:t>积累经验</a:t>
            </a:r>
            <a:r>
              <a:rPr lang="zh-CN" altLang="en-US" sz="2200" dirty="0">
                <a:latin typeface="+mn-lt"/>
                <a:ea typeface="+mn-ea"/>
                <a:cs typeface="+mn-ea"/>
                <a:sym typeface="+mn-lt"/>
              </a:rPr>
              <a:t>、内化知识</a:t>
            </a:r>
            <a:endParaRPr lang="zh-CN" altLang="en-US" sz="2200" dirty="0">
              <a:latin typeface="+mn-lt"/>
              <a:ea typeface="+mn-ea"/>
              <a:cs typeface="+mn-ea"/>
              <a:sym typeface="+mn-lt"/>
            </a:endParaRPr>
          </a:p>
          <a:p>
            <a:pPr marL="800100" lvl="1" indent="-342900">
              <a:spcBef>
                <a:spcPct val="50000"/>
              </a:spcBef>
              <a:buFont typeface="Wingdings" panose="05000000000000000000" pitchFamily="2" charset="2"/>
              <a:buChar char="Ø"/>
              <a:defRPr/>
            </a:pPr>
            <a:r>
              <a:rPr lang="zh-CN" altLang="en-US" sz="2200" dirty="0">
                <a:latin typeface="+mn-lt"/>
                <a:ea typeface="+mn-ea"/>
                <a:cs typeface="+mn-ea"/>
                <a:sym typeface="+mn-lt"/>
              </a:rPr>
              <a:t>建议大家争取在大学四年中积累编写</a:t>
            </a:r>
            <a:r>
              <a:rPr lang="zh-CN" altLang="en-US" sz="2200" dirty="0">
                <a:solidFill>
                  <a:srgbClr val="FF0000"/>
                </a:solidFill>
                <a:latin typeface="+mn-lt"/>
                <a:ea typeface="+mn-ea"/>
                <a:cs typeface="+mn-ea"/>
                <a:sym typeface="+mn-lt"/>
              </a:rPr>
              <a:t>十万行代码</a:t>
            </a:r>
            <a:r>
              <a:rPr lang="zh-CN" altLang="en-US" sz="2200" dirty="0">
                <a:latin typeface="+mn-lt"/>
                <a:ea typeface="+mn-ea"/>
                <a:cs typeface="+mn-ea"/>
                <a:sym typeface="+mn-lt"/>
              </a:rPr>
              <a:t>的经验 </a:t>
            </a:r>
            <a:endParaRPr lang="zh-CN" altLang="en-US" sz="2200" dirty="0">
              <a:latin typeface="+mn-lt"/>
              <a:ea typeface="+mn-ea"/>
              <a:cs typeface="+mn-ea"/>
              <a:sym typeface="+mn-lt"/>
            </a:endParaRPr>
          </a:p>
        </p:txBody>
      </p:sp>
      <p:sp>
        <p:nvSpPr>
          <p:cNvPr id="3" name="Rectangle 2"/>
          <p:cNvSpPr txBox="1">
            <a:spLocks noGrp="1" noChangeArrowheads="1"/>
          </p:cNvSpPr>
          <p:nvPr>
            <p:ph type="title"/>
          </p:nvPr>
        </p:nvSpPr>
        <p:spPr bwMode="auto">
          <a:xfrm>
            <a:off x="844550" y="236538"/>
            <a:ext cx="6400800"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538480" algn="l" rtl="0" eaLnBrk="1" fontAlgn="base" hangingPunct="1">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1" fontAlgn="base" hangingPunct="1">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1" fontAlgn="base" hangingPunct="1">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marR="0" lvl="1" indent="0" algn="l" defTabSz="914400" rtl="0" eaLnBrk="0" fontAlgn="base" latinLnBrk="0" hangingPunct="0">
              <a:lnSpc>
                <a:spcPct val="100000"/>
              </a:lnSpc>
              <a:spcBef>
                <a:spcPct val="0"/>
              </a:spcBef>
              <a:spcAft>
                <a:spcPct val="0"/>
              </a:spcAft>
              <a:buClrTx/>
              <a:buSzTx/>
              <a:buFontTx/>
              <a:buNone/>
              <a:defRPr/>
            </a:pPr>
            <a:r>
              <a:rPr lang="zh-CN" altLang="en-US" kern="1200" dirty="0">
                <a:solidFill>
                  <a:schemeClr val="bg1"/>
                </a:solidFill>
                <a:effectLst/>
                <a:ea typeface="+mn-ea"/>
                <a:cs typeface="+mn-ea"/>
                <a:sym typeface="+mn-lt"/>
              </a:rPr>
              <a:t>李开复建议（专研</a:t>
            </a:r>
            <a:r>
              <a:rPr lang="en-US" altLang="zh-CN" kern="1200" dirty="0">
                <a:solidFill>
                  <a:schemeClr val="bg1"/>
                </a:solidFill>
                <a:effectLst/>
                <a:ea typeface="+mn-ea"/>
                <a:cs typeface="+mn-ea"/>
                <a:sym typeface="+mn-lt"/>
              </a:rPr>
              <a:t>+</a:t>
            </a:r>
            <a:r>
              <a:rPr lang="zh-CN" altLang="en-US" kern="1200" dirty="0">
                <a:solidFill>
                  <a:schemeClr val="bg1"/>
                </a:solidFill>
                <a:effectLst/>
                <a:ea typeface="+mn-ea"/>
                <a:cs typeface="+mn-ea"/>
                <a:sym typeface="+mn-lt"/>
              </a:rPr>
              <a:t>潜力</a:t>
            </a:r>
            <a:r>
              <a:rPr lang="en-US" altLang="zh-CN" kern="1200" dirty="0">
                <a:solidFill>
                  <a:schemeClr val="bg1"/>
                </a:solidFill>
                <a:effectLst/>
                <a:ea typeface="+mn-ea"/>
                <a:cs typeface="+mn-ea"/>
                <a:sym typeface="+mn-lt"/>
              </a:rPr>
              <a:t>+</a:t>
            </a:r>
            <a:r>
              <a:rPr lang="zh-CN" altLang="en-US" kern="1200" dirty="0">
                <a:solidFill>
                  <a:schemeClr val="bg1"/>
                </a:solidFill>
                <a:effectLst/>
                <a:ea typeface="+mn-ea"/>
                <a:cs typeface="+mn-ea"/>
                <a:sym typeface="+mn-lt"/>
              </a:rPr>
              <a:t>创新）</a:t>
            </a:r>
            <a:endParaRPr kumimoji="0" lang="zh-CN" altLang="en-US" b="0" i="0" u="none" strike="noStrike" kern="1200" cap="none" spc="0" normalizeH="0" baseline="0" noProof="0" dirty="0">
              <a:ln>
                <a:noFill/>
              </a:ln>
              <a:solidFill>
                <a:schemeClr val="bg1"/>
              </a:solidFill>
              <a:effectLst/>
              <a:uLnTx/>
              <a:uFillTx/>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6">
                                            <p:bg/>
                                          </p:spTgt>
                                        </p:tgtEl>
                                        <p:attrNameLst>
                                          <p:attrName>style.visibility</p:attrName>
                                        </p:attrNameLst>
                                      </p:cBhvr>
                                      <p:to>
                                        <p:strVal val="visible"/>
                                      </p:to>
                                    </p:set>
                                    <p:animEffect transition="in" filter="strips(downRight)">
                                      <p:cBhvr>
                                        <p:cTn id="7" dur="500"/>
                                        <p:tgtEl>
                                          <p:spTgt spid="6">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100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11112" y="1222375"/>
            <a:ext cx="9155113" cy="4624388"/>
          </a:xfrm>
          <a:prstGeom prst="rect">
            <a:avLst/>
          </a:prstGeom>
          <a:solidFill>
            <a:schemeClr val="bg2">
              <a:lumMod val="40000"/>
              <a:lumOff val="6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 name="Rectangle 4"/>
          <p:cNvSpPr>
            <a:spLocks noChangeArrowheads="1"/>
          </p:cNvSpPr>
          <p:nvPr/>
        </p:nvSpPr>
        <p:spPr bwMode="auto">
          <a:xfrm>
            <a:off x="0" y="620713"/>
            <a:ext cx="8675688"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
              <a:defRPr/>
            </a:pPr>
            <a:endParaRPr kumimoji="0" lang="en-US" altLang="zh-CN" sz="3800" b="1" i="0" u="sng" strike="noStrike" kern="1200" cap="none" spc="0" normalizeH="0" baseline="0" noProof="0" dirty="0">
              <a:ln>
                <a:noFill/>
              </a:ln>
              <a:solidFill>
                <a:srgbClr val="000066"/>
              </a:solidFill>
              <a:effectLst/>
              <a:uLnTx/>
              <a:uFillTx/>
              <a:latin typeface="+mn-lt"/>
              <a:ea typeface="+mn-ea"/>
              <a:cs typeface="+mn-ea"/>
              <a:sym typeface="+mn-lt"/>
            </a:endParaRPr>
          </a:p>
        </p:txBody>
      </p:sp>
      <p:graphicFrame>
        <p:nvGraphicFramePr>
          <p:cNvPr id="6" name="Object 6"/>
          <p:cNvGraphicFramePr/>
          <p:nvPr/>
        </p:nvGraphicFramePr>
        <p:xfrm>
          <a:off x="1115617" y="922338"/>
          <a:ext cx="6120680" cy="5518150"/>
        </p:xfrm>
        <a:graphic>
          <a:graphicData uri="http://schemas.openxmlformats.org/presentationml/2006/ole">
            <mc:AlternateContent xmlns:mc="http://schemas.openxmlformats.org/markup-compatibility/2006">
              <mc:Choice xmlns:v="urn:schemas-microsoft-com:vml" Requires="v">
                <p:oleObj spid="_x0000_s2" name="" r:id="rId1" imgW="2421255" imgH="2501265" progId="PI3.Image">
                  <p:embed/>
                </p:oleObj>
              </mc:Choice>
              <mc:Fallback>
                <p:oleObj name="" r:id="rId1" imgW="2421255" imgH="2501265" progId="PI3.Image">
                  <p:embed/>
                  <p:pic>
                    <p:nvPicPr>
                      <p:cNvPr id="0" name="图片 3076"/>
                      <p:cNvPicPr/>
                      <p:nvPr/>
                    </p:nvPicPr>
                    <p:blipFill>
                      <a:blip r:embed="rId2"/>
                      <a:stretch>
                        <a:fillRect/>
                      </a:stretch>
                    </p:blipFill>
                    <p:spPr>
                      <a:xfrm>
                        <a:off x="1115617" y="922338"/>
                        <a:ext cx="6120680" cy="5518150"/>
                      </a:xfrm>
                      <a:prstGeom prst="rect">
                        <a:avLst/>
                      </a:prstGeom>
                      <a:noFill/>
                      <a:ln w="38100">
                        <a:noFill/>
                        <a:miter/>
                      </a:ln>
                    </p:spPr>
                  </p:pic>
                </p:oleObj>
              </mc:Fallback>
            </mc:AlternateContent>
          </a:graphicData>
        </a:graphic>
      </p:graphicFrame>
      <p:sp>
        <p:nvSpPr>
          <p:cNvPr id="27651" name="Text Box 7"/>
          <p:cNvSpPr txBox="1">
            <a:spLocks noChangeArrowheads="1"/>
          </p:cNvSpPr>
          <p:nvPr/>
        </p:nvSpPr>
        <p:spPr bwMode="auto">
          <a:xfrm>
            <a:off x="-11112" y="6019800"/>
            <a:ext cx="9155113" cy="460375"/>
          </a:xfrm>
          <a:prstGeom prst="rect">
            <a:avLst/>
          </a:prstGeom>
          <a:solidFill>
            <a:schemeClr val="accent1">
              <a:lumMod val="60000"/>
              <a:lumOff val="40000"/>
            </a:schemeClr>
          </a:solidFill>
          <a:ln>
            <a:noFill/>
          </a:ln>
        </p:spPr>
        <p:txBody>
          <a:bodyPr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介于</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数学、计算机硬件和计算机软件</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三者之间的一门核心课程</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7" name="Rectangle 2"/>
          <p:cNvSpPr txBox="1">
            <a:spLocks noChangeArrowheads="1"/>
          </p:cNvSpPr>
          <p:nvPr/>
        </p:nvSpPr>
        <p:spPr bwMode="auto">
          <a:xfrm>
            <a:off x="236538" y="217488"/>
            <a:ext cx="56276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indent="538480" algn="l" rtl="0" eaLnBrk="1" fontAlgn="base" hangingPunct="1">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1" fontAlgn="base" hangingPunct="1">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1" fontAlgn="base" hangingPunct="1">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1" fontAlgn="base" hangingPunct="1">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数据结构所处的地位：</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746" y="420659"/>
            <a:ext cx="8964488" cy="6347784"/>
          </a:xfrm>
          <a:prstGeom prst="rect">
            <a:avLst/>
          </a:prstGeom>
        </p:spPr>
      </p:pic>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b="0" i="0" u="none" strike="noStrike" kern="0" cap="none" spc="0" normalizeH="0" baseline="0" noProof="0" dirty="0">
                <a:ln>
                  <a:noFill/>
                </a:ln>
                <a:solidFill>
                  <a:schemeClr val="bg1"/>
                </a:solidFill>
                <a:effectLst/>
                <a:uLnTx/>
                <a:uFillTx/>
                <a:latin typeface="+mn-lt"/>
                <a:ea typeface="+mn-ea"/>
                <a:cs typeface="+mn-ea"/>
                <a:sym typeface="+mn-lt"/>
              </a:rPr>
              <a:t>数据结构在计算机学科中的地位 </a:t>
            </a:r>
            <a:endParaRPr kumimoji="0" lang="zh-CN" altLang="en-US" b="0" i="0" u="none" strike="noStrike" kern="0" cap="none" spc="0" normalizeH="0" baseline="0" noProof="0" dirty="0">
              <a:ln>
                <a:noFill/>
              </a:ln>
              <a:solidFill>
                <a:schemeClr val="bg1"/>
              </a:solidFill>
              <a:effectLst/>
              <a:uLnTx/>
              <a:uFillTx/>
              <a:latin typeface="+mn-lt"/>
              <a:ea typeface="+mn-ea"/>
              <a:cs typeface="+mn-ea"/>
              <a:sym typeface="+mn-lt"/>
            </a:endParaRPr>
          </a:p>
        </p:txBody>
      </p:sp>
      <p:graphicFrame>
        <p:nvGraphicFramePr>
          <p:cNvPr id="29700" name="Object 6"/>
          <p:cNvGraphicFramePr/>
          <p:nvPr/>
        </p:nvGraphicFramePr>
        <p:xfrm>
          <a:off x="488950" y="1125538"/>
          <a:ext cx="7591425" cy="4822825"/>
        </p:xfrm>
        <a:graphic>
          <a:graphicData uri="http://schemas.openxmlformats.org/presentationml/2006/ole">
            <mc:AlternateContent xmlns:mc="http://schemas.openxmlformats.org/markup-compatibility/2006">
              <mc:Choice xmlns:v="urn:schemas-microsoft-com:vml" Requires="v">
                <p:oleObj spid="_x0000_s3" name="" r:id="rId2" imgW="7239000" imgH="3454400" progId="Visio.Drawing.11">
                  <p:embed/>
                </p:oleObj>
              </mc:Choice>
              <mc:Fallback>
                <p:oleObj name="" r:id="rId2" imgW="7239000" imgH="3454400" progId="Visio.Drawing.11">
                  <p:embed/>
                  <p:pic>
                    <p:nvPicPr>
                      <p:cNvPr id="0" name="图片 3075"/>
                      <p:cNvPicPr/>
                      <p:nvPr/>
                    </p:nvPicPr>
                    <p:blipFill>
                      <a:blip r:embed="rId3"/>
                      <a:stretch>
                        <a:fillRect/>
                      </a:stretch>
                    </p:blipFill>
                    <p:spPr>
                      <a:xfrm>
                        <a:off x="488950" y="1125538"/>
                        <a:ext cx="7591425" cy="4822825"/>
                      </a:xfrm>
                      <a:prstGeom prst="rect">
                        <a:avLst/>
                      </a:prstGeom>
                      <a:noFill/>
                      <a:ln w="38100">
                        <a:noFill/>
                        <a:miter/>
                      </a:ln>
                    </p:spPr>
                  </p:pic>
                </p:oleObj>
              </mc:Fallback>
            </mc:AlternateContent>
          </a:graphicData>
        </a:graphic>
      </p:graphicFrame>
      <p:grpSp>
        <p:nvGrpSpPr>
          <p:cNvPr id="4" name="组合 3"/>
          <p:cNvGrpSpPr/>
          <p:nvPr/>
        </p:nvGrpSpPr>
        <p:grpSpPr>
          <a:xfrm>
            <a:off x="0" y="6380163"/>
            <a:ext cx="9144000" cy="431800"/>
            <a:chOff x="0" y="6379908"/>
            <a:chExt cx="9144000" cy="432048"/>
          </a:xfrm>
        </p:grpSpPr>
        <p:grpSp>
          <p:nvGrpSpPr>
            <p:cNvPr id="30725" name="组合 5"/>
            <p:cNvGrpSpPr/>
            <p:nvPr/>
          </p:nvGrpSpPr>
          <p:grpSpPr>
            <a:xfrm>
              <a:off x="0" y="6379908"/>
              <a:ext cx="9144000" cy="432048"/>
              <a:chOff x="0" y="6165304"/>
              <a:chExt cx="9144000" cy="432048"/>
            </a:xfrm>
          </p:grpSpPr>
          <p:cxnSp>
            <p:nvCxnSpPr>
              <p:cNvPr id="30727" name="直接连接符 6"/>
              <p:cNvCxnSpPr/>
              <p:nvPr/>
            </p:nvCxnSpPr>
            <p:spPr>
              <a:xfrm>
                <a:off x="0" y="6597352"/>
                <a:ext cx="9144000" cy="0"/>
              </a:xfrm>
              <a:prstGeom prst="line">
                <a:avLst/>
              </a:prstGeom>
              <a:ln w="142875" cap="flat" cmpd="sng">
                <a:solidFill>
                  <a:schemeClr val="bg2"/>
                </a:solidFill>
                <a:prstDash val="solid"/>
                <a:headEnd type="none" w="med" len="med"/>
                <a:tailEnd type="none" w="med" len="med"/>
              </a:ln>
            </p:spPr>
          </p:cxnSp>
          <p:cxnSp>
            <p:nvCxnSpPr>
              <p:cNvPr id="8" name="直接连接符 7"/>
              <p:cNvCxnSpPr/>
              <p:nvPr/>
            </p:nvCxnSpPr>
            <p:spPr bwMode="auto">
              <a:xfrm>
                <a:off x="2339975" y="6381328"/>
                <a:ext cx="6804025" cy="0"/>
              </a:xfrm>
              <a:prstGeom prst="line">
                <a:avLst/>
              </a:prstGeom>
              <a:solidFill>
                <a:schemeClr val="accent1"/>
              </a:solidFill>
              <a:ln w="57150" cap="flat" cmpd="sng" algn="ctr">
                <a:solidFill>
                  <a:schemeClr val="bg2">
                    <a:lumMod val="60000"/>
                    <a:lumOff val="40000"/>
                  </a:schemeClr>
                </a:solidFill>
                <a:prstDash val="solid"/>
                <a:round/>
                <a:headEnd type="none" w="med" len="med"/>
                <a:tailEnd type="none" w="med" len="med"/>
              </a:ln>
            </p:spPr>
          </p:cxnSp>
          <p:cxnSp>
            <p:nvCxnSpPr>
              <p:cNvPr id="30729" name="直接连接符 8"/>
              <p:cNvCxnSpPr/>
              <p:nvPr/>
            </p:nvCxnSpPr>
            <p:spPr>
              <a:xfrm>
                <a:off x="4283968" y="6165304"/>
                <a:ext cx="4860032" cy="0"/>
              </a:xfrm>
              <a:prstGeom prst="line">
                <a:avLst/>
              </a:prstGeom>
              <a:ln w="57150" cap="flat" cmpd="sng">
                <a:solidFill>
                  <a:srgbClr val="E2D9EB"/>
                </a:solidFill>
                <a:prstDash val="solid"/>
                <a:headEnd type="none" w="med" len="med"/>
                <a:tailEnd type="none" w="med" len="med"/>
              </a:ln>
            </p:spPr>
          </p:cxnSp>
        </p:grpSp>
        <p:sp>
          <p:nvSpPr>
            <p:cNvPr id="10" name="Shape 26"/>
            <p:cNvSpPr/>
            <p:nvPr/>
          </p:nvSpPr>
          <p:spPr>
            <a:xfrm flipH="1">
              <a:off x="0" y="6449798"/>
              <a:ext cx="2128838" cy="292268"/>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animEffect transition="in" filter="fade">
                                      <p:cBhvr>
                                        <p:cTn id="7" dur="1000"/>
                                        <p:tgtEl>
                                          <p:spTgt spid="29700"/>
                                        </p:tgtEl>
                                      </p:cBhvr>
                                    </p:animEffect>
                                    <p:anim calcmode="lin" valueType="num">
                                      <p:cBhvr>
                                        <p:cTn id="8" dur="1000" fill="hold"/>
                                        <p:tgtEl>
                                          <p:spTgt spid="29700"/>
                                        </p:tgtEl>
                                        <p:attrNameLst>
                                          <p:attrName>ppt_x</p:attrName>
                                        </p:attrNameLst>
                                      </p:cBhvr>
                                      <p:tavLst>
                                        <p:tav tm="0">
                                          <p:val>
                                            <p:strVal val="#ppt_x"/>
                                          </p:val>
                                        </p:tav>
                                        <p:tav tm="100000">
                                          <p:val>
                                            <p:strVal val="#ppt_x"/>
                                          </p:val>
                                        </p:tav>
                                      </p:tavLst>
                                    </p:anim>
                                    <p:anim calcmode="lin" valueType="num">
                                      <p:cBhvr>
                                        <p:cTn id="9" dur="1000" fill="hold"/>
                                        <p:tgtEl>
                                          <p:spTgt spid="297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027"/>
          <p:cNvSpPr txBox="1">
            <a:spLocks noChangeArrowheads="1"/>
          </p:cNvSpPr>
          <p:nvPr/>
        </p:nvSpPr>
        <p:spPr bwMode="auto">
          <a:xfrm>
            <a:off x="1050925" y="15271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zh-CN" sz="2400" b="0" i="0" u="none" strike="noStrike" kern="1200" cap="none" spc="0" normalizeH="0" baseline="0" noProof="0">
              <a:ln>
                <a:noFill/>
              </a:ln>
              <a:solidFill>
                <a:schemeClr val="folHlink"/>
              </a:solidFill>
              <a:effectLst/>
              <a:uLnTx/>
              <a:uFillTx/>
              <a:latin typeface="+mn-lt"/>
              <a:ea typeface="+mn-ea"/>
              <a:cs typeface="+mn-ea"/>
              <a:sym typeface="+mn-lt"/>
            </a:endParaRPr>
          </a:p>
        </p:txBody>
      </p:sp>
      <p:sp>
        <p:nvSpPr>
          <p:cNvPr id="400389" name="Rectangle 1029"/>
          <p:cNvSpPr>
            <a:spLocks noChangeArrowheads="1"/>
          </p:cNvSpPr>
          <p:nvPr/>
        </p:nvSpPr>
        <p:spPr bwMode="auto">
          <a:xfrm>
            <a:off x="1495425" y="1557338"/>
            <a:ext cx="7191375"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rPr>
              <a:t>能够分析研究计算机加工的对象的特性，获得其</a:t>
            </a: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逻辑结构</a:t>
            </a:r>
            <a:r>
              <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rPr>
              <a:t>，根据需求，选择合适</a:t>
            </a: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存贮结构及其相应的算法</a:t>
            </a:r>
            <a:r>
              <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rPr>
              <a:t>；</a:t>
            </a:r>
            <a:endPar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endParaRPr>
          </a:p>
        </p:txBody>
      </p:sp>
      <p:sp>
        <p:nvSpPr>
          <p:cNvPr id="30725" name="标题 1"/>
          <p:cNvSpPr>
            <a:spLocks noGrp="1" noChangeArrowheads="1"/>
          </p:cNvSpPr>
          <p:nvPr>
            <p:ph type="title"/>
          </p:nvPr>
        </p:nvSpPr>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b="0" i="0" u="none" strike="noStrike" kern="0" cap="none" spc="0" normalizeH="0" baseline="0" noProof="0" dirty="0">
                <a:ln>
                  <a:noFill/>
                </a:ln>
                <a:solidFill>
                  <a:schemeClr val="bg1"/>
                </a:solidFill>
                <a:effectLst/>
                <a:uLnTx/>
                <a:uFillTx/>
                <a:latin typeface="+mn-lt"/>
                <a:ea typeface="+mn-ea"/>
                <a:cs typeface="+mn-ea"/>
                <a:sym typeface="+mn-lt"/>
              </a:rPr>
              <a:t>课程目的</a:t>
            </a:r>
            <a:endParaRPr kumimoji="0" lang="zh-CN" altLang="en-US" b="0" i="0" u="none" strike="noStrike" kern="0" cap="none" spc="0" normalizeH="0" baseline="0" noProof="0" dirty="0">
              <a:ln>
                <a:noFill/>
              </a:ln>
              <a:solidFill>
                <a:schemeClr val="bg1"/>
              </a:solidFill>
              <a:effectLst/>
              <a:uLnTx/>
              <a:uFillTx/>
              <a:latin typeface="+mn-lt"/>
              <a:ea typeface="+mn-ea"/>
              <a:cs typeface="+mn-ea"/>
              <a:sym typeface="+mn-lt"/>
            </a:endParaRPr>
          </a:p>
        </p:txBody>
      </p:sp>
      <p:grpSp>
        <p:nvGrpSpPr>
          <p:cNvPr id="11" name="组合 16"/>
          <p:cNvGrpSpPr/>
          <p:nvPr/>
        </p:nvGrpSpPr>
        <p:grpSpPr>
          <a:xfrm>
            <a:off x="690563" y="1681163"/>
            <a:ext cx="657225" cy="663575"/>
            <a:chOff x="4929188" y="1303338"/>
            <a:chExt cx="501650" cy="506412"/>
          </a:xfrm>
        </p:grpSpPr>
        <p:sp>
          <p:nvSpPr>
            <p:cNvPr id="12" name="Freeform 6"/>
            <p:cNvSpPr/>
            <p:nvPr/>
          </p:nvSpPr>
          <p:spPr bwMode="auto">
            <a:xfrm>
              <a:off x="4929188" y="1303338"/>
              <a:ext cx="501650" cy="506412"/>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rgbClr val="65A5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3" name="Freeform 7"/>
            <p:cNvSpPr/>
            <p:nvPr/>
          </p:nvSpPr>
          <p:spPr bwMode="auto">
            <a:xfrm>
              <a:off x="4995832" y="1359068"/>
              <a:ext cx="371997" cy="205957"/>
            </a:xfrm>
            <a:custGeom>
              <a:avLst/>
              <a:gdLst>
                <a:gd name="T0" fmla="*/ 97 w 99"/>
                <a:gd name="T1" fmla="*/ 44 h 55"/>
                <a:gd name="T2" fmla="*/ 50 w 99"/>
                <a:gd name="T3" fmla="*/ 0 h 55"/>
                <a:gd name="T4" fmla="*/ 3 w 99"/>
                <a:gd name="T5" fmla="*/ 44 h 55"/>
                <a:gd name="T6" fmla="*/ 3 w 99"/>
                <a:gd name="T7" fmla="*/ 53 h 55"/>
                <a:gd name="T8" fmla="*/ 8 w 99"/>
                <a:gd name="T9" fmla="*/ 55 h 55"/>
                <a:gd name="T10" fmla="*/ 12 w 99"/>
                <a:gd name="T11" fmla="*/ 53 h 55"/>
                <a:gd name="T12" fmla="*/ 50 w 99"/>
                <a:gd name="T13" fmla="*/ 18 h 55"/>
                <a:gd name="T14" fmla="*/ 87 w 99"/>
                <a:gd name="T15" fmla="*/ 53 h 55"/>
                <a:gd name="T16" fmla="*/ 92 w 99"/>
                <a:gd name="T17" fmla="*/ 55 h 55"/>
                <a:gd name="T18" fmla="*/ 97 w 99"/>
                <a:gd name="T19" fmla="*/ 53 h 55"/>
                <a:gd name="T20" fmla="*/ 97 w 99"/>
                <a:gd name="T21"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55">
                  <a:moveTo>
                    <a:pt x="97" y="44"/>
                  </a:moveTo>
                  <a:cubicBezTo>
                    <a:pt x="50" y="0"/>
                    <a:pt x="50" y="0"/>
                    <a:pt x="50" y="0"/>
                  </a:cubicBezTo>
                  <a:cubicBezTo>
                    <a:pt x="3" y="44"/>
                    <a:pt x="3" y="44"/>
                    <a:pt x="3" y="44"/>
                  </a:cubicBezTo>
                  <a:cubicBezTo>
                    <a:pt x="1" y="46"/>
                    <a:pt x="0" y="50"/>
                    <a:pt x="3" y="53"/>
                  </a:cubicBezTo>
                  <a:cubicBezTo>
                    <a:pt x="4" y="54"/>
                    <a:pt x="6" y="55"/>
                    <a:pt x="8" y="55"/>
                  </a:cubicBezTo>
                  <a:cubicBezTo>
                    <a:pt x="9" y="55"/>
                    <a:pt x="11" y="54"/>
                    <a:pt x="12" y="53"/>
                  </a:cubicBezTo>
                  <a:cubicBezTo>
                    <a:pt x="50" y="18"/>
                    <a:pt x="50" y="18"/>
                    <a:pt x="50" y="18"/>
                  </a:cubicBezTo>
                  <a:cubicBezTo>
                    <a:pt x="87" y="53"/>
                    <a:pt x="87" y="53"/>
                    <a:pt x="87" y="53"/>
                  </a:cubicBezTo>
                  <a:cubicBezTo>
                    <a:pt x="89" y="54"/>
                    <a:pt x="90" y="55"/>
                    <a:pt x="92" y="55"/>
                  </a:cubicBezTo>
                  <a:cubicBezTo>
                    <a:pt x="94" y="55"/>
                    <a:pt x="96" y="54"/>
                    <a:pt x="97" y="53"/>
                  </a:cubicBezTo>
                  <a:cubicBezTo>
                    <a:pt x="99" y="50"/>
                    <a:pt x="99" y="46"/>
                    <a:pt x="97" y="44"/>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4" name="Freeform 8"/>
            <p:cNvSpPr/>
            <p:nvPr/>
          </p:nvSpPr>
          <p:spPr bwMode="auto">
            <a:xfrm>
              <a:off x="5056418" y="1446296"/>
              <a:ext cx="255672" cy="265321"/>
            </a:xfrm>
            <a:custGeom>
              <a:avLst/>
              <a:gdLst>
                <a:gd name="T0" fmla="*/ 0 w 68"/>
                <a:gd name="T1" fmla="*/ 32 h 71"/>
                <a:gd name="T2" fmla="*/ 0 w 68"/>
                <a:gd name="T3" fmla="*/ 68 h 71"/>
                <a:gd name="T4" fmla="*/ 5 w 68"/>
                <a:gd name="T5" fmla="*/ 71 h 71"/>
                <a:gd name="T6" fmla="*/ 22 w 68"/>
                <a:gd name="T7" fmla="*/ 71 h 71"/>
                <a:gd name="T8" fmla="*/ 22 w 68"/>
                <a:gd name="T9" fmla="*/ 44 h 71"/>
                <a:gd name="T10" fmla="*/ 46 w 68"/>
                <a:gd name="T11" fmla="*/ 44 h 71"/>
                <a:gd name="T12" fmla="*/ 46 w 68"/>
                <a:gd name="T13" fmla="*/ 71 h 71"/>
                <a:gd name="T14" fmla="*/ 63 w 68"/>
                <a:gd name="T15" fmla="*/ 71 h 71"/>
                <a:gd name="T16" fmla="*/ 68 w 68"/>
                <a:gd name="T17" fmla="*/ 68 h 71"/>
                <a:gd name="T18" fmla="*/ 68 w 68"/>
                <a:gd name="T19" fmla="*/ 32 h 71"/>
                <a:gd name="T20" fmla="*/ 34 w 68"/>
                <a:gd name="T21" fmla="*/ 0 h 71"/>
                <a:gd name="T22" fmla="*/ 0 w 68"/>
                <a:gd name="T2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71">
                  <a:moveTo>
                    <a:pt x="0" y="32"/>
                  </a:moveTo>
                  <a:cubicBezTo>
                    <a:pt x="0" y="68"/>
                    <a:pt x="0" y="68"/>
                    <a:pt x="0" y="68"/>
                  </a:cubicBezTo>
                  <a:cubicBezTo>
                    <a:pt x="0" y="70"/>
                    <a:pt x="2" y="71"/>
                    <a:pt x="5" y="71"/>
                  </a:cubicBezTo>
                  <a:cubicBezTo>
                    <a:pt x="22" y="71"/>
                    <a:pt x="22" y="71"/>
                    <a:pt x="22" y="71"/>
                  </a:cubicBezTo>
                  <a:cubicBezTo>
                    <a:pt x="22" y="44"/>
                    <a:pt x="22" y="44"/>
                    <a:pt x="22" y="44"/>
                  </a:cubicBezTo>
                  <a:cubicBezTo>
                    <a:pt x="46" y="44"/>
                    <a:pt x="46" y="44"/>
                    <a:pt x="46" y="44"/>
                  </a:cubicBezTo>
                  <a:cubicBezTo>
                    <a:pt x="46" y="71"/>
                    <a:pt x="46" y="71"/>
                    <a:pt x="46" y="71"/>
                  </a:cubicBezTo>
                  <a:cubicBezTo>
                    <a:pt x="63" y="71"/>
                    <a:pt x="63" y="71"/>
                    <a:pt x="63" y="71"/>
                  </a:cubicBezTo>
                  <a:cubicBezTo>
                    <a:pt x="66" y="71"/>
                    <a:pt x="68" y="70"/>
                    <a:pt x="68" y="68"/>
                  </a:cubicBezTo>
                  <a:cubicBezTo>
                    <a:pt x="68" y="32"/>
                    <a:pt x="68" y="32"/>
                    <a:pt x="68" y="32"/>
                  </a:cubicBezTo>
                  <a:cubicBezTo>
                    <a:pt x="34" y="0"/>
                    <a:pt x="34" y="0"/>
                    <a:pt x="34" y="0"/>
                  </a:cubicBezTo>
                  <a:lnTo>
                    <a:pt x="0" y="32"/>
                  </a:ln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nvGrpSpPr>
          <p:cNvPr id="15" name="组合 20"/>
          <p:cNvGrpSpPr/>
          <p:nvPr/>
        </p:nvGrpSpPr>
        <p:grpSpPr>
          <a:xfrm>
            <a:off x="684213" y="2708275"/>
            <a:ext cx="663575" cy="661988"/>
            <a:chOff x="1339850" y="2163763"/>
            <a:chExt cx="506413" cy="506412"/>
          </a:xfrm>
        </p:grpSpPr>
        <p:sp>
          <p:nvSpPr>
            <p:cNvPr id="16" name="Freeform 13"/>
            <p:cNvSpPr/>
            <p:nvPr/>
          </p:nvSpPr>
          <p:spPr bwMode="auto">
            <a:xfrm>
              <a:off x="1339850" y="2163763"/>
              <a:ext cx="506413" cy="506412"/>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7" name="Freeform 14"/>
            <p:cNvSpPr/>
            <p:nvPr/>
          </p:nvSpPr>
          <p:spPr bwMode="auto">
            <a:xfrm>
              <a:off x="1499770" y="2276704"/>
              <a:ext cx="176881" cy="104440"/>
            </a:xfrm>
            <a:custGeom>
              <a:avLst/>
              <a:gdLst>
                <a:gd name="T0" fmla="*/ 111 w 111"/>
                <a:gd name="T1" fmla="*/ 0 h 66"/>
                <a:gd name="T2" fmla="*/ 55 w 111"/>
                <a:gd name="T3" fmla="*/ 0 h 66"/>
                <a:gd name="T4" fmla="*/ 55 w 111"/>
                <a:gd name="T5" fmla="*/ 54 h 66"/>
                <a:gd name="T6" fmla="*/ 14 w 111"/>
                <a:gd name="T7" fmla="*/ 54 h 66"/>
                <a:gd name="T8" fmla="*/ 14 w 111"/>
                <a:gd name="T9" fmla="*/ 0 h 66"/>
                <a:gd name="T10" fmla="*/ 0 w 111"/>
                <a:gd name="T11" fmla="*/ 0 h 66"/>
                <a:gd name="T12" fmla="*/ 0 w 111"/>
                <a:gd name="T13" fmla="*/ 66 h 66"/>
                <a:gd name="T14" fmla="*/ 111 w 111"/>
                <a:gd name="T15" fmla="*/ 66 h 66"/>
                <a:gd name="T16" fmla="*/ 111 w 1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6">
                  <a:moveTo>
                    <a:pt x="111" y="0"/>
                  </a:moveTo>
                  <a:lnTo>
                    <a:pt x="55" y="0"/>
                  </a:lnTo>
                  <a:lnTo>
                    <a:pt x="55" y="54"/>
                  </a:lnTo>
                  <a:lnTo>
                    <a:pt x="14" y="54"/>
                  </a:lnTo>
                  <a:lnTo>
                    <a:pt x="14" y="0"/>
                  </a:lnTo>
                  <a:lnTo>
                    <a:pt x="0" y="0"/>
                  </a:lnTo>
                  <a:lnTo>
                    <a:pt x="0" y="66"/>
                  </a:lnTo>
                  <a:lnTo>
                    <a:pt x="111" y="66"/>
                  </a:lnTo>
                  <a:lnTo>
                    <a:pt x="111" y="0"/>
                  </a:ln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8" name="Freeform 15"/>
            <p:cNvSpPr>
              <a:spLocks noEditPoints="1"/>
            </p:cNvSpPr>
            <p:nvPr/>
          </p:nvSpPr>
          <p:spPr bwMode="auto">
            <a:xfrm>
              <a:off x="1447674" y="2276704"/>
              <a:ext cx="289552" cy="278101"/>
            </a:xfrm>
            <a:custGeom>
              <a:avLst/>
              <a:gdLst>
                <a:gd name="T0" fmla="*/ 72 w 77"/>
                <a:gd name="T1" fmla="*/ 0 h 74"/>
                <a:gd name="T2" fmla="*/ 64 w 77"/>
                <a:gd name="T3" fmla="*/ 0 h 74"/>
                <a:gd name="T4" fmla="*/ 64 w 77"/>
                <a:gd name="T5" fmla="*/ 31 h 74"/>
                <a:gd name="T6" fmla="*/ 10 w 77"/>
                <a:gd name="T7" fmla="*/ 31 h 74"/>
                <a:gd name="T8" fmla="*/ 10 w 77"/>
                <a:gd name="T9" fmla="*/ 0 h 74"/>
                <a:gd name="T10" fmla="*/ 5 w 77"/>
                <a:gd name="T11" fmla="*/ 0 h 74"/>
                <a:gd name="T12" fmla="*/ 0 w 77"/>
                <a:gd name="T13" fmla="*/ 6 h 74"/>
                <a:gd name="T14" fmla="*/ 0 w 77"/>
                <a:gd name="T15" fmla="*/ 68 h 74"/>
                <a:gd name="T16" fmla="*/ 5 w 77"/>
                <a:gd name="T17" fmla="*/ 74 h 74"/>
                <a:gd name="T18" fmla="*/ 72 w 77"/>
                <a:gd name="T19" fmla="*/ 74 h 74"/>
                <a:gd name="T20" fmla="*/ 77 w 77"/>
                <a:gd name="T21" fmla="*/ 68 h 74"/>
                <a:gd name="T22" fmla="*/ 77 w 77"/>
                <a:gd name="T23" fmla="*/ 6 h 74"/>
                <a:gd name="T24" fmla="*/ 72 w 77"/>
                <a:gd name="T25" fmla="*/ 0 h 74"/>
                <a:gd name="T26" fmla="*/ 38 w 77"/>
                <a:gd name="T27" fmla="*/ 65 h 74"/>
                <a:gd name="T28" fmla="*/ 22 w 77"/>
                <a:gd name="T29" fmla="*/ 49 h 74"/>
                <a:gd name="T30" fmla="*/ 38 w 77"/>
                <a:gd name="T31" fmla="*/ 33 h 74"/>
                <a:gd name="T32" fmla="*/ 54 w 77"/>
                <a:gd name="T33" fmla="*/ 49 h 74"/>
                <a:gd name="T34" fmla="*/ 38 w 77"/>
                <a:gd name="T35"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4">
                  <a:moveTo>
                    <a:pt x="72" y="0"/>
                  </a:moveTo>
                  <a:cubicBezTo>
                    <a:pt x="64" y="0"/>
                    <a:pt x="64" y="0"/>
                    <a:pt x="64" y="0"/>
                  </a:cubicBezTo>
                  <a:cubicBezTo>
                    <a:pt x="64" y="31"/>
                    <a:pt x="64" y="31"/>
                    <a:pt x="64" y="31"/>
                  </a:cubicBezTo>
                  <a:cubicBezTo>
                    <a:pt x="10" y="31"/>
                    <a:pt x="10" y="31"/>
                    <a:pt x="10" y="31"/>
                  </a:cubicBezTo>
                  <a:cubicBezTo>
                    <a:pt x="10" y="0"/>
                    <a:pt x="10" y="0"/>
                    <a:pt x="10" y="0"/>
                  </a:cubicBezTo>
                  <a:cubicBezTo>
                    <a:pt x="5" y="0"/>
                    <a:pt x="5" y="0"/>
                    <a:pt x="5" y="0"/>
                  </a:cubicBezTo>
                  <a:cubicBezTo>
                    <a:pt x="2" y="0"/>
                    <a:pt x="0" y="3"/>
                    <a:pt x="0" y="6"/>
                  </a:cubicBezTo>
                  <a:cubicBezTo>
                    <a:pt x="0" y="68"/>
                    <a:pt x="0" y="68"/>
                    <a:pt x="0" y="68"/>
                  </a:cubicBezTo>
                  <a:cubicBezTo>
                    <a:pt x="0" y="72"/>
                    <a:pt x="2" y="74"/>
                    <a:pt x="5" y="74"/>
                  </a:cubicBezTo>
                  <a:cubicBezTo>
                    <a:pt x="72" y="74"/>
                    <a:pt x="72" y="74"/>
                    <a:pt x="72" y="74"/>
                  </a:cubicBezTo>
                  <a:cubicBezTo>
                    <a:pt x="75" y="74"/>
                    <a:pt x="77" y="72"/>
                    <a:pt x="77" y="68"/>
                  </a:cubicBezTo>
                  <a:cubicBezTo>
                    <a:pt x="77" y="6"/>
                    <a:pt x="77" y="6"/>
                    <a:pt x="77" y="6"/>
                  </a:cubicBezTo>
                  <a:cubicBezTo>
                    <a:pt x="77" y="3"/>
                    <a:pt x="75" y="0"/>
                    <a:pt x="72" y="0"/>
                  </a:cubicBezTo>
                  <a:close/>
                  <a:moveTo>
                    <a:pt x="38" y="65"/>
                  </a:moveTo>
                  <a:cubicBezTo>
                    <a:pt x="29" y="65"/>
                    <a:pt x="22" y="58"/>
                    <a:pt x="22" y="49"/>
                  </a:cubicBezTo>
                  <a:cubicBezTo>
                    <a:pt x="22" y="40"/>
                    <a:pt x="29" y="33"/>
                    <a:pt x="38" y="33"/>
                  </a:cubicBezTo>
                  <a:cubicBezTo>
                    <a:pt x="46" y="33"/>
                    <a:pt x="54" y="40"/>
                    <a:pt x="54" y="49"/>
                  </a:cubicBezTo>
                  <a:cubicBezTo>
                    <a:pt x="54" y="58"/>
                    <a:pt x="46" y="65"/>
                    <a:pt x="38" y="65"/>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9" name="Oval 16"/>
            <p:cNvSpPr>
              <a:spLocks noChangeArrowheads="1"/>
            </p:cNvSpPr>
            <p:nvPr/>
          </p:nvSpPr>
          <p:spPr bwMode="auto">
            <a:xfrm>
              <a:off x="1549442" y="2418790"/>
              <a:ext cx="82383" cy="82580"/>
            </a:xfrm>
            <a:prstGeom prst="ellipse">
              <a:avLst/>
            </a:pr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nvGrpSpPr>
          <p:cNvPr id="20" name="组合 25"/>
          <p:cNvGrpSpPr/>
          <p:nvPr/>
        </p:nvGrpSpPr>
        <p:grpSpPr>
          <a:xfrm>
            <a:off x="690563" y="3770313"/>
            <a:ext cx="657225" cy="663575"/>
            <a:chOff x="5093055" y="2766720"/>
            <a:chExt cx="501650" cy="506413"/>
          </a:xfrm>
        </p:grpSpPr>
        <p:sp>
          <p:nvSpPr>
            <p:cNvPr id="21" name="Freeform 21"/>
            <p:cNvSpPr/>
            <p:nvPr/>
          </p:nvSpPr>
          <p:spPr bwMode="auto">
            <a:xfrm>
              <a:off x="5093055" y="2766720"/>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rgbClr val="9476B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latin typeface="+mn-lt"/>
                <a:ea typeface="+mn-ea"/>
                <a:cs typeface="+mn-cs"/>
              </a:endParaRPr>
            </a:p>
          </p:txBody>
        </p:sp>
        <p:sp>
          <p:nvSpPr>
            <p:cNvPr id="22" name="Oval 22"/>
            <p:cNvSpPr>
              <a:spLocks noChangeArrowheads="1"/>
            </p:cNvSpPr>
            <p:nvPr/>
          </p:nvSpPr>
          <p:spPr bwMode="auto">
            <a:xfrm>
              <a:off x="5200897" y="3069599"/>
              <a:ext cx="98149" cy="99344"/>
            </a:xfrm>
            <a:prstGeom prst="ellipse">
              <a:avLst/>
            </a:pr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3" name="Freeform 23"/>
            <p:cNvSpPr/>
            <p:nvPr/>
          </p:nvSpPr>
          <p:spPr bwMode="auto">
            <a:xfrm>
              <a:off x="5211803" y="2970254"/>
              <a:ext cx="181757" cy="179304"/>
            </a:xfrm>
            <a:custGeom>
              <a:avLst/>
              <a:gdLst>
                <a:gd name="T0" fmla="*/ 6 w 48"/>
                <a:gd name="T1" fmla="*/ 0 h 48"/>
                <a:gd name="T2" fmla="*/ 0 w 48"/>
                <a:gd name="T3" fmla="*/ 7 h 48"/>
                <a:gd name="T4" fmla="*/ 6 w 48"/>
                <a:gd name="T5" fmla="*/ 13 h 48"/>
                <a:gd name="T6" fmla="*/ 35 w 48"/>
                <a:gd name="T7" fmla="*/ 42 h 48"/>
                <a:gd name="T8" fmla="*/ 42 w 48"/>
                <a:gd name="T9" fmla="*/ 48 h 48"/>
                <a:gd name="T10" fmla="*/ 48 w 48"/>
                <a:gd name="T11" fmla="*/ 42 h 48"/>
                <a:gd name="T12" fmla="*/ 6 w 48"/>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0"/>
                  </a:moveTo>
                  <a:cubicBezTo>
                    <a:pt x="3" y="0"/>
                    <a:pt x="0" y="3"/>
                    <a:pt x="0" y="7"/>
                  </a:cubicBezTo>
                  <a:cubicBezTo>
                    <a:pt x="0" y="10"/>
                    <a:pt x="3" y="13"/>
                    <a:pt x="6" y="13"/>
                  </a:cubicBezTo>
                  <a:cubicBezTo>
                    <a:pt x="22" y="13"/>
                    <a:pt x="35" y="26"/>
                    <a:pt x="35" y="42"/>
                  </a:cubicBezTo>
                  <a:cubicBezTo>
                    <a:pt x="35" y="45"/>
                    <a:pt x="38" y="48"/>
                    <a:pt x="42" y="48"/>
                  </a:cubicBezTo>
                  <a:cubicBezTo>
                    <a:pt x="45" y="48"/>
                    <a:pt x="48" y="45"/>
                    <a:pt x="48" y="42"/>
                  </a:cubicBezTo>
                  <a:cubicBezTo>
                    <a:pt x="48" y="19"/>
                    <a:pt x="29"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4" name="Freeform 24"/>
            <p:cNvSpPr/>
            <p:nvPr/>
          </p:nvSpPr>
          <p:spPr bwMode="auto">
            <a:xfrm>
              <a:off x="5211803" y="2870910"/>
              <a:ext cx="278694" cy="278648"/>
            </a:xfrm>
            <a:custGeom>
              <a:avLst/>
              <a:gdLst>
                <a:gd name="T0" fmla="*/ 6 w 74"/>
                <a:gd name="T1" fmla="*/ 0 h 74"/>
                <a:gd name="T2" fmla="*/ 0 w 74"/>
                <a:gd name="T3" fmla="*/ 7 h 74"/>
                <a:gd name="T4" fmla="*/ 6 w 74"/>
                <a:gd name="T5" fmla="*/ 13 h 74"/>
                <a:gd name="T6" fmla="*/ 61 w 74"/>
                <a:gd name="T7" fmla="*/ 68 h 74"/>
                <a:gd name="T8" fmla="*/ 68 w 74"/>
                <a:gd name="T9" fmla="*/ 74 h 74"/>
                <a:gd name="T10" fmla="*/ 74 w 74"/>
                <a:gd name="T11" fmla="*/ 68 h 74"/>
                <a:gd name="T12" fmla="*/ 6 w 7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74" h="74">
                  <a:moveTo>
                    <a:pt x="6" y="0"/>
                  </a:moveTo>
                  <a:cubicBezTo>
                    <a:pt x="3" y="0"/>
                    <a:pt x="0" y="3"/>
                    <a:pt x="0" y="7"/>
                  </a:cubicBezTo>
                  <a:cubicBezTo>
                    <a:pt x="0" y="10"/>
                    <a:pt x="3" y="13"/>
                    <a:pt x="6" y="13"/>
                  </a:cubicBezTo>
                  <a:cubicBezTo>
                    <a:pt x="37" y="13"/>
                    <a:pt x="61" y="38"/>
                    <a:pt x="61" y="68"/>
                  </a:cubicBezTo>
                  <a:cubicBezTo>
                    <a:pt x="61" y="71"/>
                    <a:pt x="64" y="74"/>
                    <a:pt x="68" y="74"/>
                  </a:cubicBezTo>
                  <a:cubicBezTo>
                    <a:pt x="71" y="74"/>
                    <a:pt x="74" y="71"/>
                    <a:pt x="74" y="68"/>
                  </a:cubicBezTo>
                  <a:cubicBezTo>
                    <a:pt x="74" y="30"/>
                    <a:pt x="44" y="0"/>
                    <a:pt x="6" y="0"/>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nvGrpSpPr>
          <p:cNvPr id="25" name="组合 30"/>
          <p:cNvGrpSpPr/>
          <p:nvPr/>
        </p:nvGrpSpPr>
        <p:grpSpPr>
          <a:xfrm>
            <a:off x="684213" y="4854575"/>
            <a:ext cx="663575" cy="661988"/>
            <a:chOff x="6137274" y="1900165"/>
            <a:chExt cx="506413" cy="506412"/>
          </a:xfrm>
        </p:grpSpPr>
        <p:sp>
          <p:nvSpPr>
            <p:cNvPr id="26" name="Freeform 29"/>
            <p:cNvSpPr/>
            <p:nvPr/>
          </p:nvSpPr>
          <p:spPr bwMode="auto">
            <a:xfrm>
              <a:off x="6137274" y="1900165"/>
              <a:ext cx="506413" cy="506412"/>
            </a:xfrm>
            <a:custGeom>
              <a:avLst/>
              <a:gdLst>
                <a:gd name="T0" fmla="*/ 135 w 135"/>
                <a:gd name="T1" fmla="*/ 36 h 135"/>
                <a:gd name="T2" fmla="*/ 135 w 135"/>
                <a:gd name="T3" fmla="*/ 98 h 135"/>
                <a:gd name="T4" fmla="*/ 98 w 135"/>
                <a:gd name="T5" fmla="*/ 135 h 135"/>
                <a:gd name="T6" fmla="*/ 36 w 135"/>
                <a:gd name="T7" fmla="*/ 135 h 135"/>
                <a:gd name="T8" fmla="*/ 0 w 135"/>
                <a:gd name="T9" fmla="*/ 98 h 135"/>
                <a:gd name="T10" fmla="*/ 0 w 135"/>
                <a:gd name="T11" fmla="*/ 36 h 135"/>
                <a:gd name="T12" fmla="*/ 36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5" y="0"/>
                    <a:pt x="135" y="0"/>
                    <a:pt x="135" y="0"/>
                  </a:cubicBezTo>
                  <a:lnTo>
                    <a:pt x="135" y="36"/>
                  </a:lnTo>
                  <a:close/>
                </a:path>
              </a:pathLst>
            </a:custGeom>
            <a:solidFill>
              <a:srgbClr val="6C4C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7" name="Freeform 30"/>
            <p:cNvSpPr>
              <a:spLocks noEditPoints="1"/>
            </p:cNvSpPr>
            <p:nvPr/>
          </p:nvSpPr>
          <p:spPr bwMode="auto">
            <a:xfrm>
              <a:off x="6208753" y="1979102"/>
              <a:ext cx="327109" cy="325464"/>
            </a:xfrm>
            <a:custGeom>
              <a:avLst/>
              <a:gdLst>
                <a:gd name="T0" fmla="*/ 64 w 87"/>
                <a:gd name="T1" fmla="*/ 14 h 87"/>
                <a:gd name="T2" fmla="*/ 14 w 87"/>
                <a:gd name="T3" fmla="*/ 14 h 87"/>
                <a:gd name="T4" fmla="*/ 14 w 87"/>
                <a:gd name="T5" fmla="*/ 64 h 87"/>
                <a:gd name="T6" fmla="*/ 59 w 87"/>
                <a:gd name="T7" fmla="*/ 69 h 87"/>
                <a:gd name="T8" fmla="*/ 74 w 87"/>
                <a:gd name="T9" fmla="*/ 84 h 87"/>
                <a:gd name="T10" fmla="*/ 83 w 87"/>
                <a:gd name="T11" fmla="*/ 84 h 87"/>
                <a:gd name="T12" fmla="*/ 84 w 87"/>
                <a:gd name="T13" fmla="*/ 83 h 87"/>
                <a:gd name="T14" fmla="*/ 84 w 87"/>
                <a:gd name="T15" fmla="*/ 74 h 87"/>
                <a:gd name="T16" fmla="*/ 69 w 87"/>
                <a:gd name="T17" fmla="*/ 59 h 87"/>
                <a:gd name="T18" fmla="*/ 64 w 87"/>
                <a:gd name="T19" fmla="*/ 14 h 87"/>
                <a:gd name="T20" fmla="*/ 58 w 87"/>
                <a:gd name="T21" fmla="*/ 58 h 87"/>
                <a:gd name="T22" fmla="*/ 20 w 87"/>
                <a:gd name="T23" fmla="*/ 58 h 87"/>
                <a:gd name="T24" fmla="*/ 20 w 87"/>
                <a:gd name="T25" fmla="*/ 21 h 87"/>
                <a:gd name="T26" fmla="*/ 58 w 87"/>
                <a:gd name="T27" fmla="*/ 21 h 87"/>
                <a:gd name="T28" fmla="*/ 58 w 87"/>
                <a:gd name="T29"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87">
                  <a:moveTo>
                    <a:pt x="64" y="14"/>
                  </a:moveTo>
                  <a:cubicBezTo>
                    <a:pt x="50" y="0"/>
                    <a:pt x="28" y="0"/>
                    <a:pt x="14" y="14"/>
                  </a:cubicBezTo>
                  <a:cubicBezTo>
                    <a:pt x="0" y="28"/>
                    <a:pt x="0" y="51"/>
                    <a:pt x="14" y="64"/>
                  </a:cubicBezTo>
                  <a:cubicBezTo>
                    <a:pt x="26" y="77"/>
                    <a:pt x="45" y="78"/>
                    <a:pt x="59" y="69"/>
                  </a:cubicBezTo>
                  <a:cubicBezTo>
                    <a:pt x="74" y="84"/>
                    <a:pt x="74" y="84"/>
                    <a:pt x="74" y="84"/>
                  </a:cubicBezTo>
                  <a:cubicBezTo>
                    <a:pt x="76" y="87"/>
                    <a:pt x="80" y="87"/>
                    <a:pt x="83" y="84"/>
                  </a:cubicBezTo>
                  <a:cubicBezTo>
                    <a:pt x="84" y="83"/>
                    <a:pt x="84" y="83"/>
                    <a:pt x="84" y="83"/>
                  </a:cubicBezTo>
                  <a:cubicBezTo>
                    <a:pt x="87" y="81"/>
                    <a:pt x="87" y="77"/>
                    <a:pt x="84" y="74"/>
                  </a:cubicBezTo>
                  <a:cubicBezTo>
                    <a:pt x="69" y="59"/>
                    <a:pt x="69" y="59"/>
                    <a:pt x="69" y="59"/>
                  </a:cubicBezTo>
                  <a:cubicBezTo>
                    <a:pt x="78" y="45"/>
                    <a:pt x="76" y="26"/>
                    <a:pt x="64" y="14"/>
                  </a:cubicBezTo>
                  <a:close/>
                  <a:moveTo>
                    <a:pt x="58" y="58"/>
                  </a:moveTo>
                  <a:cubicBezTo>
                    <a:pt x="47" y="68"/>
                    <a:pt x="31" y="68"/>
                    <a:pt x="20" y="58"/>
                  </a:cubicBezTo>
                  <a:cubicBezTo>
                    <a:pt x="10" y="48"/>
                    <a:pt x="10" y="31"/>
                    <a:pt x="20" y="21"/>
                  </a:cubicBezTo>
                  <a:cubicBezTo>
                    <a:pt x="31" y="10"/>
                    <a:pt x="47" y="10"/>
                    <a:pt x="58" y="21"/>
                  </a:cubicBezTo>
                  <a:cubicBezTo>
                    <a:pt x="68" y="31"/>
                    <a:pt x="68" y="48"/>
                    <a:pt x="58" y="58"/>
                  </a:cubicBezTo>
                  <a:close/>
                </a:path>
              </a:pathLst>
            </a:custGeom>
            <a:solidFill>
              <a:srgbClr val="ECECE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sp>
        <p:nvSpPr>
          <p:cNvPr id="32" name="Rectangle 1029"/>
          <p:cNvSpPr>
            <a:spLocks noChangeArrowheads="1"/>
          </p:cNvSpPr>
          <p:nvPr/>
        </p:nvSpPr>
        <p:spPr bwMode="auto">
          <a:xfrm>
            <a:off x="1436688" y="2784475"/>
            <a:ext cx="341471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rPr>
              <a:t>学习一些</a:t>
            </a: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常用的算法</a:t>
            </a:r>
            <a:r>
              <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rPr>
              <a:t>；</a:t>
            </a:r>
            <a:endPar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endParaRPr>
          </a:p>
        </p:txBody>
      </p:sp>
      <p:sp>
        <p:nvSpPr>
          <p:cNvPr id="33" name="Rectangle 1029"/>
          <p:cNvSpPr>
            <a:spLocks noChangeArrowheads="1"/>
          </p:cNvSpPr>
          <p:nvPr/>
        </p:nvSpPr>
        <p:spPr bwMode="auto">
          <a:xfrm>
            <a:off x="1489075" y="3648075"/>
            <a:ext cx="7126288"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rPr>
              <a:t>复杂程序设计的训练过程，要求编写的程序</a:t>
            </a: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结构清楚和正确易读</a:t>
            </a:r>
            <a:r>
              <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rPr>
              <a:t>；</a:t>
            </a:r>
            <a:endPar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endParaRPr>
          </a:p>
        </p:txBody>
      </p:sp>
      <p:sp>
        <p:nvSpPr>
          <p:cNvPr id="34" name="Rectangle 1029"/>
          <p:cNvSpPr>
            <a:spLocks noChangeArrowheads="1"/>
          </p:cNvSpPr>
          <p:nvPr/>
        </p:nvSpPr>
        <p:spPr bwMode="auto">
          <a:xfrm>
            <a:off x="1560513" y="4899025"/>
            <a:ext cx="7126288"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rPr>
              <a:t>初步掌握算法的</a:t>
            </a: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时间分析和空间分析</a:t>
            </a:r>
            <a:r>
              <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rPr>
              <a:t>技术</a:t>
            </a:r>
            <a:r>
              <a:rPr lang="zh-CN" altLang="en-US" sz="2200" dirty="0">
                <a:solidFill>
                  <a:srgbClr val="003300"/>
                </a:solidFill>
                <a:latin typeface="+mn-lt"/>
                <a:ea typeface="+mn-ea"/>
                <a:cs typeface="+mn-ea"/>
                <a:sym typeface="+mn-lt"/>
              </a:rPr>
              <a:t>。</a:t>
            </a:r>
            <a:endParaRPr kumimoji="0" lang="zh-CN" altLang="en-US" sz="2200" b="0" i="0" u="none" strike="noStrike" kern="1200" cap="none" spc="0" normalizeH="0" baseline="0" noProof="0" dirty="0">
              <a:ln>
                <a:noFill/>
              </a:ln>
              <a:solidFill>
                <a:srgbClr val="003300"/>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00389"/>
                                        </p:tgtEl>
                                        <p:attrNameLst>
                                          <p:attrName>style.visibility</p:attrName>
                                        </p:attrNameLst>
                                      </p:cBhvr>
                                      <p:to>
                                        <p:strVal val="visible"/>
                                      </p:to>
                                    </p:set>
                                    <p:animEffect transition="in" filter="circle(in)">
                                      <p:cBhvr>
                                        <p:cTn id="12" dur="2000"/>
                                        <p:tgtEl>
                                          <p:spTgt spid="40038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ircle(in)">
                                      <p:cBhvr>
                                        <p:cTn id="17" dur="2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circle(in)">
                                      <p:cBhvr>
                                        <p:cTn id="22" dur="20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circle(in)">
                                      <p:cBhvr>
                                        <p:cTn id="27" dur="2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circle(in)">
                                      <p:cBhvr>
                                        <p:cTn id="32" dur="20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circle(in)">
                                      <p:cBhvr>
                                        <p:cTn id="37" dur="2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circle(in)">
                                      <p:cBhvr>
                                        <p:cTn id="42"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32" grpId="0"/>
      <p:bldP spid="33"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327275" y="3429000"/>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267" name="矩形: 圆角 15"/>
          <p:cNvSpPr>
            <a:spLocks noChangeArrowheads="1"/>
          </p:cNvSpPr>
          <p:nvPr/>
        </p:nvSpPr>
        <p:spPr bwMode="auto">
          <a:xfrm>
            <a:off x="1382713" y="3429000"/>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a:buClrTx/>
              <a:buSzTx/>
              <a:buFontTx/>
              <a:buNone/>
              <a:defRPr/>
            </a:pPr>
            <a:r>
              <a:rPr kumimoji="0" lang="zh-CN" altLang="en-US" sz="3600" kern="1200" cap="none" spc="0" normalizeH="0" baseline="0" noProof="0" dirty="0">
                <a:solidFill>
                  <a:schemeClr val="bg1"/>
                </a:solidFill>
                <a:latin typeface="+mn-lt"/>
                <a:ea typeface="+mn-ea"/>
                <a:cs typeface="+mn-ea"/>
                <a:sym typeface="+mn-lt"/>
              </a:rPr>
              <a:t>目录导航</a:t>
            </a:r>
            <a:endParaRPr kumimoji="0" lang="zh-CN" altLang="en-US" sz="3600" kern="1200" cap="none" spc="0" normalizeH="0" baseline="0" noProof="0" dirty="0">
              <a:solidFill>
                <a:schemeClr val="bg1"/>
              </a:solidFill>
              <a:latin typeface="+mn-lt"/>
              <a:ea typeface="+mn-ea"/>
              <a:cs typeface="+mn-ea"/>
              <a:sym typeface="+mn-lt"/>
            </a:endParaRPr>
          </a:p>
        </p:txBody>
      </p:sp>
      <p:sp>
        <p:nvSpPr>
          <p:cNvPr id="14" name="文本框 13"/>
          <p:cNvSpPr txBox="1"/>
          <p:nvPr/>
        </p:nvSpPr>
        <p:spPr>
          <a:xfrm>
            <a:off x="1501775" y="2776538"/>
            <a:ext cx="720725" cy="2241550"/>
          </a:xfrm>
          <a:prstGeom prst="rect">
            <a:avLst/>
          </a:prstGeom>
          <a:noFill/>
        </p:spPr>
        <p:txBody>
          <a:bodyPr>
            <a:spAutoFit/>
          </a:bodyPr>
          <a:lstStyle/>
          <a:p>
            <a:pPr marR="0" defTabSz="914400">
              <a:lnSpc>
                <a:spcPct val="150000"/>
              </a:lnSpc>
              <a:buClrTx/>
              <a:buSzTx/>
              <a:buFontTx/>
              <a:buNone/>
              <a:defRPr/>
            </a:pPr>
            <a:r>
              <a:rPr kumimoji="0" lang="en-US" altLang="zh-CN" sz="2400" kern="1200" cap="none" spc="0" normalizeH="0" baseline="0" noProof="0" dirty="0">
                <a:latin typeface="+mn-lt"/>
                <a:ea typeface="+mn-ea"/>
                <a:cs typeface="+mn-ea"/>
                <a:sym typeface="+mn-lt"/>
              </a:rPr>
              <a:t>1.1</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solidFill>
                  <a:schemeClr val="bg1"/>
                </a:solidFill>
                <a:latin typeface="+mn-lt"/>
                <a:ea typeface="+mn-ea"/>
                <a:cs typeface="+mn-ea"/>
                <a:sym typeface="+mn-lt"/>
              </a:rPr>
              <a:t>1.2</a:t>
            </a:r>
            <a:endParaRPr kumimoji="0" lang="zh-CN" altLang="en-US" sz="240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solidFill>
                  <a:schemeClr val="tx1">
                    <a:lumMod val="95000"/>
                    <a:lumOff val="5000"/>
                  </a:schemeClr>
                </a:solidFill>
                <a:latin typeface="+mn-lt"/>
                <a:ea typeface="+mn-ea"/>
                <a:cs typeface="+mn-ea"/>
                <a:sym typeface="+mn-lt"/>
              </a:rPr>
              <a:t>1.3</a:t>
            </a:r>
            <a:endParaRPr kumimoji="0" lang="zh-CN" altLang="en-US" sz="2400" kern="1200" cap="none" spc="0" normalizeH="0" baseline="0" noProof="0" dirty="0">
              <a:solidFill>
                <a:schemeClr val="tx1">
                  <a:lumMod val="95000"/>
                  <a:lumOff val="5000"/>
                </a:schemeClr>
              </a:solidFill>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solidFill>
                  <a:schemeClr val="tx1">
                    <a:lumMod val="95000"/>
                    <a:lumOff val="5000"/>
                  </a:schemeClr>
                </a:solidFill>
                <a:latin typeface="+mn-lt"/>
                <a:ea typeface="+mn-ea"/>
                <a:cs typeface="+mn-ea"/>
                <a:sym typeface="+mn-lt"/>
              </a:rPr>
              <a:t>1.4</a:t>
            </a:r>
            <a:endParaRPr kumimoji="0" lang="zh-CN" altLang="en-US" sz="240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339975" y="2776538"/>
            <a:ext cx="4129088" cy="2243138"/>
          </a:xfrm>
          <a:prstGeom prst="rect">
            <a:avLst/>
          </a:prstGeom>
          <a:noFill/>
        </p:spPr>
        <p:txBody>
          <a:bodyPr>
            <a:spAutoFit/>
          </a:bodyPr>
          <a:lstStyle/>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数据结构的研究内容</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solidFill>
                  <a:schemeClr val="bg1"/>
                </a:solidFill>
                <a:latin typeface="+mn-lt"/>
                <a:ea typeface="+mn-ea"/>
                <a:cs typeface="+mn-ea"/>
                <a:sym typeface="+mn-lt"/>
              </a:rPr>
              <a:t>基本概念和术语</a:t>
            </a:r>
            <a:endParaRPr kumimoji="0" lang="zh-CN" altLang="en-US" sz="240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抽象数据类型的表示与实现    </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算法与算法分析</a:t>
            </a:r>
            <a:endParaRPr kumimoji="0" lang="zh-CN" altLang="en-US" sz="2400" kern="1200" cap="none" spc="0" normalizeH="0" baseline="0" noProof="0" dirty="0">
              <a:latin typeface="+mn-lt"/>
              <a:ea typeface="+mn-ea"/>
              <a:cs typeface="+mn-ea"/>
              <a:sym typeface="+mn-lt"/>
            </a:endParaRPr>
          </a:p>
        </p:txBody>
      </p:sp>
      <p:sp>
        <p:nvSpPr>
          <p:cNvPr id="2" name="矩形 1"/>
          <p:cNvSpPr/>
          <p:nvPr/>
        </p:nvSpPr>
        <p:spPr>
          <a:xfrm>
            <a:off x="3276600" y="457200"/>
            <a:ext cx="1458913" cy="52228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5216525"/>
            <a:ext cx="9144000" cy="1641475"/>
          </a:xfrm>
          <a:prstGeom prst="rect">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395268" name="Rectangle 1028"/>
          <p:cNvSpPr>
            <a:spLocks noChangeArrowheads="1"/>
          </p:cNvSpPr>
          <p:nvPr/>
        </p:nvSpPr>
        <p:spPr bwMode="auto">
          <a:xfrm>
            <a:off x="1092200" y="5514975"/>
            <a:ext cx="7315200" cy="423863"/>
          </a:xfrm>
          <a:prstGeom prst="rect">
            <a:avLst/>
          </a:prstGeom>
          <a:no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三者之间的关系：</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数据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&gt; </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数据元素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&gt;  </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数据项</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395269" name="Text Box 1029"/>
          <p:cNvSpPr txBox="1">
            <a:spLocks noChangeArrowheads="1"/>
          </p:cNvSpPr>
          <p:nvPr/>
        </p:nvSpPr>
        <p:spPr bwMode="auto">
          <a:xfrm>
            <a:off x="1092200" y="6051550"/>
            <a:ext cx="7056438" cy="425450"/>
          </a:xfrm>
          <a:prstGeom prst="rect">
            <a:avLst/>
          </a:prstGeom>
          <a:noFill/>
          <a:ln w="25400">
            <a:noFill/>
            <a:miter lim="800000"/>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例：学生表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&gt;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个人记录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&gt;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学号、姓名</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0724" name="Rectangle 1031"/>
          <p:cNvSpPr>
            <a:spLocks noChangeArrowheads="1"/>
          </p:cNvSpPr>
          <p:nvPr/>
        </p:nvSpPr>
        <p:spPr bwMode="auto">
          <a:xfrm>
            <a:off x="838200" y="1539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1.2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基本概念和术语</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5" name="文本框 17"/>
          <p:cNvSpPr txBox="1"/>
          <p:nvPr/>
        </p:nvSpPr>
        <p:spPr>
          <a:xfrm>
            <a:off x="406400" y="1770063"/>
            <a:ext cx="4546600" cy="1595438"/>
          </a:xfrm>
          <a:prstGeom prst="rect">
            <a:avLst/>
          </a:prstGeom>
          <a:noFill/>
        </p:spPr>
        <p:txBody>
          <a:bodyPr>
            <a:spAutoFit/>
          </a:bodyPr>
          <a:lstStyle/>
          <a:p>
            <a:pPr marR="0" defTabSz="914400">
              <a:lnSpc>
                <a:spcPct val="125000"/>
              </a:lnSpc>
              <a:buClrTx/>
              <a:buSzTx/>
              <a:buFontTx/>
              <a:buNone/>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所有能输入到计算机中去的描述客观事物的符号。</a:t>
            </a:r>
            <a:endParaRPr kumimoji="0" lang="en-US" altLang="zh-CN" sz="20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125000"/>
              </a:lnSpc>
              <a:buClr>
                <a:srgbClr val="6C4C8F"/>
              </a:buClr>
              <a:buSzTx/>
              <a:buFont typeface="Wingdings" panose="05000000000000000000" pitchFamily="2" charset="2"/>
              <a:buChar char="u"/>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数值性数据</a:t>
            </a:r>
            <a:endParaRPr kumimoji="0" lang="zh-CN" altLang="en-US" sz="2000" kern="1200" cap="none" spc="0" normalizeH="0" baseline="0" noProof="0" dirty="0">
              <a:latin typeface="微软雅黑" panose="020B0503020204020204" pitchFamily="34" charset="-122"/>
              <a:ea typeface="微软雅黑" panose="020B0503020204020204" pitchFamily="34" charset="-122"/>
              <a:cs typeface="+mn-cs"/>
            </a:endParaRPr>
          </a:p>
          <a:p>
            <a:pPr marL="285750" marR="0" indent="-285750" defTabSz="914400">
              <a:lnSpc>
                <a:spcPct val="125000"/>
              </a:lnSpc>
              <a:buClr>
                <a:srgbClr val="6C4C8F"/>
              </a:buClr>
              <a:buSzTx/>
              <a:buFont typeface="Wingdings" panose="05000000000000000000" pitchFamily="2" charset="2"/>
              <a:buChar char="u"/>
              <a:defRPr/>
            </a:pPr>
            <a:r>
              <a:rPr kumimoji="0" lang="zh-CN" altLang="en-US" sz="2000" kern="1200" cap="none" spc="0" normalizeH="0" baseline="0" noProof="0" dirty="0">
                <a:latin typeface="微软雅黑" panose="020B0503020204020204" pitchFamily="34" charset="-122"/>
                <a:ea typeface="微软雅黑" panose="020B0503020204020204" pitchFamily="34" charset="-122"/>
                <a:cs typeface="+mn-cs"/>
              </a:rPr>
              <a:t>非数值性数据（多媒体信息处理）</a:t>
            </a:r>
            <a:endParaRPr kumimoji="0" lang="zh-CN" altLang="en-US" sz="2000" kern="1200" cap="none" spc="0" normalizeH="0" baseline="0" noProof="0" dirty="0">
              <a:latin typeface="微软雅黑" panose="020B0503020204020204" pitchFamily="34" charset="-122"/>
              <a:ea typeface="微软雅黑" panose="020B0503020204020204" pitchFamily="34" charset="-122"/>
              <a:cs typeface="+mn-cs"/>
            </a:endParaRPr>
          </a:p>
        </p:txBody>
      </p:sp>
      <p:sp>
        <p:nvSpPr>
          <p:cNvPr id="26" name="文本框 18"/>
          <p:cNvSpPr txBox="1"/>
          <p:nvPr/>
        </p:nvSpPr>
        <p:spPr>
          <a:xfrm>
            <a:off x="419100" y="4181475"/>
            <a:ext cx="5281613" cy="400050"/>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000" dirty="0">
                <a:latin typeface="微软雅黑" panose="020B0503020204020204" pitchFamily="34" charset="-122"/>
              </a:rPr>
              <a:t>有独立含义的数据最小单位，也称域</a:t>
            </a:r>
            <a:r>
              <a:rPr lang="en-US" altLang="zh-CN" sz="2000" dirty="0">
                <a:latin typeface="微软雅黑" panose="020B0503020204020204" pitchFamily="34" charset="-122"/>
              </a:rPr>
              <a:t>(field)</a:t>
            </a:r>
            <a:endParaRPr lang="zh-CN" altLang="en-US" sz="2000" dirty="0">
              <a:latin typeface="微软雅黑" panose="020B0503020204020204" pitchFamily="34" charset="-122"/>
            </a:endParaRPr>
          </a:p>
        </p:txBody>
      </p:sp>
      <p:sp>
        <p:nvSpPr>
          <p:cNvPr id="27" name="文本框 19"/>
          <p:cNvSpPr txBox="1"/>
          <p:nvPr/>
        </p:nvSpPr>
        <p:spPr>
          <a:xfrm>
            <a:off x="6402388" y="3013075"/>
            <a:ext cx="2470150" cy="1014413"/>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000" dirty="0">
                <a:latin typeface="微软雅黑" panose="020B0503020204020204" pitchFamily="34" charset="-122"/>
              </a:rPr>
              <a:t>数据的基本单位，也称结点（</a:t>
            </a:r>
            <a:r>
              <a:rPr lang="en-US" altLang="zh-CN" sz="2000" dirty="0">
                <a:latin typeface="微软雅黑" panose="020B0503020204020204" pitchFamily="34" charset="-122"/>
              </a:rPr>
              <a:t>node</a:t>
            </a:r>
            <a:r>
              <a:rPr lang="zh-CN" altLang="en-US" sz="2000" dirty="0">
                <a:latin typeface="微软雅黑" panose="020B0503020204020204" pitchFamily="34" charset="-122"/>
              </a:rPr>
              <a:t>）或记录（</a:t>
            </a:r>
            <a:r>
              <a:rPr lang="en-US" altLang="zh-CN" sz="2000" dirty="0">
                <a:latin typeface="微软雅黑" panose="020B0503020204020204" pitchFamily="34" charset="-122"/>
              </a:rPr>
              <a:t>record</a:t>
            </a:r>
            <a:r>
              <a:rPr lang="zh-CN" altLang="en-US" sz="2000" dirty="0">
                <a:latin typeface="微软雅黑" panose="020B0503020204020204" pitchFamily="34" charset="-122"/>
              </a:rPr>
              <a:t>）</a:t>
            </a:r>
            <a:endParaRPr lang="zh-CN" altLang="en-US" sz="2000" dirty="0">
              <a:latin typeface="微软雅黑" panose="020B0503020204020204" pitchFamily="34" charset="-122"/>
            </a:endParaRPr>
          </a:p>
        </p:txBody>
      </p:sp>
      <p:sp>
        <p:nvSpPr>
          <p:cNvPr id="28" name="文本框 34"/>
          <p:cNvSpPr txBox="1"/>
          <p:nvPr/>
        </p:nvSpPr>
        <p:spPr>
          <a:xfrm>
            <a:off x="387350" y="1327150"/>
            <a:ext cx="2597150" cy="461963"/>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en-US" altLang="zh-CN" dirty="0">
                <a:solidFill>
                  <a:srgbClr val="595959"/>
                </a:solidFill>
                <a:latin typeface="微软雅黑" panose="020B0503020204020204" pitchFamily="34" charset="-122"/>
              </a:rPr>
              <a:t>1.</a:t>
            </a:r>
            <a:r>
              <a:rPr lang="zh-CN" altLang="en-US" dirty="0">
                <a:solidFill>
                  <a:srgbClr val="595959"/>
                </a:solidFill>
                <a:latin typeface="微软雅黑" panose="020B0503020204020204" pitchFamily="34" charset="-122"/>
              </a:rPr>
              <a:t>数据（</a:t>
            </a:r>
            <a:r>
              <a:rPr lang="en-US" altLang="zh-CN" dirty="0">
                <a:solidFill>
                  <a:srgbClr val="595959"/>
                </a:solidFill>
                <a:latin typeface="微软雅黑" panose="020B0503020204020204" pitchFamily="34" charset="-122"/>
              </a:rPr>
              <a:t>data)</a:t>
            </a:r>
            <a:endParaRPr lang="zh-CN" altLang="en-US" dirty="0">
              <a:solidFill>
                <a:srgbClr val="595959"/>
              </a:solidFill>
              <a:latin typeface="微软雅黑" panose="020B0503020204020204" pitchFamily="34" charset="-122"/>
            </a:endParaRPr>
          </a:p>
        </p:txBody>
      </p:sp>
      <p:sp>
        <p:nvSpPr>
          <p:cNvPr id="29" name="文本框 35"/>
          <p:cNvSpPr txBox="1"/>
          <p:nvPr/>
        </p:nvSpPr>
        <p:spPr>
          <a:xfrm>
            <a:off x="396875" y="3729038"/>
            <a:ext cx="3689350" cy="461962"/>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en-US" altLang="zh-CN" dirty="0">
                <a:solidFill>
                  <a:srgbClr val="FF0000"/>
                </a:solidFill>
                <a:latin typeface="微软雅黑" panose="020B0503020204020204" pitchFamily="34" charset="-122"/>
              </a:rPr>
              <a:t>3</a:t>
            </a:r>
            <a:r>
              <a:rPr lang="zh-CN" altLang="en-US" dirty="0">
                <a:solidFill>
                  <a:srgbClr val="FF0000"/>
                </a:solidFill>
                <a:latin typeface="微软雅黑" panose="020B0503020204020204" pitchFamily="34" charset="-122"/>
              </a:rPr>
              <a:t>、数据项（</a:t>
            </a:r>
            <a:r>
              <a:rPr lang="en-US" altLang="zh-CN" dirty="0">
                <a:solidFill>
                  <a:srgbClr val="FF0000"/>
                </a:solidFill>
                <a:latin typeface="微软雅黑" panose="020B0503020204020204" pitchFamily="34" charset="-122"/>
              </a:rPr>
              <a:t>data item</a:t>
            </a:r>
            <a:r>
              <a:rPr lang="zh-CN" altLang="en-US" dirty="0">
                <a:solidFill>
                  <a:srgbClr val="FF0000"/>
                </a:solidFill>
                <a:latin typeface="微软雅黑" panose="020B0503020204020204" pitchFamily="34" charset="-122"/>
              </a:rPr>
              <a:t>）</a:t>
            </a:r>
            <a:endParaRPr lang="zh-CN" altLang="en-US" dirty="0">
              <a:solidFill>
                <a:srgbClr val="FF0000"/>
              </a:solidFill>
              <a:latin typeface="微软雅黑" panose="020B0503020204020204" pitchFamily="34" charset="-122"/>
            </a:endParaRPr>
          </a:p>
        </p:txBody>
      </p:sp>
      <p:sp>
        <p:nvSpPr>
          <p:cNvPr id="30" name="文本框 36"/>
          <p:cNvSpPr txBox="1"/>
          <p:nvPr/>
        </p:nvSpPr>
        <p:spPr>
          <a:xfrm>
            <a:off x="6232525" y="2181225"/>
            <a:ext cx="3082925" cy="831850"/>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en-US" altLang="zh-CN" dirty="0">
                <a:solidFill>
                  <a:srgbClr val="FF0000"/>
                </a:solidFill>
                <a:latin typeface="微软雅黑" panose="020B0503020204020204" pitchFamily="34" charset="-122"/>
              </a:rPr>
              <a:t>2</a:t>
            </a:r>
            <a:r>
              <a:rPr lang="zh-CN" altLang="en-US" dirty="0">
                <a:solidFill>
                  <a:srgbClr val="FF0000"/>
                </a:solidFill>
                <a:latin typeface="微软雅黑" panose="020B0503020204020204" pitchFamily="34" charset="-122"/>
              </a:rPr>
              <a:t>、数据元素</a:t>
            </a:r>
            <a:br>
              <a:rPr lang="en-US" altLang="zh-CN" dirty="0">
                <a:solidFill>
                  <a:srgbClr val="FF0000"/>
                </a:solidFill>
                <a:latin typeface="微软雅黑" panose="020B0503020204020204" pitchFamily="34" charset="-122"/>
              </a:rPr>
            </a:br>
            <a:r>
              <a:rPr lang="zh-CN" altLang="en-US" dirty="0">
                <a:solidFill>
                  <a:srgbClr val="FF0000"/>
                </a:solidFill>
                <a:latin typeface="微软雅黑" panose="020B0503020204020204" pitchFamily="34" charset="-122"/>
              </a:rPr>
              <a:t>（</a:t>
            </a:r>
            <a:r>
              <a:rPr lang="en-US" altLang="zh-CN" dirty="0">
                <a:solidFill>
                  <a:srgbClr val="FF0000"/>
                </a:solidFill>
                <a:latin typeface="微软雅黑" panose="020B0503020204020204" pitchFamily="34" charset="-122"/>
              </a:rPr>
              <a:t>data element</a:t>
            </a:r>
            <a:r>
              <a:rPr lang="zh-CN" altLang="en-US" dirty="0">
                <a:solidFill>
                  <a:srgbClr val="FF0000"/>
                </a:solidFill>
                <a:latin typeface="微软雅黑" panose="020B0503020204020204" pitchFamily="34" charset="-122"/>
              </a:rPr>
              <a:t>）</a:t>
            </a:r>
            <a:endParaRPr lang="zh-CN" altLang="en-US" dirty="0">
              <a:solidFill>
                <a:srgbClr val="FF0000"/>
              </a:solidFill>
              <a:latin typeface="微软雅黑" panose="020B0503020204020204" pitchFamily="34" charset="-122"/>
            </a:endParaRPr>
          </a:p>
        </p:txBody>
      </p:sp>
      <p:grpSp>
        <p:nvGrpSpPr>
          <p:cNvPr id="32780" name="组合 3"/>
          <p:cNvGrpSpPr/>
          <p:nvPr/>
        </p:nvGrpSpPr>
        <p:grpSpPr>
          <a:xfrm>
            <a:off x="4760913" y="2911475"/>
            <a:ext cx="1182687" cy="1212850"/>
            <a:chOff x="2453474" y="753981"/>
            <a:chExt cx="4340338" cy="4452581"/>
          </a:xfrm>
        </p:grpSpPr>
        <p:sp>
          <p:nvSpPr>
            <p:cNvPr id="15" name="任意多边形 73"/>
            <p:cNvSpPr/>
            <p:nvPr/>
          </p:nvSpPr>
          <p:spPr>
            <a:xfrm>
              <a:off x="2482602" y="2723840"/>
              <a:ext cx="3478100" cy="2482722"/>
            </a:xfrm>
            <a:custGeom>
              <a:avLst/>
              <a:gdLst>
                <a:gd name="connsiteX0" fmla="*/ 2235020 w 3495090"/>
                <a:gd name="connsiteY0" fmla="*/ 0 h 2480677"/>
                <a:gd name="connsiteX1" fmla="*/ 2725817 w 3495090"/>
                <a:gd name="connsiteY1" fmla="*/ 0 h 2480677"/>
                <a:gd name="connsiteX2" fmla="*/ 2977970 w 3495090"/>
                <a:gd name="connsiteY2" fmla="*/ 1351284 h 2480677"/>
                <a:gd name="connsiteX3" fmla="*/ 3495090 w 3495090"/>
                <a:gd name="connsiteY3" fmla="*/ 2132465 h 2480677"/>
                <a:gd name="connsiteX4" fmla="*/ 3380398 w 3495090"/>
                <a:gd name="connsiteY4" fmla="*/ 2202142 h 2480677"/>
                <a:gd name="connsiteX5" fmla="*/ 2280377 w 3495090"/>
                <a:gd name="connsiteY5" fmla="*/ 2480677 h 2480677"/>
                <a:gd name="connsiteX6" fmla="*/ 19492 w 3495090"/>
                <a:gd name="connsiteY6" fmla="*/ 638002 h 2480677"/>
                <a:gd name="connsiteX7" fmla="*/ 0 w 3495090"/>
                <a:gd name="connsiteY7" fmla="*/ 510287 h 2480677"/>
                <a:gd name="connsiteX8" fmla="*/ 2235020 w 3495090"/>
                <a:gd name="connsiteY8" fmla="*/ 189234 h 2480677"/>
                <a:gd name="connsiteX9" fmla="*/ 2235020 w 3495090"/>
                <a:gd name="connsiteY9" fmla="*/ 0 h 2480677"/>
                <a:gd name="connsiteX0-1" fmla="*/ 2235020 w 3476040"/>
                <a:gd name="connsiteY0-2" fmla="*/ 0 h 2480677"/>
                <a:gd name="connsiteX1-3" fmla="*/ 2725817 w 3476040"/>
                <a:gd name="connsiteY1-4" fmla="*/ 0 h 2480677"/>
                <a:gd name="connsiteX2-5" fmla="*/ 2977970 w 3476040"/>
                <a:gd name="connsiteY2-6" fmla="*/ 1351284 h 2480677"/>
                <a:gd name="connsiteX3-7" fmla="*/ 3476040 w 3476040"/>
                <a:gd name="connsiteY3-8" fmla="*/ 2088015 h 2480677"/>
                <a:gd name="connsiteX4-9" fmla="*/ 3380398 w 3476040"/>
                <a:gd name="connsiteY4-10" fmla="*/ 2202142 h 2480677"/>
                <a:gd name="connsiteX5-11" fmla="*/ 2280377 w 3476040"/>
                <a:gd name="connsiteY5-12" fmla="*/ 2480677 h 2480677"/>
                <a:gd name="connsiteX6-13" fmla="*/ 19492 w 3476040"/>
                <a:gd name="connsiteY6-14" fmla="*/ 638002 h 2480677"/>
                <a:gd name="connsiteX7-15" fmla="*/ 0 w 3476040"/>
                <a:gd name="connsiteY7-16" fmla="*/ 510287 h 2480677"/>
                <a:gd name="connsiteX8-17" fmla="*/ 2235020 w 3476040"/>
                <a:gd name="connsiteY8-18" fmla="*/ 189234 h 2480677"/>
                <a:gd name="connsiteX9-19" fmla="*/ 2235020 w 3476040"/>
                <a:gd name="connsiteY9-20" fmla="*/ 0 h 2480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476040" h="2480677">
                  <a:moveTo>
                    <a:pt x="2235020" y="0"/>
                  </a:moveTo>
                  <a:lnTo>
                    <a:pt x="2725817" y="0"/>
                  </a:lnTo>
                  <a:lnTo>
                    <a:pt x="2977970" y="1351284"/>
                  </a:lnTo>
                  <a:lnTo>
                    <a:pt x="3476040" y="2088015"/>
                  </a:lnTo>
                  <a:cubicBezTo>
                    <a:pt x="3437809" y="2111241"/>
                    <a:pt x="3418629" y="2178916"/>
                    <a:pt x="3380398" y="2202142"/>
                  </a:cubicBezTo>
                  <a:cubicBezTo>
                    <a:pt x="3053402" y="2379776"/>
                    <a:pt x="2678673" y="2480677"/>
                    <a:pt x="2280377" y="2480677"/>
                  </a:cubicBezTo>
                  <a:cubicBezTo>
                    <a:pt x="1165149" y="2480677"/>
                    <a:pt x="234683" y="1689615"/>
                    <a:pt x="19492" y="638002"/>
                  </a:cubicBezTo>
                  <a:lnTo>
                    <a:pt x="0" y="510287"/>
                  </a:lnTo>
                  <a:lnTo>
                    <a:pt x="2235020" y="189234"/>
                  </a:lnTo>
                  <a:lnTo>
                    <a:pt x="2235020" y="0"/>
                  </a:lnTo>
                  <a:close/>
                </a:path>
              </a:pathLst>
            </a:cu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微软雅黑" panose="020B0503020204020204" pitchFamily="34" charset="-122"/>
                <a:ea typeface="+mn-ea"/>
                <a:cs typeface="+mn-cs"/>
              </a:endParaRPr>
            </a:p>
          </p:txBody>
        </p:sp>
        <p:sp>
          <p:nvSpPr>
            <p:cNvPr id="16" name="任意多边形 74"/>
            <p:cNvSpPr/>
            <p:nvPr/>
          </p:nvSpPr>
          <p:spPr>
            <a:xfrm>
              <a:off x="4428472" y="753981"/>
              <a:ext cx="2365340" cy="4254429"/>
            </a:xfrm>
            <a:custGeom>
              <a:avLst/>
              <a:gdLst>
                <a:gd name="connsiteX0" fmla="*/ 45357 w 2353128"/>
                <a:gd name="connsiteY0" fmla="*/ 0 h 4267330"/>
                <a:gd name="connsiteX1" fmla="*/ 92873 w 2353128"/>
                <a:gd name="connsiteY1" fmla="*/ 2399 h 4267330"/>
                <a:gd name="connsiteX2" fmla="*/ 281313 w 2353128"/>
                <a:gd name="connsiteY2" fmla="*/ 11915 h 4267330"/>
                <a:gd name="connsiteX3" fmla="*/ 2353128 w 2353128"/>
                <a:gd name="connsiteY3" fmla="*/ 2307771 h 4267330"/>
                <a:gd name="connsiteX4" fmla="*/ 1335654 w 2353128"/>
                <a:gd name="connsiteY4" fmla="*/ 4221411 h 4267330"/>
                <a:gd name="connsiteX5" fmla="*/ 1260070 w 2353128"/>
                <a:gd name="connsiteY5" fmla="*/ 4267330 h 4267330"/>
                <a:gd name="connsiteX6" fmla="*/ 742950 w 2353128"/>
                <a:gd name="connsiteY6" fmla="*/ 3486149 h 4267330"/>
                <a:gd name="connsiteX7" fmla="*/ 490797 w 2353128"/>
                <a:gd name="connsiteY7" fmla="*/ 2134865 h 4267330"/>
                <a:gd name="connsiteX8" fmla="*/ 0 w 2353128"/>
                <a:gd name="connsiteY8" fmla="*/ 2134865 h 4267330"/>
                <a:gd name="connsiteX9" fmla="*/ 0 w 2353128"/>
                <a:gd name="connsiteY9" fmla="*/ 2290 h 4267330"/>
                <a:gd name="connsiteX0-1" fmla="*/ 58057 w 2365828"/>
                <a:gd name="connsiteY0-2" fmla="*/ 0 h 4267330"/>
                <a:gd name="connsiteX1-3" fmla="*/ 105573 w 2365828"/>
                <a:gd name="connsiteY1-4" fmla="*/ 2399 h 4267330"/>
                <a:gd name="connsiteX2-5" fmla="*/ 294013 w 2365828"/>
                <a:gd name="connsiteY2-6" fmla="*/ 11915 h 4267330"/>
                <a:gd name="connsiteX3-7" fmla="*/ 2365828 w 2365828"/>
                <a:gd name="connsiteY3-8" fmla="*/ 2307771 h 4267330"/>
                <a:gd name="connsiteX4-9" fmla="*/ 1348354 w 2365828"/>
                <a:gd name="connsiteY4-10" fmla="*/ 4221411 h 4267330"/>
                <a:gd name="connsiteX5-11" fmla="*/ 1272770 w 2365828"/>
                <a:gd name="connsiteY5-12" fmla="*/ 4267330 h 4267330"/>
                <a:gd name="connsiteX6-13" fmla="*/ 755650 w 2365828"/>
                <a:gd name="connsiteY6-14" fmla="*/ 3486149 h 4267330"/>
                <a:gd name="connsiteX7-15" fmla="*/ 503497 w 2365828"/>
                <a:gd name="connsiteY7-16" fmla="*/ 2134865 h 4267330"/>
                <a:gd name="connsiteX8-17" fmla="*/ 12700 w 2365828"/>
                <a:gd name="connsiteY8-18" fmla="*/ 2134865 h 4267330"/>
                <a:gd name="connsiteX9-19" fmla="*/ 0 w 2365828"/>
                <a:gd name="connsiteY9-20" fmla="*/ 103890 h 4267330"/>
                <a:gd name="connsiteX10" fmla="*/ 58057 w 2365828"/>
                <a:gd name="connsiteY10" fmla="*/ 0 h 4267330"/>
                <a:gd name="connsiteX0-21" fmla="*/ 58057 w 2365828"/>
                <a:gd name="connsiteY0-22" fmla="*/ 99201 h 4264931"/>
                <a:gd name="connsiteX1-23" fmla="*/ 105573 w 2365828"/>
                <a:gd name="connsiteY1-24" fmla="*/ 0 h 4264931"/>
                <a:gd name="connsiteX2-25" fmla="*/ 294013 w 2365828"/>
                <a:gd name="connsiteY2-26" fmla="*/ 9516 h 4264931"/>
                <a:gd name="connsiteX3-27" fmla="*/ 2365828 w 2365828"/>
                <a:gd name="connsiteY3-28" fmla="*/ 2305372 h 4264931"/>
                <a:gd name="connsiteX4-29" fmla="*/ 1348354 w 2365828"/>
                <a:gd name="connsiteY4-30" fmla="*/ 4219012 h 4264931"/>
                <a:gd name="connsiteX5-31" fmla="*/ 1272770 w 2365828"/>
                <a:gd name="connsiteY5-32" fmla="*/ 4264931 h 4264931"/>
                <a:gd name="connsiteX6-33" fmla="*/ 755650 w 2365828"/>
                <a:gd name="connsiteY6-34" fmla="*/ 3483750 h 4264931"/>
                <a:gd name="connsiteX7-35" fmla="*/ 503497 w 2365828"/>
                <a:gd name="connsiteY7-36" fmla="*/ 2132466 h 4264931"/>
                <a:gd name="connsiteX8-37" fmla="*/ 12700 w 2365828"/>
                <a:gd name="connsiteY8-38" fmla="*/ 2132466 h 4264931"/>
                <a:gd name="connsiteX9-39" fmla="*/ 0 w 2365828"/>
                <a:gd name="connsiteY9-40" fmla="*/ 101491 h 4264931"/>
                <a:gd name="connsiteX10-41" fmla="*/ 58057 w 2365828"/>
                <a:gd name="connsiteY10-42" fmla="*/ 99201 h 4264931"/>
                <a:gd name="connsiteX0-43" fmla="*/ 58057 w 2365828"/>
                <a:gd name="connsiteY0-44" fmla="*/ 89685 h 4255415"/>
                <a:gd name="connsiteX1-45" fmla="*/ 105573 w 2365828"/>
                <a:gd name="connsiteY1-46" fmla="*/ 92084 h 4255415"/>
                <a:gd name="connsiteX2-47" fmla="*/ 294013 w 2365828"/>
                <a:gd name="connsiteY2-48" fmla="*/ 0 h 4255415"/>
                <a:gd name="connsiteX3-49" fmla="*/ 2365828 w 2365828"/>
                <a:gd name="connsiteY3-50" fmla="*/ 2295856 h 4255415"/>
                <a:gd name="connsiteX4-51" fmla="*/ 1348354 w 2365828"/>
                <a:gd name="connsiteY4-52" fmla="*/ 4209496 h 4255415"/>
                <a:gd name="connsiteX5-53" fmla="*/ 1272770 w 2365828"/>
                <a:gd name="connsiteY5-54" fmla="*/ 4255415 h 4255415"/>
                <a:gd name="connsiteX6-55" fmla="*/ 755650 w 2365828"/>
                <a:gd name="connsiteY6-56" fmla="*/ 3474234 h 4255415"/>
                <a:gd name="connsiteX7-57" fmla="*/ 503497 w 2365828"/>
                <a:gd name="connsiteY7-58" fmla="*/ 2122950 h 4255415"/>
                <a:gd name="connsiteX8-59" fmla="*/ 12700 w 2365828"/>
                <a:gd name="connsiteY8-60" fmla="*/ 2122950 h 4255415"/>
                <a:gd name="connsiteX9-61" fmla="*/ 0 w 2365828"/>
                <a:gd name="connsiteY9-62" fmla="*/ 91975 h 4255415"/>
                <a:gd name="connsiteX10-63" fmla="*/ 58057 w 2365828"/>
                <a:gd name="connsiteY10-64" fmla="*/ 89685 h 4255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41" y="connsiteY10-42"/>
                </a:cxn>
              </a:cxnLst>
              <a:rect l="l" t="t" r="r" b="b"/>
              <a:pathLst>
                <a:path w="2365828" h="4255415">
                  <a:moveTo>
                    <a:pt x="58057" y="89685"/>
                  </a:moveTo>
                  <a:lnTo>
                    <a:pt x="105573" y="92084"/>
                  </a:lnTo>
                  <a:lnTo>
                    <a:pt x="294013" y="0"/>
                  </a:lnTo>
                  <a:cubicBezTo>
                    <a:pt x="1457721" y="118181"/>
                    <a:pt x="2365828" y="1100968"/>
                    <a:pt x="2365828" y="2295856"/>
                  </a:cubicBezTo>
                  <a:cubicBezTo>
                    <a:pt x="2365828" y="3092448"/>
                    <a:pt x="1962225" y="3794773"/>
                    <a:pt x="1348354" y="4209496"/>
                  </a:cubicBezTo>
                  <a:lnTo>
                    <a:pt x="1272770" y="4255415"/>
                  </a:lnTo>
                  <a:lnTo>
                    <a:pt x="755650" y="3474234"/>
                  </a:lnTo>
                  <a:lnTo>
                    <a:pt x="503497" y="2122950"/>
                  </a:lnTo>
                  <a:lnTo>
                    <a:pt x="12700" y="2122950"/>
                  </a:lnTo>
                  <a:cubicBezTo>
                    <a:pt x="8467" y="1445958"/>
                    <a:pt x="4233" y="768967"/>
                    <a:pt x="0" y="91975"/>
                  </a:cubicBezTo>
                  <a:cubicBezTo>
                    <a:pt x="15119" y="91212"/>
                    <a:pt x="42938" y="90448"/>
                    <a:pt x="58057" y="89685"/>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微软雅黑" panose="020B0503020204020204" pitchFamily="34" charset="-122"/>
                <a:ea typeface="+mn-ea"/>
                <a:cs typeface="+mn-cs"/>
              </a:endParaRPr>
            </a:p>
          </p:txBody>
        </p:sp>
        <p:sp>
          <p:nvSpPr>
            <p:cNvPr id="17" name="任意多边形 75"/>
            <p:cNvSpPr/>
            <p:nvPr/>
          </p:nvSpPr>
          <p:spPr>
            <a:xfrm>
              <a:off x="2453474" y="771467"/>
              <a:ext cx="2260472" cy="2645905"/>
            </a:xfrm>
            <a:custGeom>
              <a:avLst/>
              <a:gdLst>
                <a:gd name="connsiteX0" fmla="*/ 2262414 w 2262414"/>
                <a:gd name="connsiteY0" fmla="*/ 0 h 2642862"/>
                <a:gd name="connsiteX1" fmla="*/ 2262414 w 2262414"/>
                <a:gd name="connsiteY1" fmla="*/ 2321809 h 2642862"/>
                <a:gd name="connsiteX2" fmla="*/ 27394 w 2262414"/>
                <a:gd name="connsiteY2" fmla="*/ 2642862 h 2642862"/>
                <a:gd name="connsiteX3" fmla="*/ 11915 w 2262414"/>
                <a:gd name="connsiteY3" fmla="*/ 2541437 h 2642862"/>
                <a:gd name="connsiteX4" fmla="*/ 0 w 2262414"/>
                <a:gd name="connsiteY4" fmla="*/ 2305481 h 2642862"/>
                <a:gd name="connsiteX5" fmla="*/ 2071815 w 2262414"/>
                <a:gd name="connsiteY5" fmla="*/ 9625 h 2642862"/>
                <a:gd name="connsiteX6" fmla="*/ 2262414 w 2262414"/>
                <a:gd name="connsiteY6" fmla="*/ 0 h 26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2414" h="2642862">
                  <a:moveTo>
                    <a:pt x="2262414" y="0"/>
                  </a:moveTo>
                  <a:lnTo>
                    <a:pt x="2262414" y="2321809"/>
                  </a:lnTo>
                  <a:lnTo>
                    <a:pt x="27394" y="2642862"/>
                  </a:lnTo>
                  <a:lnTo>
                    <a:pt x="11915" y="2541437"/>
                  </a:lnTo>
                  <a:cubicBezTo>
                    <a:pt x="4036" y="2463857"/>
                    <a:pt x="0" y="2385140"/>
                    <a:pt x="0" y="2305481"/>
                  </a:cubicBezTo>
                  <a:cubicBezTo>
                    <a:pt x="0" y="1110593"/>
                    <a:pt x="908107" y="127806"/>
                    <a:pt x="2071815" y="9625"/>
                  </a:cubicBezTo>
                  <a:lnTo>
                    <a:pt x="2262414" y="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微软雅黑" panose="020B0503020204020204" pitchFamily="34" charset="-122"/>
                <a:ea typeface="+mn-ea"/>
                <a:cs typeface="+mn-cs"/>
              </a:endParaRPr>
            </a:p>
          </p:txBody>
        </p:sp>
        <p:sp>
          <p:nvSpPr>
            <p:cNvPr id="18" name="椭圆 17"/>
            <p:cNvSpPr/>
            <p:nvPr/>
          </p:nvSpPr>
          <p:spPr>
            <a:xfrm>
              <a:off x="3292412" y="1587385"/>
              <a:ext cx="3198450" cy="31937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schemeClr val="lt1"/>
                </a:solidFill>
                <a:effectLst/>
                <a:uLnTx/>
                <a:uFillTx/>
                <a:latin typeface="微软雅黑" panose="020B0503020204020204" pitchFamily="34" charset="-122"/>
                <a:ea typeface="+mn-ea"/>
                <a:cs typeface="+mn-cs"/>
              </a:endParaRPr>
            </a:p>
          </p:txBody>
        </p:sp>
        <p:sp>
          <p:nvSpPr>
            <p:cNvPr id="33809" name="Freeform 342"/>
            <p:cNvSpPr/>
            <p:nvPr/>
          </p:nvSpPr>
          <p:spPr>
            <a:xfrm>
              <a:off x="3925296" y="2169468"/>
              <a:ext cx="1691952" cy="202198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526" h="16157">
                  <a:moveTo>
                    <a:pt x="13526" y="9859"/>
                  </a:moveTo>
                  <a:lnTo>
                    <a:pt x="13525" y="9923"/>
                  </a:lnTo>
                  <a:lnTo>
                    <a:pt x="13521" y="9987"/>
                  </a:lnTo>
                  <a:lnTo>
                    <a:pt x="13515" y="10048"/>
                  </a:lnTo>
                  <a:lnTo>
                    <a:pt x="13507" y="10110"/>
                  </a:lnTo>
                  <a:lnTo>
                    <a:pt x="13495" y="10172"/>
                  </a:lnTo>
                  <a:lnTo>
                    <a:pt x="13482" y="10233"/>
                  </a:lnTo>
                  <a:lnTo>
                    <a:pt x="13467" y="10292"/>
                  </a:lnTo>
                  <a:lnTo>
                    <a:pt x="13449" y="10352"/>
                  </a:lnTo>
                  <a:lnTo>
                    <a:pt x="13429" y="10411"/>
                  </a:lnTo>
                  <a:lnTo>
                    <a:pt x="13405" y="10470"/>
                  </a:lnTo>
                  <a:lnTo>
                    <a:pt x="13380" y="10527"/>
                  </a:lnTo>
                  <a:lnTo>
                    <a:pt x="13353" y="10584"/>
                  </a:lnTo>
                  <a:lnTo>
                    <a:pt x="13323" y="10641"/>
                  </a:lnTo>
                  <a:lnTo>
                    <a:pt x="13291" y="10696"/>
                  </a:lnTo>
                  <a:lnTo>
                    <a:pt x="13255" y="10751"/>
                  </a:lnTo>
                  <a:lnTo>
                    <a:pt x="13219" y="10806"/>
                  </a:lnTo>
                  <a:lnTo>
                    <a:pt x="13179" y="10859"/>
                  </a:lnTo>
                  <a:lnTo>
                    <a:pt x="13137" y="10913"/>
                  </a:lnTo>
                  <a:lnTo>
                    <a:pt x="13093" y="10966"/>
                  </a:lnTo>
                  <a:lnTo>
                    <a:pt x="13047" y="11017"/>
                  </a:lnTo>
                  <a:lnTo>
                    <a:pt x="12997" y="11069"/>
                  </a:lnTo>
                  <a:lnTo>
                    <a:pt x="12945" y="11120"/>
                  </a:lnTo>
                  <a:lnTo>
                    <a:pt x="12891" y="11170"/>
                  </a:lnTo>
                  <a:lnTo>
                    <a:pt x="12836" y="11220"/>
                  </a:lnTo>
                  <a:lnTo>
                    <a:pt x="12777" y="11268"/>
                  </a:lnTo>
                  <a:lnTo>
                    <a:pt x="12716" y="11317"/>
                  </a:lnTo>
                  <a:lnTo>
                    <a:pt x="12652" y="11365"/>
                  </a:lnTo>
                  <a:lnTo>
                    <a:pt x="12587" y="11412"/>
                  </a:lnTo>
                  <a:lnTo>
                    <a:pt x="12519" y="11459"/>
                  </a:lnTo>
                  <a:lnTo>
                    <a:pt x="12449" y="11504"/>
                  </a:lnTo>
                  <a:lnTo>
                    <a:pt x="12376" y="11549"/>
                  </a:lnTo>
                  <a:lnTo>
                    <a:pt x="12301" y="11593"/>
                  </a:lnTo>
                  <a:lnTo>
                    <a:pt x="12234" y="11631"/>
                  </a:lnTo>
                  <a:lnTo>
                    <a:pt x="12166" y="11667"/>
                  </a:lnTo>
                  <a:lnTo>
                    <a:pt x="12099" y="11702"/>
                  </a:lnTo>
                  <a:lnTo>
                    <a:pt x="12032" y="11735"/>
                  </a:lnTo>
                  <a:lnTo>
                    <a:pt x="11964" y="11769"/>
                  </a:lnTo>
                  <a:lnTo>
                    <a:pt x="11898" y="11800"/>
                  </a:lnTo>
                  <a:lnTo>
                    <a:pt x="11830" y="11829"/>
                  </a:lnTo>
                  <a:lnTo>
                    <a:pt x="11763" y="11859"/>
                  </a:lnTo>
                  <a:lnTo>
                    <a:pt x="11695" y="11886"/>
                  </a:lnTo>
                  <a:lnTo>
                    <a:pt x="11627" y="11913"/>
                  </a:lnTo>
                  <a:lnTo>
                    <a:pt x="11559" y="11939"/>
                  </a:lnTo>
                  <a:lnTo>
                    <a:pt x="11492" y="11963"/>
                  </a:lnTo>
                  <a:lnTo>
                    <a:pt x="11423" y="11986"/>
                  </a:lnTo>
                  <a:lnTo>
                    <a:pt x="11355" y="12008"/>
                  </a:lnTo>
                  <a:lnTo>
                    <a:pt x="11288" y="12029"/>
                  </a:lnTo>
                  <a:lnTo>
                    <a:pt x="11220" y="12048"/>
                  </a:lnTo>
                  <a:lnTo>
                    <a:pt x="11151" y="12066"/>
                  </a:lnTo>
                  <a:lnTo>
                    <a:pt x="11083" y="12084"/>
                  </a:lnTo>
                  <a:lnTo>
                    <a:pt x="11014" y="12100"/>
                  </a:lnTo>
                  <a:lnTo>
                    <a:pt x="10946" y="12115"/>
                  </a:lnTo>
                  <a:lnTo>
                    <a:pt x="10877" y="12128"/>
                  </a:lnTo>
                  <a:lnTo>
                    <a:pt x="10808" y="12141"/>
                  </a:lnTo>
                  <a:lnTo>
                    <a:pt x="10739" y="12152"/>
                  </a:lnTo>
                  <a:lnTo>
                    <a:pt x="10671" y="12162"/>
                  </a:lnTo>
                  <a:lnTo>
                    <a:pt x="10602" y="12172"/>
                  </a:lnTo>
                  <a:lnTo>
                    <a:pt x="10533" y="12179"/>
                  </a:lnTo>
                  <a:lnTo>
                    <a:pt x="10464" y="12186"/>
                  </a:lnTo>
                  <a:lnTo>
                    <a:pt x="10394" y="12191"/>
                  </a:lnTo>
                  <a:lnTo>
                    <a:pt x="10325" y="12195"/>
                  </a:lnTo>
                  <a:lnTo>
                    <a:pt x="10255" y="12198"/>
                  </a:lnTo>
                  <a:lnTo>
                    <a:pt x="10185" y="12200"/>
                  </a:lnTo>
                  <a:lnTo>
                    <a:pt x="10115" y="12200"/>
                  </a:lnTo>
                  <a:lnTo>
                    <a:pt x="10061" y="12200"/>
                  </a:lnTo>
                  <a:lnTo>
                    <a:pt x="10006" y="12199"/>
                  </a:lnTo>
                  <a:lnTo>
                    <a:pt x="9951" y="12197"/>
                  </a:lnTo>
                  <a:lnTo>
                    <a:pt x="9897" y="12195"/>
                  </a:lnTo>
                  <a:lnTo>
                    <a:pt x="9844" y="12193"/>
                  </a:lnTo>
                  <a:lnTo>
                    <a:pt x="9790" y="12189"/>
                  </a:lnTo>
                  <a:lnTo>
                    <a:pt x="9737" y="12185"/>
                  </a:lnTo>
                  <a:lnTo>
                    <a:pt x="9685" y="12180"/>
                  </a:lnTo>
                  <a:lnTo>
                    <a:pt x="9633" y="12175"/>
                  </a:lnTo>
                  <a:lnTo>
                    <a:pt x="9581" y="12169"/>
                  </a:lnTo>
                  <a:lnTo>
                    <a:pt x="9531" y="12162"/>
                  </a:lnTo>
                  <a:lnTo>
                    <a:pt x="9480" y="12155"/>
                  </a:lnTo>
                  <a:lnTo>
                    <a:pt x="9429" y="12147"/>
                  </a:lnTo>
                  <a:lnTo>
                    <a:pt x="9380" y="12139"/>
                  </a:lnTo>
                  <a:lnTo>
                    <a:pt x="9330" y="12130"/>
                  </a:lnTo>
                  <a:lnTo>
                    <a:pt x="9280" y="12121"/>
                  </a:lnTo>
                  <a:lnTo>
                    <a:pt x="9232" y="12111"/>
                  </a:lnTo>
                  <a:lnTo>
                    <a:pt x="9184" y="12100"/>
                  </a:lnTo>
                  <a:lnTo>
                    <a:pt x="9135" y="12089"/>
                  </a:lnTo>
                  <a:lnTo>
                    <a:pt x="9089" y="12076"/>
                  </a:lnTo>
                  <a:lnTo>
                    <a:pt x="9041" y="12063"/>
                  </a:lnTo>
                  <a:lnTo>
                    <a:pt x="8995" y="12050"/>
                  </a:lnTo>
                  <a:lnTo>
                    <a:pt x="8949" y="12037"/>
                  </a:lnTo>
                  <a:lnTo>
                    <a:pt x="8903" y="12022"/>
                  </a:lnTo>
                  <a:lnTo>
                    <a:pt x="8858" y="12008"/>
                  </a:lnTo>
                  <a:lnTo>
                    <a:pt x="8813" y="11991"/>
                  </a:lnTo>
                  <a:lnTo>
                    <a:pt x="8769" y="11975"/>
                  </a:lnTo>
                  <a:lnTo>
                    <a:pt x="8724" y="11959"/>
                  </a:lnTo>
                  <a:lnTo>
                    <a:pt x="8681" y="11941"/>
                  </a:lnTo>
                  <a:lnTo>
                    <a:pt x="8638" y="11924"/>
                  </a:lnTo>
                  <a:lnTo>
                    <a:pt x="8594" y="11904"/>
                  </a:lnTo>
                  <a:lnTo>
                    <a:pt x="8553" y="11885"/>
                  </a:lnTo>
                  <a:lnTo>
                    <a:pt x="8498" y="11860"/>
                  </a:lnTo>
                  <a:lnTo>
                    <a:pt x="8446" y="11833"/>
                  </a:lnTo>
                  <a:lnTo>
                    <a:pt x="8396" y="11806"/>
                  </a:lnTo>
                  <a:lnTo>
                    <a:pt x="8347" y="11778"/>
                  </a:lnTo>
                  <a:lnTo>
                    <a:pt x="8300" y="11749"/>
                  </a:lnTo>
                  <a:lnTo>
                    <a:pt x="8255" y="11720"/>
                  </a:lnTo>
                  <a:lnTo>
                    <a:pt x="8210" y="11690"/>
                  </a:lnTo>
                  <a:lnTo>
                    <a:pt x="8169" y="11658"/>
                  </a:lnTo>
                  <a:lnTo>
                    <a:pt x="8128" y="11627"/>
                  </a:lnTo>
                  <a:lnTo>
                    <a:pt x="8090" y="11595"/>
                  </a:lnTo>
                  <a:lnTo>
                    <a:pt x="8053" y="11562"/>
                  </a:lnTo>
                  <a:lnTo>
                    <a:pt x="8018" y="11529"/>
                  </a:lnTo>
                  <a:lnTo>
                    <a:pt x="7984" y="11494"/>
                  </a:lnTo>
                  <a:lnTo>
                    <a:pt x="7952" y="11459"/>
                  </a:lnTo>
                  <a:lnTo>
                    <a:pt x="7923" y="11423"/>
                  </a:lnTo>
                  <a:lnTo>
                    <a:pt x="7894" y="11387"/>
                  </a:lnTo>
                  <a:lnTo>
                    <a:pt x="7867" y="11349"/>
                  </a:lnTo>
                  <a:lnTo>
                    <a:pt x="7843" y="11312"/>
                  </a:lnTo>
                  <a:lnTo>
                    <a:pt x="7819" y="11272"/>
                  </a:lnTo>
                  <a:lnTo>
                    <a:pt x="7797" y="11233"/>
                  </a:lnTo>
                  <a:lnTo>
                    <a:pt x="7778" y="11194"/>
                  </a:lnTo>
                  <a:lnTo>
                    <a:pt x="7760" y="11152"/>
                  </a:lnTo>
                  <a:lnTo>
                    <a:pt x="7743" y="11110"/>
                  </a:lnTo>
                  <a:lnTo>
                    <a:pt x="7728" y="11068"/>
                  </a:lnTo>
                  <a:lnTo>
                    <a:pt x="7716" y="11025"/>
                  </a:lnTo>
                  <a:lnTo>
                    <a:pt x="7704" y="10982"/>
                  </a:lnTo>
                  <a:lnTo>
                    <a:pt x="7695" y="10937"/>
                  </a:lnTo>
                  <a:lnTo>
                    <a:pt x="7687" y="10892"/>
                  </a:lnTo>
                  <a:lnTo>
                    <a:pt x="7680" y="10846"/>
                  </a:lnTo>
                  <a:lnTo>
                    <a:pt x="7676" y="10800"/>
                  </a:lnTo>
                  <a:lnTo>
                    <a:pt x="7674" y="10752"/>
                  </a:lnTo>
                  <a:lnTo>
                    <a:pt x="7673" y="10703"/>
                  </a:lnTo>
                  <a:lnTo>
                    <a:pt x="7674" y="10644"/>
                  </a:lnTo>
                  <a:lnTo>
                    <a:pt x="7678" y="10584"/>
                  </a:lnTo>
                  <a:lnTo>
                    <a:pt x="7685" y="10525"/>
                  </a:lnTo>
                  <a:lnTo>
                    <a:pt x="7694" y="10468"/>
                  </a:lnTo>
                  <a:lnTo>
                    <a:pt x="7706" y="10410"/>
                  </a:lnTo>
                  <a:lnTo>
                    <a:pt x="7720" y="10353"/>
                  </a:lnTo>
                  <a:lnTo>
                    <a:pt x="7736" y="10297"/>
                  </a:lnTo>
                  <a:lnTo>
                    <a:pt x="7755" y="10243"/>
                  </a:lnTo>
                  <a:lnTo>
                    <a:pt x="7778" y="10188"/>
                  </a:lnTo>
                  <a:lnTo>
                    <a:pt x="7802" y="10134"/>
                  </a:lnTo>
                  <a:lnTo>
                    <a:pt x="7829" y="10081"/>
                  </a:lnTo>
                  <a:lnTo>
                    <a:pt x="7859" y="10029"/>
                  </a:lnTo>
                  <a:lnTo>
                    <a:pt x="7891" y="9978"/>
                  </a:lnTo>
                  <a:lnTo>
                    <a:pt x="7926" y="9926"/>
                  </a:lnTo>
                  <a:lnTo>
                    <a:pt x="7963" y="9876"/>
                  </a:lnTo>
                  <a:lnTo>
                    <a:pt x="8004" y="9827"/>
                  </a:lnTo>
                  <a:lnTo>
                    <a:pt x="8046" y="9777"/>
                  </a:lnTo>
                  <a:lnTo>
                    <a:pt x="8091" y="9729"/>
                  </a:lnTo>
                  <a:lnTo>
                    <a:pt x="8138" y="9682"/>
                  </a:lnTo>
                  <a:lnTo>
                    <a:pt x="8189" y="9635"/>
                  </a:lnTo>
                  <a:lnTo>
                    <a:pt x="8242" y="9589"/>
                  </a:lnTo>
                  <a:lnTo>
                    <a:pt x="8297" y="9544"/>
                  </a:lnTo>
                  <a:lnTo>
                    <a:pt x="8354" y="9500"/>
                  </a:lnTo>
                  <a:lnTo>
                    <a:pt x="8415" y="9455"/>
                  </a:lnTo>
                  <a:lnTo>
                    <a:pt x="8478" y="9413"/>
                  </a:lnTo>
                  <a:lnTo>
                    <a:pt x="8544" y="9370"/>
                  </a:lnTo>
                  <a:lnTo>
                    <a:pt x="8612" y="9328"/>
                  </a:lnTo>
                  <a:lnTo>
                    <a:pt x="8683" y="9287"/>
                  </a:lnTo>
                  <a:lnTo>
                    <a:pt x="8756" y="9246"/>
                  </a:lnTo>
                  <a:lnTo>
                    <a:pt x="8832" y="9207"/>
                  </a:lnTo>
                  <a:lnTo>
                    <a:pt x="8910" y="9169"/>
                  </a:lnTo>
                  <a:lnTo>
                    <a:pt x="8991" y="9130"/>
                  </a:lnTo>
                  <a:lnTo>
                    <a:pt x="9056" y="9100"/>
                  </a:lnTo>
                  <a:lnTo>
                    <a:pt x="9123" y="9070"/>
                  </a:lnTo>
                  <a:lnTo>
                    <a:pt x="9189" y="9042"/>
                  </a:lnTo>
                  <a:lnTo>
                    <a:pt x="9256" y="9014"/>
                  </a:lnTo>
                  <a:lnTo>
                    <a:pt x="9322" y="8987"/>
                  </a:lnTo>
                  <a:lnTo>
                    <a:pt x="9389" y="8962"/>
                  </a:lnTo>
                  <a:lnTo>
                    <a:pt x="9456" y="8938"/>
                  </a:lnTo>
                  <a:lnTo>
                    <a:pt x="9522" y="8913"/>
                  </a:lnTo>
                  <a:lnTo>
                    <a:pt x="9588" y="8891"/>
                  </a:lnTo>
                  <a:lnTo>
                    <a:pt x="9655" y="8869"/>
                  </a:lnTo>
                  <a:lnTo>
                    <a:pt x="9722" y="8849"/>
                  </a:lnTo>
                  <a:lnTo>
                    <a:pt x="9789" y="8828"/>
                  </a:lnTo>
                  <a:lnTo>
                    <a:pt x="9856" y="8810"/>
                  </a:lnTo>
                  <a:lnTo>
                    <a:pt x="9923" y="8792"/>
                  </a:lnTo>
                  <a:lnTo>
                    <a:pt x="9990" y="8775"/>
                  </a:lnTo>
                  <a:lnTo>
                    <a:pt x="10056" y="8758"/>
                  </a:lnTo>
                  <a:lnTo>
                    <a:pt x="10124" y="8744"/>
                  </a:lnTo>
                  <a:lnTo>
                    <a:pt x="10191" y="8730"/>
                  </a:lnTo>
                  <a:lnTo>
                    <a:pt x="10258" y="8717"/>
                  </a:lnTo>
                  <a:lnTo>
                    <a:pt x="10326" y="8705"/>
                  </a:lnTo>
                  <a:lnTo>
                    <a:pt x="10394" y="8694"/>
                  </a:lnTo>
                  <a:lnTo>
                    <a:pt x="10461" y="8684"/>
                  </a:lnTo>
                  <a:lnTo>
                    <a:pt x="10529" y="8674"/>
                  </a:lnTo>
                  <a:lnTo>
                    <a:pt x="10597" y="8666"/>
                  </a:lnTo>
                  <a:lnTo>
                    <a:pt x="10664" y="8659"/>
                  </a:lnTo>
                  <a:lnTo>
                    <a:pt x="10732" y="8652"/>
                  </a:lnTo>
                  <a:lnTo>
                    <a:pt x="10800" y="8647"/>
                  </a:lnTo>
                  <a:lnTo>
                    <a:pt x="10868" y="8643"/>
                  </a:lnTo>
                  <a:lnTo>
                    <a:pt x="10936" y="8639"/>
                  </a:lnTo>
                  <a:lnTo>
                    <a:pt x="11004" y="8637"/>
                  </a:lnTo>
                  <a:lnTo>
                    <a:pt x="11073" y="8636"/>
                  </a:lnTo>
                  <a:lnTo>
                    <a:pt x="11141" y="8635"/>
                  </a:lnTo>
                  <a:lnTo>
                    <a:pt x="11237" y="8636"/>
                  </a:lnTo>
                  <a:lnTo>
                    <a:pt x="11332" y="8639"/>
                  </a:lnTo>
                  <a:lnTo>
                    <a:pt x="11426" y="8644"/>
                  </a:lnTo>
                  <a:lnTo>
                    <a:pt x="11519" y="8650"/>
                  </a:lnTo>
                  <a:lnTo>
                    <a:pt x="11564" y="8654"/>
                  </a:lnTo>
                  <a:lnTo>
                    <a:pt x="11609" y="8658"/>
                  </a:lnTo>
                  <a:lnTo>
                    <a:pt x="11653" y="8663"/>
                  </a:lnTo>
                  <a:lnTo>
                    <a:pt x="11698" y="8669"/>
                  </a:lnTo>
                  <a:lnTo>
                    <a:pt x="11786" y="8682"/>
                  </a:lnTo>
                  <a:lnTo>
                    <a:pt x="11872" y="8695"/>
                  </a:lnTo>
                  <a:lnTo>
                    <a:pt x="11915" y="8703"/>
                  </a:lnTo>
                  <a:lnTo>
                    <a:pt x="11957" y="8711"/>
                  </a:lnTo>
                  <a:lnTo>
                    <a:pt x="11999" y="8720"/>
                  </a:lnTo>
                  <a:lnTo>
                    <a:pt x="12041" y="8729"/>
                  </a:lnTo>
                  <a:lnTo>
                    <a:pt x="12082" y="8738"/>
                  </a:lnTo>
                  <a:lnTo>
                    <a:pt x="12122" y="8748"/>
                  </a:lnTo>
                  <a:lnTo>
                    <a:pt x="12163" y="8758"/>
                  </a:lnTo>
                  <a:lnTo>
                    <a:pt x="12204" y="8770"/>
                  </a:lnTo>
                  <a:lnTo>
                    <a:pt x="12243" y="8781"/>
                  </a:lnTo>
                  <a:lnTo>
                    <a:pt x="12283" y="8793"/>
                  </a:lnTo>
                  <a:lnTo>
                    <a:pt x="12322" y="8805"/>
                  </a:lnTo>
                  <a:lnTo>
                    <a:pt x="12361" y="8817"/>
                  </a:lnTo>
                  <a:lnTo>
                    <a:pt x="12399" y="8830"/>
                  </a:lnTo>
                  <a:lnTo>
                    <a:pt x="12437" y="8845"/>
                  </a:lnTo>
                  <a:lnTo>
                    <a:pt x="12474" y="8859"/>
                  </a:lnTo>
                  <a:lnTo>
                    <a:pt x="12512" y="8873"/>
                  </a:lnTo>
                  <a:lnTo>
                    <a:pt x="12512" y="3835"/>
                  </a:lnTo>
                  <a:lnTo>
                    <a:pt x="5784" y="6812"/>
                  </a:lnTo>
                  <a:lnTo>
                    <a:pt x="5784" y="13773"/>
                  </a:lnTo>
                  <a:lnTo>
                    <a:pt x="5783" y="13837"/>
                  </a:lnTo>
                  <a:lnTo>
                    <a:pt x="5779" y="13899"/>
                  </a:lnTo>
                  <a:lnTo>
                    <a:pt x="5774" y="13961"/>
                  </a:lnTo>
                  <a:lnTo>
                    <a:pt x="5764" y="14022"/>
                  </a:lnTo>
                  <a:lnTo>
                    <a:pt x="5754" y="14083"/>
                  </a:lnTo>
                  <a:lnTo>
                    <a:pt x="5741" y="14144"/>
                  </a:lnTo>
                  <a:lnTo>
                    <a:pt x="5726" y="14204"/>
                  </a:lnTo>
                  <a:lnTo>
                    <a:pt x="5709" y="14262"/>
                  </a:lnTo>
                  <a:lnTo>
                    <a:pt x="5688" y="14321"/>
                  </a:lnTo>
                  <a:lnTo>
                    <a:pt x="5666" y="14379"/>
                  </a:lnTo>
                  <a:lnTo>
                    <a:pt x="5642" y="14437"/>
                  </a:lnTo>
                  <a:lnTo>
                    <a:pt x="5615" y="14493"/>
                  </a:lnTo>
                  <a:lnTo>
                    <a:pt x="5586" y="14550"/>
                  </a:lnTo>
                  <a:lnTo>
                    <a:pt x="5554" y="14606"/>
                  </a:lnTo>
                  <a:lnTo>
                    <a:pt x="5520" y="14660"/>
                  </a:lnTo>
                  <a:lnTo>
                    <a:pt x="5484" y="14715"/>
                  </a:lnTo>
                  <a:lnTo>
                    <a:pt x="5445" y="14770"/>
                  </a:lnTo>
                  <a:lnTo>
                    <a:pt x="5404" y="14823"/>
                  </a:lnTo>
                  <a:lnTo>
                    <a:pt x="5360" y="14876"/>
                  </a:lnTo>
                  <a:lnTo>
                    <a:pt x="5315" y="14929"/>
                  </a:lnTo>
                  <a:lnTo>
                    <a:pt x="5267" y="14980"/>
                  </a:lnTo>
                  <a:lnTo>
                    <a:pt x="5216" y="15032"/>
                  </a:lnTo>
                  <a:lnTo>
                    <a:pt x="5164" y="15083"/>
                  </a:lnTo>
                  <a:lnTo>
                    <a:pt x="5108" y="15133"/>
                  </a:lnTo>
                  <a:lnTo>
                    <a:pt x="5050" y="15183"/>
                  </a:lnTo>
                  <a:lnTo>
                    <a:pt x="4990" y="15232"/>
                  </a:lnTo>
                  <a:lnTo>
                    <a:pt x="4929" y="15281"/>
                  </a:lnTo>
                  <a:lnTo>
                    <a:pt x="4864" y="15329"/>
                  </a:lnTo>
                  <a:lnTo>
                    <a:pt x="4797" y="15376"/>
                  </a:lnTo>
                  <a:lnTo>
                    <a:pt x="4728" y="15424"/>
                  </a:lnTo>
                  <a:lnTo>
                    <a:pt x="4656" y="15470"/>
                  </a:lnTo>
                  <a:lnTo>
                    <a:pt x="4582" y="15516"/>
                  </a:lnTo>
                  <a:lnTo>
                    <a:pt x="4515" y="15555"/>
                  </a:lnTo>
                  <a:lnTo>
                    <a:pt x="4449" y="15593"/>
                  </a:lnTo>
                  <a:lnTo>
                    <a:pt x="4382" y="15630"/>
                  </a:lnTo>
                  <a:lnTo>
                    <a:pt x="4317" y="15666"/>
                  </a:lnTo>
                  <a:lnTo>
                    <a:pt x="4250" y="15700"/>
                  </a:lnTo>
                  <a:lnTo>
                    <a:pt x="4184" y="15734"/>
                  </a:lnTo>
                  <a:lnTo>
                    <a:pt x="4117" y="15765"/>
                  </a:lnTo>
                  <a:lnTo>
                    <a:pt x="4050" y="15795"/>
                  </a:lnTo>
                  <a:lnTo>
                    <a:pt x="3983" y="15826"/>
                  </a:lnTo>
                  <a:lnTo>
                    <a:pt x="3916" y="15853"/>
                  </a:lnTo>
                  <a:lnTo>
                    <a:pt x="3849" y="15880"/>
                  </a:lnTo>
                  <a:lnTo>
                    <a:pt x="3783" y="15906"/>
                  </a:lnTo>
                  <a:lnTo>
                    <a:pt x="3716" y="15930"/>
                  </a:lnTo>
                  <a:lnTo>
                    <a:pt x="3649" y="15953"/>
                  </a:lnTo>
                  <a:lnTo>
                    <a:pt x="3582" y="15976"/>
                  </a:lnTo>
                  <a:lnTo>
                    <a:pt x="3515" y="15996"/>
                  </a:lnTo>
                  <a:lnTo>
                    <a:pt x="3448" y="16015"/>
                  </a:lnTo>
                  <a:lnTo>
                    <a:pt x="3380" y="16033"/>
                  </a:lnTo>
                  <a:lnTo>
                    <a:pt x="3313" y="16050"/>
                  </a:lnTo>
                  <a:lnTo>
                    <a:pt x="3246" y="16067"/>
                  </a:lnTo>
                  <a:lnTo>
                    <a:pt x="3179" y="16081"/>
                  </a:lnTo>
                  <a:lnTo>
                    <a:pt x="3111" y="16094"/>
                  </a:lnTo>
                  <a:lnTo>
                    <a:pt x="3043" y="16106"/>
                  </a:lnTo>
                  <a:lnTo>
                    <a:pt x="2976" y="16116"/>
                  </a:lnTo>
                  <a:lnTo>
                    <a:pt x="2908" y="16126"/>
                  </a:lnTo>
                  <a:lnTo>
                    <a:pt x="2840" y="16135"/>
                  </a:lnTo>
                  <a:lnTo>
                    <a:pt x="2772" y="16141"/>
                  </a:lnTo>
                  <a:lnTo>
                    <a:pt x="2704" y="16147"/>
                  </a:lnTo>
                  <a:lnTo>
                    <a:pt x="2636" y="16151"/>
                  </a:lnTo>
                  <a:lnTo>
                    <a:pt x="2568" y="16154"/>
                  </a:lnTo>
                  <a:lnTo>
                    <a:pt x="2500" y="16156"/>
                  </a:lnTo>
                  <a:lnTo>
                    <a:pt x="2431" y="16157"/>
                  </a:lnTo>
                  <a:lnTo>
                    <a:pt x="2376" y="16157"/>
                  </a:lnTo>
                  <a:lnTo>
                    <a:pt x="2323" y="16156"/>
                  </a:lnTo>
                  <a:lnTo>
                    <a:pt x="2269" y="16154"/>
                  </a:lnTo>
                  <a:lnTo>
                    <a:pt x="2215" y="16152"/>
                  </a:lnTo>
                  <a:lnTo>
                    <a:pt x="2162" y="16150"/>
                  </a:lnTo>
                  <a:lnTo>
                    <a:pt x="2110" y="16146"/>
                  </a:lnTo>
                  <a:lnTo>
                    <a:pt x="2057" y="16142"/>
                  </a:lnTo>
                  <a:lnTo>
                    <a:pt x="2005" y="16138"/>
                  </a:lnTo>
                  <a:lnTo>
                    <a:pt x="1954" y="16132"/>
                  </a:lnTo>
                  <a:lnTo>
                    <a:pt x="1903" y="16126"/>
                  </a:lnTo>
                  <a:lnTo>
                    <a:pt x="1852" y="16120"/>
                  </a:lnTo>
                  <a:lnTo>
                    <a:pt x="1802" y="16113"/>
                  </a:lnTo>
                  <a:lnTo>
                    <a:pt x="1752" y="16105"/>
                  </a:lnTo>
                  <a:lnTo>
                    <a:pt x="1702" y="16097"/>
                  </a:lnTo>
                  <a:lnTo>
                    <a:pt x="1654" y="16088"/>
                  </a:lnTo>
                  <a:lnTo>
                    <a:pt x="1605" y="16079"/>
                  </a:lnTo>
                  <a:lnTo>
                    <a:pt x="1557" y="16069"/>
                  </a:lnTo>
                  <a:lnTo>
                    <a:pt x="1509" y="16058"/>
                  </a:lnTo>
                  <a:lnTo>
                    <a:pt x="1461" y="16046"/>
                  </a:lnTo>
                  <a:lnTo>
                    <a:pt x="1414" y="16034"/>
                  </a:lnTo>
                  <a:lnTo>
                    <a:pt x="1367" y="16022"/>
                  </a:lnTo>
                  <a:lnTo>
                    <a:pt x="1321" y="16009"/>
                  </a:lnTo>
                  <a:lnTo>
                    <a:pt x="1275" y="15995"/>
                  </a:lnTo>
                  <a:lnTo>
                    <a:pt x="1229" y="15981"/>
                  </a:lnTo>
                  <a:lnTo>
                    <a:pt x="1185" y="15965"/>
                  </a:lnTo>
                  <a:lnTo>
                    <a:pt x="1140" y="15949"/>
                  </a:lnTo>
                  <a:lnTo>
                    <a:pt x="1096" y="15933"/>
                  </a:lnTo>
                  <a:lnTo>
                    <a:pt x="1051" y="15916"/>
                  </a:lnTo>
                  <a:lnTo>
                    <a:pt x="1007" y="15899"/>
                  </a:lnTo>
                  <a:lnTo>
                    <a:pt x="965" y="15880"/>
                  </a:lnTo>
                  <a:lnTo>
                    <a:pt x="922" y="15861"/>
                  </a:lnTo>
                  <a:lnTo>
                    <a:pt x="880" y="15842"/>
                  </a:lnTo>
                  <a:lnTo>
                    <a:pt x="826" y="15818"/>
                  </a:lnTo>
                  <a:lnTo>
                    <a:pt x="773" y="15791"/>
                  </a:lnTo>
                  <a:lnTo>
                    <a:pt x="723" y="15765"/>
                  </a:lnTo>
                  <a:lnTo>
                    <a:pt x="674" y="15738"/>
                  </a:lnTo>
                  <a:lnTo>
                    <a:pt x="627" y="15710"/>
                  </a:lnTo>
                  <a:lnTo>
                    <a:pt x="582" y="15681"/>
                  </a:lnTo>
                  <a:lnTo>
                    <a:pt x="538" y="15652"/>
                  </a:lnTo>
                  <a:lnTo>
                    <a:pt x="496" y="15621"/>
                  </a:lnTo>
                  <a:lnTo>
                    <a:pt x="455" y="15590"/>
                  </a:lnTo>
                  <a:lnTo>
                    <a:pt x="417" y="15558"/>
                  </a:lnTo>
                  <a:lnTo>
                    <a:pt x="380" y="15526"/>
                  </a:lnTo>
                  <a:lnTo>
                    <a:pt x="345" y="15493"/>
                  </a:lnTo>
                  <a:lnTo>
                    <a:pt x="311" y="15458"/>
                  </a:lnTo>
                  <a:lnTo>
                    <a:pt x="280" y="15423"/>
                  </a:lnTo>
                  <a:lnTo>
                    <a:pt x="249" y="15387"/>
                  </a:lnTo>
                  <a:lnTo>
                    <a:pt x="221" y="15351"/>
                  </a:lnTo>
                  <a:lnTo>
                    <a:pt x="195" y="15313"/>
                  </a:lnTo>
                  <a:lnTo>
                    <a:pt x="169" y="15275"/>
                  </a:lnTo>
                  <a:lnTo>
                    <a:pt x="146" y="15236"/>
                  </a:lnTo>
                  <a:lnTo>
                    <a:pt x="125" y="15196"/>
                  </a:lnTo>
                  <a:lnTo>
                    <a:pt x="105" y="15156"/>
                  </a:lnTo>
                  <a:lnTo>
                    <a:pt x="86" y="15115"/>
                  </a:lnTo>
                  <a:lnTo>
                    <a:pt x="70" y="15072"/>
                  </a:lnTo>
                  <a:lnTo>
                    <a:pt x="56" y="15030"/>
                  </a:lnTo>
                  <a:lnTo>
                    <a:pt x="43" y="14986"/>
                  </a:lnTo>
                  <a:lnTo>
                    <a:pt x="32" y="14942"/>
                  </a:lnTo>
                  <a:lnTo>
                    <a:pt x="22" y="14897"/>
                  </a:lnTo>
                  <a:lnTo>
                    <a:pt x="14" y="14851"/>
                  </a:lnTo>
                  <a:lnTo>
                    <a:pt x="8" y="14804"/>
                  </a:lnTo>
                  <a:lnTo>
                    <a:pt x="3" y="14758"/>
                  </a:lnTo>
                  <a:lnTo>
                    <a:pt x="1" y="14709"/>
                  </a:lnTo>
                  <a:lnTo>
                    <a:pt x="0" y="14660"/>
                  </a:lnTo>
                  <a:lnTo>
                    <a:pt x="1" y="14601"/>
                  </a:lnTo>
                  <a:lnTo>
                    <a:pt x="5" y="14542"/>
                  </a:lnTo>
                  <a:lnTo>
                    <a:pt x="11" y="14484"/>
                  </a:lnTo>
                  <a:lnTo>
                    <a:pt x="20" y="14426"/>
                  </a:lnTo>
                  <a:lnTo>
                    <a:pt x="33" y="14370"/>
                  </a:lnTo>
                  <a:lnTo>
                    <a:pt x="46" y="14314"/>
                  </a:lnTo>
                  <a:lnTo>
                    <a:pt x="63" y="14258"/>
                  </a:lnTo>
                  <a:lnTo>
                    <a:pt x="82" y="14204"/>
                  </a:lnTo>
                  <a:lnTo>
                    <a:pt x="104" y="14150"/>
                  </a:lnTo>
                  <a:lnTo>
                    <a:pt x="128" y="14096"/>
                  </a:lnTo>
                  <a:lnTo>
                    <a:pt x="155" y="14044"/>
                  </a:lnTo>
                  <a:lnTo>
                    <a:pt x="185" y="13992"/>
                  </a:lnTo>
                  <a:lnTo>
                    <a:pt x="216" y="13940"/>
                  </a:lnTo>
                  <a:lnTo>
                    <a:pt x="250" y="13890"/>
                  </a:lnTo>
                  <a:lnTo>
                    <a:pt x="288" y="13839"/>
                  </a:lnTo>
                  <a:lnTo>
                    <a:pt x="327" y="13790"/>
                  </a:lnTo>
                  <a:lnTo>
                    <a:pt x="370" y="13741"/>
                  </a:lnTo>
                  <a:lnTo>
                    <a:pt x="415" y="13693"/>
                  </a:lnTo>
                  <a:lnTo>
                    <a:pt x="461" y="13646"/>
                  </a:lnTo>
                  <a:lnTo>
                    <a:pt x="511" y="13599"/>
                  </a:lnTo>
                  <a:lnTo>
                    <a:pt x="564" y="13553"/>
                  </a:lnTo>
                  <a:lnTo>
                    <a:pt x="618" y="13507"/>
                  </a:lnTo>
                  <a:lnTo>
                    <a:pt x="676" y="13463"/>
                  </a:lnTo>
                  <a:lnTo>
                    <a:pt x="736" y="13418"/>
                  </a:lnTo>
                  <a:lnTo>
                    <a:pt x="799" y="13374"/>
                  </a:lnTo>
                  <a:lnTo>
                    <a:pt x="863" y="13331"/>
                  </a:lnTo>
                  <a:lnTo>
                    <a:pt x="930" y="13289"/>
                  </a:lnTo>
                  <a:lnTo>
                    <a:pt x="1000" y="13247"/>
                  </a:lnTo>
                  <a:lnTo>
                    <a:pt x="1073" y="13206"/>
                  </a:lnTo>
                  <a:lnTo>
                    <a:pt x="1148" y="13166"/>
                  </a:lnTo>
                  <a:lnTo>
                    <a:pt x="1226" y="13126"/>
                  </a:lnTo>
                  <a:lnTo>
                    <a:pt x="1306" y="13087"/>
                  </a:lnTo>
                  <a:lnTo>
                    <a:pt x="1372" y="13057"/>
                  </a:lnTo>
                  <a:lnTo>
                    <a:pt x="1438" y="13027"/>
                  </a:lnTo>
                  <a:lnTo>
                    <a:pt x="1505" y="12998"/>
                  </a:lnTo>
                  <a:lnTo>
                    <a:pt x="1572" y="12970"/>
                  </a:lnTo>
                  <a:lnTo>
                    <a:pt x="1638" y="12944"/>
                  </a:lnTo>
                  <a:lnTo>
                    <a:pt x="1704" y="12919"/>
                  </a:lnTo>
                  <a:lnTo>
                    <a:pt x="1770" y="12894"/>
                  </a:lnTo>
                  <a:lnTo>
                    <a:pt x="1837" y="12870"/>
                  </a:lnTo>
                  <a:lnTo>
                    <a:pt x="1904" y="12848"/>
                  </a:lnTo>
                  <a:lnTo>
                    <a:pt x="1971" y="12826"/>
                  </a:lnTo>
                  <a:lnTo>
                    <a:pt x="2038" y="12805"/>
                  </a:lnTo>
                  <a:lnTo>
                    <a:pt x="2105" y="12785"/>
                  </a:lnTo>
                  <a:lnTo>
                    <a:pt x="2172" y="12766"/>
                  </a:lnTo>
                  <a:lnTo>
                    <a:pt x="2238" y="12749"/>
                  </a:lnTo>
                  <a:lnTo>
                    <a:pt x="2305" y="12732"/>
                  </a:lnTo>
                  <a:lnTo>
                    <a:pt x="2372" y="12715"/>
                  </a:lnTo>
                  <a:lnTo>
                    <a:pt x="2440" y="12700"/>
                  </a:lnTo>
                  <a:lnTo>
                    <a:pt x="2507" y="12687"/>
                  </a:lnTo>
                  <a:lnTo>
                    <a:pt x="2574" y="12674"/>
                  </a:lnTo>
                  <a:lnTo>
                    <a:pt x="2642" y="12662"/>
                  </a:lnTo>
                  <a:lnTo>
                    <a:pt x="2709" y="12651"/>
                  </a:lnTo>
                  <a:lnTo>
                    <a:pt x="2776" y="12640"/>
                  </a:lnTo>
                  <a:lnTo>
                    <a:pt x="2844" y="12631"/>
                  </a:lnTo>
                  <a:lnTo>
                    <a:pt x="2912" y="12622"/>
                  </a:lnTo>
                  <a:lnTo>
                    <a:pt x="2980" y="12615"/>
                  </a:lnTo>
                  <a:lnTo>
                    <a:pt x="3048" y="12609"/>
                  </a:lnTo>
                  <a:lnTo>
                    <a:pt x="3116" y="12604"/>
                  </a:lnTo>
                  <a:lnTo>
                    <a:pt x="3184" y="12599"/>
                  </a:lnTo>
                  <a:lnTo>
                    <a:pt x="3252" y="12596"/>
                  </a:lnTo>
                  <a:lnTo>
                    <a:pt x="3320" y="12594"/>
                  </a:lnTo>
                  <a:lnTo>
                    <a:pt x="3388" y="12592"/>
                  </a:lnTo>
                  <a:lnTo>
                    <a:pt x="3456" y="12592"/>
                  </a:lnTo>
                  <a:lnTo>
                    <a:pt x="3549" y="12593"/>
                  </a:lnTo>
                  <a:lnTo>
                    <a:pt x="3640" y="12595"/>
                  </a:lnTo>
                  <a:lnTo>
                    <a:pt x="3730" y="12600"/>
                  </a:lnTo>
                  <a:lnTo>
                    <a:pt x="3818" y="12606"/>
                  </a:lnTo>
                  <a:lnTo>
                    <a:pt x="3905" y="12614"/>
                  </a:lnTo>
                  <a:lnTo>
                    <a:pt x="3991" y="12624"/>
                  </a:lnTo>
                  <a:lnTo>
                    <a:pt x="4076" y="12635"/>
                  </a:lnTo>
                  <a:lnTo>
                    <a:pt x="4160" y="12648"/>
                  </a:lnTo>
                  <a:lnTo>
                    <a:pt x="4242" y="12664"/>
                  </a:lnTo>
                  <a:lnTo>
                    <a:pt x="4324" y="12681"/>
                  </a:lnTo>
                  <a:lnTo>
                    <a:pt x="4403" y="12699"/>
                  </a:lnTo>
                  <a:lnTo>
                    <a:pt x="4482" y="12719"/>
                  </a:lnTo>
                  <a:lnTo>
                    <a:pt x="4560" y="12742"/>
                  </a:lnTo>
                  <a:lnTo>
                    <a:pt x="4636" y="12765"/>
                  </a:lnTo>
                  <a:lnTo>
                    <a:pt x="4711" y="12791"/>
                  </a:lnTo>
                  <a:lnTo>
                    <a:pt x="4786" y="12818"/>
                  </a:lnTo>
                  <a:lnTo>
                    <a:pt x="4786" y="3846"/>
                  </a:lnTo>
                  <a:lnTo>
                    <a:pt x="13526" y="0"/>
                  </a:lnTo>
                  <a:lnTo>
                    <a:pt x="13526" y="9859"/>
                  </a:lnTo>
                </a:path>
              </a:pathLst>
            </a:custGeom>
            <a:solidFill>
              <a:srgbClr val="584F59">
                <a:alpha val="100000"/>
              </a:srgbClr>
            </a:solidFill>
            <a:ln w="9525">
              <a:noFill/>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80"/>
                                        </p:tgtEl>
                                        <p:attrNameLst>
                                          <p:attrName>style.visibility</p:attrName>
                                        </p:attrNameLst>
                                      </p:cBhvr>
                                      <p:to>
                                        <p:strVal val="visible"/>
                                      </p:to>
                                    </p:set>
                                    <p:anim calcmode="lin" valueType="num">
                                      <p:cBhvr additive="base">
                                        <p:cTn id="7" dur="500" fill="hold"/>
                                        <p:tgtEl>
                                          <p:spTgt spid="32780"/>
                                        </p:tgtEl>
                                        <p:attrNameLst>
                                          <p:attrName>ppt_x</p:attrName>
                                        </p:attrNameLst>
                                      </p:cBhvr>
                                      <p:tavLst>
                                        <p:tav tm="0">
                                          <p:val>
                                            <p:strVal val="#ppt_x"/>
                                          </p:val>
                                        </p:tav>
                                        <p:tav tm="100000">
                                          <p:val>
                                            <p:strVal val="#ppt_x"/>
                                          </p:val>
                                        </p:tav>
                                      </p:tavLst>
                                    </p:anim>
                                    <p:anim calcmode="lin" valueType="num">
                                      <p:cBhvr additive="base">
                                        <p:cTn id="8" dur="500" fill="hold"/>
                                        <p:tgtEl>
                                          <p:spTgt spid="327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anim calcmode="lin" valueType="num">
                                      <p:cBhvr additive="base">
                                        <p:cTn id="1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additive="base">
                                        <p:cTn id="31"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 calcmode="lin" valueType="num">
                                      <p:cBhvr additive="base">
                                        <p:cTn id="37"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 name="WHOOSH.WAV"/>
                                        </p:tgtEl>
                                      </p:cMediaNode>
                                    </p:audio>
                                  </p:sub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iterate type="wd">
                                    <p:tmPct val="10000"/>
                                  </p:iterate>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395268"/>
                                        </p:tgtEl>
                                        <p:attrNameLst>
                                          <p:attrName>style.visibility</p:attrName>
                                        </p:attrNameLst>
                                      </p:cBhvr>
                                      <p:to>
                                        <p:strVal val="visible"/>
                                      </p:to>
                                    </p:set>
                                    <p:anim calcmode="lin" valueType="num">
                                      <p:cBhvr additive="base">
                                        <p:cTn id="48" dur="500" fill="hold"/>
                                        <p:tgtEl>
                                          <p:spTgt spid="395268"/>
                                        </p:tgtEl>
                                        <p:attrNameLst>
                                          <p:attrName>ppt_x</p:attrName>
                                        </p:attrNameLst>
                                      </p:cBhvr>
                                      <p:tavLst>
                                        <p:tav tm="0">
                                          <p:val>
                                            <p:strVal val="0-#ppt_w/2"/>
                                          </p:val>
                                        </p:tav>
                                        <p:tav tm="100000">
                                          <p:val>
                                            <p:strVal val="#ppt_x"/>
                                          </p:val>
                                        </p:tav>
                                      </p:tavLst>
                                    </p:anim>
                                    <p:anim calcmode="lin" valueType="num">
                                      <p:cBhvr additive="base">
                                        <p:cTn id="49" dur="500" fill="hold"/>
                                        <p:tgtEl>
                                          <p:spTgt spid="395268"/>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2" presetClass="entr" presetSubtype="8" fill="hold" grpId="0" nodeType="afterEffect">
                                  <p:stCondLst>
                                    <p:cond delay="0"/>
                                  </p:stCondLst>
                                  <p:childTnLst>
                                    <p:set>
                                      <p:cBhvr>
                                        <p:cTn id="52" dur="1" fill="hold">
                                          <p:stCondLst>
                                            <p:cond delay="0"/>
                                          </p:stCondLst>
                                        </p:cTn>
                                        <p:tgtEl>
                                          <p:spTgt spid="395269"/>
                                        </p:tgtEl>
                                        <p:attrNameLst>
                                          <p:attrName>style.visibility</p:attrName>
                                        </p:attrNameLst>
                                      </p:cBhvr>
                                      <p:to>
                                        <p:strVal val="visible"/>
                                      </p:to>
                                    </p:set>
                                    <p:anim calcmode="lin" valueType="num">
                                      <p:cBhvr additive="base">
                                        <p:cTn id="53" dur="500" fill="hold"/>
                                        <p:tgtEl>
                                          <p:spTgt spid="395269"/>
                                        </p:tgtEl>
                                        <p:attrNameLst>
                                          <p:attrName>ppt_x</p:attrName>
                                        </p:attrNameLst>
                                      </p:cBhvr>
                                      <p:tavLst>
                                        <p:tav tm="0">
                                          <p:val>
                                            <p:strVal val="0-#ppt_w/2"/>
                                          </p:val>
                                        </p:tav>
                                        <p:tav tm="100000">
                                          <p:val>
                                            <p:strVal val="#ppt_x"/>
                                          </p:val>
                                        </p:tav>
                                      </p:tavLst>
                                    </p:anim>
                                    <p:anim calcmode="lin" valueType="num">
                                      <p:cBhvr additive="base">
                                        <p:cTn id="54" dur="500" fill="hold"/>
                                        <p:tgtEl>
                                          <p:spTgt spid="3952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95268" grpId="0"/>
      <p:bldP spid="395269" grpId="0" animBg="1"/>
      <p:bldP spid="25" grpId="0" bldLvl="5" build="p"/>
      <p:bldP spid="26" grpId="0" bldLvl="5" build="p"/>
      <p:bldP spid="27" grpId="0" bldLvl="5" build="p"/>
      <p:bldP spid="28" grpId="0" bldLvl="5" build="p"/>
      <p:bldP spid="29" grpId="0" bldLvl="5" build="p"/>
      <p:bldP spid="30" grpId="0" bldLvl="5"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5014913"/>
            <a:ext cx="9144000" cy="1843088"/>
          </a:xfrm>
          <a:prstGeom prst="rect">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31745" name="Rectangle 3"/>
          <p:cNvSpPr>
            <a:spLocks noGrp="1" noChangeArrowheads="1"/>
          </p:cNvSpPr>
          <p:nvPr>
            <p:ph idx="1" hasCustomPrompt="1"/>
          </p:nvPr>
        </p:nvSpPr>
        <p:spPr>
          <a:xfrm>
            <a:off x="684213" y="1916113"/>
            <a:ext cx="4092575" cy="846138"/>
          </a:xfrm>
        </p:spPr>
        <p:txBody>
          <a:bodyPr vert="horz" wrap="square" lIns="91440" tIns="45720" rIns="91440" bIns="45720" numCol="1" anchor="t" anchorCtr="0" compatLnSpc="1"/>
          <a:lstStyle/>
          <a:p>
            <a:pPr marL="742950" marR="0" lvl="1" indent="-285750" algn="l" defTabSz="914400" rtl="0" eaLnBrk="1" fontAlgn="base" latinLnBrk="0" hangingPunct="1">
              <a:lnSpc>
                <a:spcPct val="100000"/>
              </a:lnSpc>
              <a:spcBef>
                <a:spcPct val="20000"/>
              </a:spcBef>
              <a:spcAft>
                <a:spcPct val="0"/>
              </a:spcAft>
              <a:buClr>
                <a:schemeClr val="accent1">
                  <a:lumMod val="60000"/>
                  <a:lumOff val="40000"/>
                </a:schemeClr>
              </a:buClr>
              <a:buSzPct val="45000"/>
              <a:buFont typeface="Wingdings" panose="05000000000000000000" pitchFamily="2" charset="2"/>
              <a:buChar char="u"/>
              <a:defRPr/>
            </a:pPr>
            <a:r>
              <a:rPr kumimoji="0" lang="zh-CN" altLang="en-US" sz="2400" b="0" i="0" u="none" strike="noStrike" kern="0" cap="none" spc="0" normalizeH="0" baseline="0" noProof="0" dirty="0">
                <a:ln>
                  <a:noFill/>
                </a:ln>
                <a:solidFill>
                  <a:srgbClr val="003300"/>
                </a:solidFill>
                <a:effectLst/>
                <a:uLnTx/>
                <a:uFillTx/>
                <a:latin typeface="+mn-lt"/>
                <a:ea typeface="+mn-ea"/>
                <a:cs typeface="+mn-ea"/>
                <a:sym typeface="+mn-lt"/>
              </a:rPr>
              <a:t>整数数据对象 </a:t>
            </a:r>
            <a:endParaRPr kumimoji="0" lang="zh-CN" altLang="en-US" sz="2400" b="0" i="0" u="none" strike="noStrike" kern="0" cap="none" spc="0" normalizeH="0" baseline="0" noProof="0" dirty="0">
              <a:ln>
                <a:noFill/>
              </a:ln>
              <a:solidFill>
                <a:srgbClr val="003300"/>
              </a:solidFill>
              <a:effectLst/>
              <a:uLnTx/>
              <a:uFillTx/>
              <a:latin typeface="+mn-lt"/>
              <a:ea typeface="+mn-ea"/>
              <a:cs typeface="+mn-ea"/>
              <a:sym typeface="+mn-lt"/>
            </a:endParaRPr>
          </a:p>
          <a:p>
            <a:pPr marL="742950" marR="0" lvl="1" indent="-285750" algn="l" defTabSz="914400" rtl="0" eaLnBrk="1" fontAlgn="base" latinLnBrk="0" hangingPunct="1">
              <a:lnSpc>
                <a:spcPct val="100000"/>
              </a:lnSpc>
              <a:spcBef>
                <a:spcPct val="20000"/>
              </a:spcBef>
              <a:spcAft>
                <a:spcPct val="0"/>
              </a:spcAft>
              <a:buClr>
                <a:srgbClr val="00CC00"/>
              </a:buClr>
              <a:buSzPct val="45000"/>
              <a:buFont typeface="Wingdings" panose="05000000000000000000" pitchFamily="2" charset="2"/>
              <a:buNone/>
              <a:defRPr/>
            </a:pPr>
            <a:r>
              <a:rPr kumimoji="0" lang="en-US" altLang="zh-CN" sz="2400" b="0" i="0" u="none" strike="noStrike" kern="0" cap="none" spc="0" normalizeH="0" baseline="0" noProof="0" dirty="0">
                <a:ln>
                  <a:noFill/>
                </a:ln>
                <a:solidFill>
                  <a:srgbClr val="003300"/>
                </a:solidFill>
                <a:effectLst/>
                <a:uLnTx/>
                <a:uFillTx/>
                <a:latin typeface="+mn-lt"/>
                <a:ea typeface="+mn-ea"/>
                <a:cs typeface="+mn-ea"/>
                <a:sym typeface="+mn-lt"/>
              </a:rPr>
              <a:t>   N = { 0, 1, 2, … }</a:t>
            </a:r>
            <a:endParaRPr kumimoji="0" lang="en-US" altLang="zh-CN" sz="2400" b="0" i="0" u="none" strike="noStrike" kern="0" cap="none" spc="0" normalizeH="0" baseline="0" noProof="0" dirty="0">
              <a:ln>
                <a:noFill/>
              </a:ln>
              <a:solidFill>
                <a:srgbClr val="003300"/>
              </a:solidFill>
              <a:effectLst/>
              <a:uLnTx/>
              <a:uFillTx/>
              <a:latin typeface="+mn-lt"/>
              <a:ea typeface="+mn-ea"/>
              <a:cs typeface="+mn-ea"/>
              <a:sym typeface="+mn-lt"/>
            </a:endParaRPr>
          </a:p>
        </p:txBody>
      </p:sp>
      <p:sp>
        <p:nvSpPr>
          <p:cNvPr id="4" name="Rectangle 1031"/>
          <p:cNvSpPr>
            <a:spLocks noChangeArrowheads="1"/>
          </p:cNvSpPr>
          <p:nvPr/>
        </p:nvSpPr>
        <p:spPr bwMode="auto">
          <a:xfrm>
            <a:off x="838200" y="1539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1.2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基本概念和术语</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9" name="Rectangle 3"/>
          <p:cNvSpPr txBox="1">
            <a:spLocks noChangeArrowheads="1"/>
          </p:cNvSpPr>
          <p:nvPr/>
        </p:nvSpPr>
        <p:spPr bwMode="auto">
          <a:xfrm>
            <a:off x="684213" y="2762250"/>
            <a:ext cx="344170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fontAlgn="base">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fontAlgn="base">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fontAlgn="base">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fontAlgn="base">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fontAlgn="base">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742950" marR="0" lvl="1" indent="-285750" algn="l" defTabSz="914400" rtl="0" eaLnBrk="1" fontAlgn="base" latinLnBrk="0" hangingPunct="1">
              <a:lnSpc>
                <a:spcPct val="100000"/>
              </a:lnSpc>
              <a:spcBef>
                <a:spcPct val="20000"/>
              </a:spcBef>
              <a:spcAft>
                <a:spcPct val="0"/>
              </a:spcAft>
              <a:buClr>
                <a:schemeClr val="accent1">
                  <a:lumMod val="60000"/>
                  <a:lumOff val="40000"/>
                </a:schemeClr>
              </a:buClr>
              <a:buSzPct val="45000"/>
              <a:buFont typeface="Wingdings" panose="05000000000000000000" pitchFamily="2" charset="2"/>
              <a:buChar char="u"/>
              <a:defRPr/>
            </a:pPr>
            <a:r>
              <a:rPr kumimoji="0" lang="zh-CN" altLang="en-US" sz="2400" b="0" i="0" u="none" strike="noStrike" kern="0" cap="none" spc="0" normalizeH="0" baseline="0" noProof="0" dirty="0">
                <a:ln>
                  <a:noFill/>
                </a:ln>
                <a:solidFill>
                  <a:srgbClr val="003300"/>
                </a:solidFill>
                <a:effectLst/>
                <a:uLnTx/>
                <a:uFillTx/>
                <a:latin typeface="+mn-lt"/>
                <a:ea typeface="+mn-ea"/>
                <a:cs typeface="+mn-ea"/>
                <a:sym typeface="+mn-lt"/>
              </a:rPr>
              <a:t>学生数据对象</a:t>
            </a:r>
            <a:endParaRPr kumimoji="0" lang="zh-CN" altLang="en-US" sz="2400" b="0" i="0" u="none" strike="noStrike" kern="0" cap="none" spc="0" normalizeH="0" baseline="0" noProof="0" dirty="0">
              <a:ln>
                <a:noFill/>
              </a:ln>
              <a:solidFill>
                <a:srgbClr val="003300"/>
              </a:solidFill>
              <a:effectLst/>
              <a:uLnTx/>
              <a:uFillTx/>
              <a:latin typeface="+mn-lt"/>
              <a:ea typeface="+mn-ea"/>
              <a:cs typeface="+mn-ea"/>
              <a:sym typeface="+mn-lt"/>
            </a:endParaRPr>
          </a:p>
          <a:p>
            <a:pPr marL="914400" marR="0" lvl="2" indent="0" algn="l" defTabSz="914400" rtl="0" eaLnBrk="1" fontAlgn="base" latinLnBrk="0" hangingPunct="1">
              <a:lnSpc>
                <a:spcPct val="100000"/>
              </a:lnSpc>
              <a:spcBef>
                <a:spcPct val="20000"/>
              </a:spcBef>
              <a:spcAft>
                <a:spcPct val="0"/>
              </a:spcAft>
              <a:buClrTx/>
              <a:buSzTx/>
              <a:buFontTx/>
              <a:buNone/>
              <a:defRPr/>
            </a:pPr>
            <a:r>
              <a:rPr kumimoji="0" lang="zh-CN" altLang="en-US" sz="2400" b="0" i="0" u="none" strike="noStrike" kern="0" cap="none" spc="0" normalizeH="0" baseline="0" noProof="0" dirty="0">
                <a:ln>
                  <a:noFill/>
                </a:ln>
                <a:solidFill>
                  <a:srgbClr val="003300"/>
                </a:solidFill>
                <a:effectLst/>
                <a:uLnTx/>
                <a:uFillTx/>
                <a:latin typeface="+mn-lt"/>
                <a:ea typeface="+mn-ea"/>
                <a:cs typeface="+mn-ea"/>
                <a:sym typeface="+mn-lt"/>
              </a:rPr>
              <a:t>学生记录的集合</a:t>
            </a:r>
            <a:endParaRPr kumimoji="0" lang="zh-CN" altLang="en-US" sz="2400" b="0" i="0" u="none" strike="noStrike" kern="0" cap="none" spc="0" normalizeH="0" baseline="0" noProof="0" dirty="0">
              <a:ln>
                <a:noFill/>
              </a:ln>
              <a:solidFill>
                <a:srgbClr val="003300"/>
              </a:solidFill>
              <a:effectLst/>
              <a:uLnTx/>
              <a:uFillTx/>
              <a:latin typeface="+mn-lt"/>
              <a:ea typeface="+mn-ea"/>
              <a:cs typeface="+mn-ea"/>
              <a:sym typeface="+mn-lt"/>
            </a:endParaRPr>
          </a:p>
        </p:txBody>
      </p:sp>
      <p:sp>
        <p:nvSpPr>
          <p:cNvPr id="34822" name="Rectangle 5"/>
          <p:cNvSpPr/>
          <p:nvPr/>
        </p:nvSpPr>
        <p:spPr>
          <a:xfrm>
            <a:off x="838200" y="981075"/>
            <a:ext cx="4741863" cy="461963"/>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en-US" altLang="zh-CN" dirty="0">
                <a:solidFill>
                  <a:srgbClr val="F5841C"/>
                </a:solidFill>
                <a:latin typeface="微软雅黑" panose="020B0503020204020204" pitchFamily="34" charset="-122"/>
                <a:sym typeface="+mn-lt"/>
              </a:rPr>
              <a:t>4</a:t>
            </a:r>
            <a:r>
              <a:rPr lang="zh-CN" altLang="en-US" dirty="0">
                <a:solidFill>
                  <a:srgbClr val="F5841C"/>
                </a:solidFill>
                <a:latin typeface="微软雅黑" panose="020B0503020204020204" pitchFamily="34" charset="-122"/>
                <a:sym typeface="+mn-lt"/>
              </a:rPr>
              <a:t>、数据对象</a:t>
            </a:r>
            <a:r>
              <a:rPr lang="en-US" altLang="zh-CN" dirty="0">
                <a:solidFill>
                  <a:srgbClr val="F5841C"/>
                </a:solidFill>
                <a:latin typeface="微软雅黑" panose="020B0503020204020204" pitchFamily="34" charset="-122"/>
                <a:sym typeface="+mn-lt"/>
              </a:rPr>
              <a:t>(Data Object)</a:t>
            </a:r>
            <a:r>
              <a:rPr lang="zh-CN" altLang="en-US" dirty="0">
                <a:solidFill>
                  <a:srgbClr val="F5841C"/>
                </a:solidFill>
                <a:latin typeface="微软雅黑" panose="020B0503020204020204" pitchFamily="34" charset="-122"/>
                <a:sym typeface="+mn-lt"/>
              </a:rPr>
              <a:t>：</a:t>
            </a:r>
            <a:endParaRPr lang="en-US" altLang="zh-CN" dirty="0">
              <a:solidFill>
                <a:srgbClr val="F5841C"/>
              </a:solidFill>
              <a:latin typeface="微软雅黑" panose="020B0503020204020204" pitchFamily="34" charset="-122"/>
              <a:sym typeface="+mn-lt"/>
            </a:endParaRPr>
          </a:p>
        </p:txBody>
      </p:sp>
      <p:sp>
        <p:nvSpPr>
          <p:cNvPr id="34823" name="Rectangle 5"/>
          <p:cNvSpPr/>
          <p:nvPr/>
        </p:nvSpPr>
        <p:spPr>
          <a:xfrm>
            <a:off x="838200" y="1403350"/>
            <a:ext cx="6397625" cy="511175"/>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25000"/>
              </a:lnSpc>
            </a:pPr>
            <a:r>
              <a:rPr lang="zh-CN" altLang="en-US" dirty="0">
                <a:latin typeface="微软雅黑" panose="020B0503020204020204" pitchFamily="34" charset="-122"/>
                <a:sym typeface="+mn-lt"/>
              </a:rPr>
              <a:t>相同特性数据元素的集合，是数据的一个子集</a:t>
            </a:r>
            <a:endParaRPr lang="zh-CN" altLang="en-US" dirty="0">
              <a:latin typeface="微软雅黑" panose="020B0503020204020204" pitchFamily="34" charset="-122"/>
              <a:sym typeface="+mn-lt"/>
            </a:endParaRPr>
          </a:p>
        </p:txBody>
      </p:sp>
      <p:sp>
        <p:nvSpPr>
          <p:cNvPr id="44" name="Rectangle 6"/>
          <p:cNvSpPr>
            <a:spLocks noChangeArrowheads="1"/>
          </p:cNvSpPr>
          <p:nvPr/>
        </p:nvSpPr>
        <p:spPr bwMode="auto">
          <a:xfrm>
            <a:off x="657225" y="5300663"/>
            <a:ext cx="838358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数据结构是带“结构”的数据元素的集合，</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“结构”就是指数据元素之间存在的关系。</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45" name="Text Box 3"/>
          <p:cNvSpPr txBox="1">
            <a:spLocks noChangeArrowheads="1"/>
          </p:cNvSpPr>
          <p:nvPr/>
        </p:nvSpPr>
        <p:spPr bwMode="auto">
          <a:xfrm>
            <a:off x="838200" y="3702050"/>
            <a:ext cx="8001000"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47" tIns="56473" rIns="112947" bIns="56473">
            <a:spAutoFit/>
          </a:bodyPr>
          <a:lstStyle>
            <a:lvl1pPr defTabSz="1129030">
              <a:defRPr sz="2800">
                <a:solidFill>
                  <a:schemeClr val="tx1"/>
                </a:solidFill>
                <a:latin typeface="Times New Roman" panose="02020603050405020304" pitchFamily="18" charset="0"/>
                <a:ea typeface="仿宋_GB2312" pitchFamily="49" charset="-122"/>
              </a:defRPr>
            </a:lvl1pPr>
            <a:lvl2pPr defTabSz="1129030">
              <a:defRPr sz="2800">
                <a:solidFill>
                  <a:schemeClr val="tx1"/>
                </a:solidFill>
                <a:latin typeface="Times New Roman" panose="02020603050405020304" pitchFamily="18" charset="0"/>
                <a:ea typeface="仿宋_GB2312" pitchFamily="49" charset="-122"/>
              </a:defRPr>
            </a:lvl2pPr>
            <a:lvl3pPr defTabSz="1129030">
              <a:defRPr sz="2800">
                <a:solidFill>
                  <a:schemeClr val="tx1"/>
                </a:solidFill>
                <a:latin typeface="Times New Roman" panose="02020603050405020304" pitchFamily="18" charset="0"/>
                <a:ea typeface="仿宋_GB2312" pitchFamily="49" charset="-122"/>
              </a:defRPr>
            </a:lvl3pPr>
            <a:lvl4pPr defTabSz="1129030">
              <a:defRPr sz="2800">
                <a:solidFill>
                  <a:schemeClr val="tx1"/>
                </a:solidFill>
                <a:latin typeface="Times New Roman" panose="02020603050405020304" pitchFamily="18" charset="0"/>
                <a:ea typeface="仿宋_GB2312" pitchFamily="49" charset="-122"/>
              </a:defRPr>
            </a:lvl4pPr>
            <a:lvl5pPr defTabSz="1129030">
              <a:defRPr sz="2800">
                <a:solidFill>
                  <a:schemeClr val="tx1"/>
                </a:solidFill>
                <a:latin typeface="Times New Roman" panose="02020603050405020304" pitchFamily="18" charset="0"/>
                <a:ea typeface="仿宋_GB2312" pitchFamily="49" charset="-122"/>
              </a:defRPr>
            </a:lvl5pPr>
            <a:lvl6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112903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5</a:t>
            </a:r>
            <a:r>
              <a:rPr kumimoji="0" lang="zh-CN" altLang="en-US" sz="2400" b="0" i="0" u="none" strike="noStrike" kern="1200" cap="none" spc="0" normalizeH="0" baseline="0" noProof="0" dirty="0">
                <a:ln>
                  <a:noFill/>
                </a:ln>
                <a:solidFill>
                  <a:srgbClr val="6C4C8F"/>
                </a:solidFill>
                <a:effectLst/>
                <a:uLnTx/>
                <a:uFillTx/>
                <a:latin typeface="+mn-lt"/>
                <a:ea typeface="+mn-ea"/>
                <a:cs typeface="+mn-ea"/>
                <a:sym typeface="+mn-lt"/>
              </a:rPr>
              <a:t>、数据结构（</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Data Structure</a:t>
            </a:r>
            <a:r>
              <a:rPr kumimoji="0" lang="zh-CN" altLang="en-US" sz="2400" b="0" i="0" u="none" strike="noStrike" kern="1200" cap="none" spc="0" normalizeH="0" baseline="0" noProof="0" dirty="0">
                <a:ln>
                  <a:noFill/>
                </a:ln>
                <a:solidFill>
                  <a:srgbClr val="6C4C8F"/>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a:p>
            <a:pPr marL="0" marR="0" lvl="0" indent="0" algn="l" defTabSz="112903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是相互之间存在一种或多种特定关系的数据元素的集合。</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31"/>
          <p:cNvSpPr>
            <a:spLocks noChangeArrowheads="1"/>
          </p:cNvSpPr>
          <p:nvPr/>
        </p:nvSpPr>
        <p:spPr bwMode="auto">
          <a:xfrm>
            <a:off x="838200" y="153988"/>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数据结构的两个层次</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4" name="i$liḋe-Oval 8"/>
          <p:cNvSpPr/>
          <p:nvPr/>
        </p:nvSpPr>
        <p:spPr>
          <a:xfrm>
            <a:off x="5646738" y="2119213"/>
            <a:ext cx="1123950" cy="11239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sz="2800" b="0" i="0" u="none" strike="noStrike" kern="1200" cap="none" spc="0" normalizeH="0" baseline="0" noProof="0">
              <a:ln>
                <a:noFill/>
              </a:ln>
              <a:solidFill>
                <a:schemeClr val="lt1"/>
              </a:solidFill>
              <a:effectLst/>
              <a:uLnTx/>
              <a:uFillTx/>
              <a:latin typeface="Arial" panose="020B0604020202020204" pitchFamily="34" charset="0"/>
              <a:ea typeface="+mn-ea"/>
              <a:cs typeface="+mn-cs"/>
              <a:sym typeface="Arial" panose="020B0604020202020204" pitchFamily="34" charset="0"/>
            </a:endParaRPr>
          </a:p>
        </p:txBody>
      </p:sp>
      <p:sp>
        <p:nvSpPr>
          <p:cNvPr id="36869" name="i$liḋe-Freeform: Shape 9"/>
          <p:cNvSpPr/>
          <p:nvPr/>
        </p:nvSpPr>
        <p:spPr>
          <a:xfrm>
            <a:off x="5929313" y="2441476"/>
            <a:ext cx="558800" cy="479425"/>
          </a:xfrm>
          <a:custGeom>
            <a:avLst/>
            <a:gdLst/>
            <a:ahLst/>
            <a:cxnLst>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28" h="196">
                <a:moveTo>
                  <a:pt x="223" y="0"/>
                </a:moveTo>
                <a:cubicBezTo>
                  <a:pt x="210" y="0"/>
                  <a:pt x="210" y="0"/>
                  <a:pt x="210" y="0"/>
                </a:cubicBezTo>
                <a:cubicBezTo>
                  <a:pt x="207" y="0"/>
                  <a:pt x="205" y="2"/>
                  <a:pt x="205" y="5"/>
                </a:cubicBezTo>
                <a:cubicBezTo>
                  <a:pt x="205" y="10"/>
                  <a:pt x="205" y="10"/>
                  <a:pt x="205" y="10"/>
                </a:cubicBezTo>
                <a:cubicBezTo>
                  <a:pt x="20" y="42"/>
                  <a:pt x="20" y="42"/>
                  <a:pt x="20" y="42"/>
                </a:cubicBezTo>
                <a:cubicBezTo>
                  <a:pt x="20" y="40"/>
                  <a:pt x="20" y="40"/>
                  <a:pt x="20" y="40"/>
                </a:cubicBezTo>
                <a:cubicBezTo>
                  <a:pt x="20" y="37"/>
                  <a:pt x="18" y="35"/>
                  <a:pt x="15" y="35"/>
                </a:cubicBezTo>
                <a:cubicBezTo>
                  <a:pt x="5" y="35"/>
                  <a:pt x="5" y="35"/>
                  <a:pt x="5" y="35"/>
                </a:cubicBezTo>
                <a:cubicBezTo>
                  <a:pt x="2" y="35"/>
                  <a:pt x="0" y="37"/>
                  <a:pt x="0" y="40"/>
                </a:cubicBezTo>
                <a:cubicBezTo>
                  <a:pt x="0" y="45"/>
                  <a:pt x="0" y="45"/>
                  <a:pt x="0" y="45"/>
                </a:cubicBezTo>
                <a:cubicBezTo>
                  <a:pt x="0" y="135"/>
                  <a:pt x="0" y="135"/>
                  <a:pt x="0" y="135"/>
                </a:cubicBezTo>
                <a:cubicBezTo>
                  <a:pt x="0" y="140"/>
                  <a:pt x="0" y="140"/>
                  <a:pt x="0" y="140"/>
                </a:cubicBezTo>
                <a:cubicBezTo>
                  <a:pt x="0" y="143"/>
                  <a:pt x="2" y="145"/>
                  <a:pt x="5" y="145"/>
                </a:cubicBezTo>
                <a:cubicBezTo>
                  <a:pt x="15" y="145"/>
                  <a:pt x="15" y="145"/>
                  <a:pt x="15" y="145"/>
                </a:cubicBezTo>
                <a:cubicBezTo>
                  <a:pt x="18" y="145"/>
                  <a:pt x="20" y="143"/>
                  <a:pt x="20" y="140"/>
                </a:cubicBezTo>
                <a:cubicBezTo>
                  <a:pt x="20" y="138"/>
                  <a:pt x="20" y="138"/>
                  <a:pt x="20" y="138"/>
                </a:cubicBezTo>
                <a:cubicBezTo>
                  <a:pt x="70" y="147"/>
                  <a:pt x="70" y="147"/>
                  <a:pt x="70" y="147"/>
                </a:cubicBezTo>
                <a:cubicBezTo>
                  <a:pt x="70" y="147"/>
                  <a:pt x="70" y="148"/>
                  <a:pt x="70" y="148"/>
                </a:cubicBezTo>
                <a:cubicBezTo>
                  <a:pt x="70" y="175"/>
                  <a:pt x="91" y="196"/>
                  <a:pt x="117" y="196"/>
                </a:cubicBezTo>
                <a:cubicBezTo>
                  <a:pt x="138" y="196"/>
                  <a:pt x="156" y="182"/>
                  <a:pt x="162" y="162"/>
                </a:cubicBezTo>
                <a:cubicBezTo>
                  <a:pt x="205" y="170"/>
                  <a:pt x="205" y="170"/>
                  <a:pt x="205" y="170"/>
                </a:cubicBezTo>
                <a:cubicBezTo>
                  <a:pt x="205" y="175"/>
                  <a:pt x="205" y="175"/>
                  <a:pt x="205" y="175"/>
                </a:cubicBezTo>
                <a:cubicBezTo>
                  <a:pt x="205" y="178"/>
                  <a:pt x="207" y="180"/>
                  <a:pt x="210" y="180"/>
                </a:cubicBezTo>
                <a:cubicBezTo>
                  <a:pt x="223" y="180"/>
                  <a:pt x="223" y="180"/>
                  <a:pt x="223" y="180"/>
                </a:cubicBezTo>
                <a:cubicBezTo>
                  <a:pt x="226" y="180"/>
                  <a:pt x="228" y="178"/>
                  <a:pt x="228" y="175"/>
                </a:cubicBezTo>
                <a:cubicBezTo>
                  <a:pt x="228" y="5"/>
                  <a:pt x="228" y="5"/>
                  <a:pt x="228" y="5"/>
                </a:cubicBezTo>
                <a:cubicBezTo>
                  <a:pt x="228" y="2"/>
                  <a:pt x="226" y="0"/>
                  <a:pt x="223" y="0"/>
                </a:cubicBezTo>
                <a:moveTo>
                  <a:pt x="117" y="177"/>
                </a:moveTo>
                <a:cubicBezTo>
                  <a:pt x="102" y="177"/>
                  <a:pt x="90" y="165"/>
                  <a:pt x="89" y="150"/>
                </a:cubicBezTo>
                <a:cubicBezTo>
                  <a:pt x="143" y="159"/>
                  <a:pt x="143" y="159"/>
                  <a:pt x="143" y="159"/>
                </a:cubicBezTo>
                <a:cubicBezTo>
                  <a:pt x="139" y="170"/>
                  <a:pt x="129" y="177"/>
                  <a:pt x="117" y="177"/>
                </a:cubicBezTo>
                <a:moveTo>
                  <a:pt x="199" y="53"/>
                </a:moveTo>
                <a:cubicBezTo>
                  <a:pt x="31" y="76"/>
                  <a:pt x="31" y="76"/>
                  <a:pt x="31" y="76"/>
                </a:cubicBezTo>
                <a:cubicBezTo>
                  <a:pt x="30" y="76"/>
                  <a:pt x="30" y="76"/>
                  <a:pt x="30" y="76"/>
                </a:cubicBezTo>
                <a:cubicBezTo>
                  <a:pt x="26" y="76"/>
                  <a:pt x="23" y="73"/>
                  <a:pt x="23" y="70"/>
                </a:cubicBezTo>
                <a:cubicBezTo>
                  <a:pt x="22" y="66"/>
                  <a:pt x="25" y="62"/>
                  <a:pt x="29" y="62"/>
                </a:cubicBezTo>
                <a:cubicBezTo>
                  <a:pt x="197" y="39"/>
                  <a:pt x="197" y="39"/>
                  <a:pt x="197" y="39"/>
                </a:cubicBezTo>
                <a:cubicBezTo>
                  <a:pt x="201" y="38"/>
                  <a:pt x="204" y="41"/>
                  <a:pt x="205" y="45"/>
                </a:cubicBezTo>
                <a:cubicBezTo>
                  <a:pt x="205" y="49"/>
                  <a:pt x="203" y="52"/>
                  <a:pt x="199" y="53"/>
                </a:cubicBezTo>
              </a:path>
            </a:pathLst>
          </a:custGeom>
          <a:solidFill>
            <a:schemeClr val="bg1">
              <a:alpha val="100000"/>
            </a:schemeClr>
          </a:solidFill>
          <a:ln w="9525">
            <a:noFill/>
          </a:ln>
        </p:spPr>
        <p:txBody>
          <a:bodyPr/>
          <a:lstStyle/>
          <a:p>
            <a:endParaRPr lang="zh-CN" altLang="en-US"/>
          </a:p>
        </p:txBody>
      </p:sp>
      <p:sp>
        <p:nvSpPr>
          <p:cNvPr id="26" name="i$liḋe-Oval 10"/>
          <p:cNvSpPr/>
          <p:nvPr/>
        </p:nvSpPr>
        <p:spPr>
          <a:xfrm>
            <a:off x="1901825" y="2119213"/>
            <a:ext cx="1123950" cy="11239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sz="2800" b="0" i="0" u="none" strike="noStrike" kern="1200" cap="none" spc="0" normalizeH="0" baseline="0" noProof="0">
              <a:ln>
                <a:noFill/>
              </a:ln>
              <a:solidFill>
                <a:schemeClr val="lt1"/>
              </a:solidFill>
              <a:effectLst/>
              <a:uLnTx/>
              <a:uFillTx/>
              <a:latin typeface="Arial" panose="020B0604020202020204" pitchFamily="34" charset="0"/>
              <a:ea typeface="+mn-ea"/>
              <a:cs typeface="+mn-cs"/>
              <a:sym typeface="Arial" panose="020B0604020202020204" pitchFamily="34" charset="0"/>
            </a:endParaRPr>
          </a:p>
        </p:txBody>
      </p:sp>
      <p:sp>
        <p:nvSpPr>
          <p:cNvPr id="36871" name="i$liḋe-Freeform: Shape 11"/>
          <p:cNvSpPr/>
          <p:nvPr/>
        </p:nvSpPr>
        <p:spPr>
          <a:xfrm>
            <a:off x="2170113" y="2347813"/>
            <a:ext cx="587375" cy="66516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0" h="272">
                <a:moveTo>
                  <a:pt x="62" y="62"/>
                </a:moveTo>
                <a:cubicBezTo>
                  <a:pt x="66" y="58"/>
                  <a:pt x="66" y="52"/>
                  <a:pt x="62" y="49"/>
                </a:cubicBezTo>
                <a:cubicBezTo>
                  <a:pt x="49" y="35"/>
                  <a:pt x="49" y="35"/>
                  <a:pt x="49" y="35"/>
                </a:cubicBezTo>
                <a:cubicBezTo>
                  <a:pt x="45" y="32"/>
                  <a:pt x="39" y="32"/>
                  <a:pt x="35" y="35"/>
                </a:cubicBezTo>
                <a:cubicBezTo>
                  <a:pt x="32" y="39"/>
                  <a:pt x="32" y="45"/>
                  <a:pt x="35" y="49"/>
                </a:cubicBezTo>
                <a:cubicBezTo>
                  <a:pt x="49" y="62"/>
                  <a:pt x="49" y="62"/>
                  <a:pt x="49" y="62"/>
                </a:cubicBezTo>
                <a:cubicBezTo>
                  <a:pt x="50" y="64"/>
                  <a:pt x="53" y="65"/>
                  <a:pt x="55" y="65"/>
                </a:cubicBezTo>
                <a:cubicBezTo>
                  <a:pt x="58" y="65"/>
                  <a:pt x="60" y="64"/>
                  <a:pt x="62" y="62"/>
                </a:cubicBezTo>
                <a:moveTo>
                  <a:pt x="28" y="111"/>
                </a:moveTo>
                <a:cubicBezTo>
                  <a:pt x="9" y="111"/>
                  <a:pt x="9" y="111"/>
                  <a:pt x="9" y="111"/>
                </a:cubicBezTo>
                <a:cubicBezTo>
                  <a:pt x="4" y="111"/>
                  <a:pt x="0" y="115"/>
                  <a:pt x="0" y="120"/>
                </a:cubicBezTo>
                <a:cubicBezTo>
                  <a:pt x="0" y="125"/>
                  <a:pt x="4" y="130"/>
                  <a:pt x="9" y="130"/>
                </a:cubicBezTo>
                <a:cubicBezTo>
                  <a:pt x="28" y="130"/>
                  <a:pt x="28" y="130"/>
                  <a:pt x="28" y="130"/>
                </a:cubicBezTo>
                <a:cubicBezTo>
                  <a:pt x="34" y="130"/>
                  <a:pt x="38" y="125"/>
                  <a:pt x="38" y="120"/>
                </a:cubicBezTo>
                <a:cubicBezTo>
                  <a:pt x="38" y="115"/>
                  <a:pt x="34" y="111"/>
                  <a:pt x="28" y="111"/>
                </a:cubicBezTo>
                <a:moveTo>
                  <a:pt x="120" y="38"/>
                </a:moveTo>
                <a:cubicBezTo>
                  <a:pt x="125" y="38"/>
                  <a:pt x="129" y="34"/>
                  <a:pt x="129" y="29"/>
                </a:cubicBezTo>
                <a:cubicBezTo>
                  <a:pt x="129" y="10"/>
                  <a:pt x="129" y="10"/>
                  <a:pt x="129" y="10"/>
                </a:cubicBezTo>
                <a:cubicBezTo>
                  <a:pt x="129" y="4"/>
                  <a:pt x="125" y="0"/>
                  <a:pt x="120" y="0"/>
                </a:cubicBezTo>
                <a:cubicBezTo>
                  <a:pt x="115" y="0"/>
                  <a:pt x="111" y="4"/>
                  <a:pt x="111" y="10"/>
                </a:cubicBezTo>
                <a:cubicBezTo>
                  <a:pt x="111" y="29"/>
                  <a:pt x="111" y="29"/>
                  <a:pt x="111" y="29"/>
                </a:cubicBezTo>
                <a:cubicBezTo>
                  <a:pt x="111" y="34"/>
                  <a:pt x="115" y="38"/>
                  <a:pt x="120" y="38"/>
                </a:cubicBezTo>
                <a:moveTo>
                  <a:pt x="87" y="253"/>
                </a:moveTo>
                <a:cubicBezTo>
                  <a:pt x="87" y="264"/>
                  <a:pt x="96" y="272"/>
                  <a:pt x="107" y="272"/>
                </a:cubicBezTo>
                <a:cubicBezTo>
                  <a:pt x="133" y="272"/>
                  <a:pt x="133" y="272"/>
                  <a:pt x="133" y="272"/>
                </a:cubicBezTo>
                <a:cubicBezTo>
                  <a:pt x="144" y="272"/>
                  <a:pt x="153" y="264"/>
                  <a:pt x="153" y="253"/>
                </a:cubicBezTo>
                <a:cubicBezTo>
                  <a:pt x="153" y="244"/>
                  <a:pt x="153" y="244"/>
                  <a:pt x="153" y="244"/>
                </a:cubicBezTo>
                <a:cubicBezTo>
                  <a:pt x="87" y="244"/>
                  <a:pt x="87" y="244"/>
                  <a:pt x="87" y="244"/>
                </a:cubicBezTo>
                <a:cubicBezTo>
                  <a:pt x="87" y="253"/>
                  <a:pt x="87" y="253"/>
                  <a:pt x="87" y="253"/>
                </a:cubicBezTo>
                <a:close/>
                <a:moveTo>
                  <a:pt x="205" y="35"/>
                </a:moveTo>
                <a:cubicBezTo>
                  <a:pt x="201" y="32"/>
                  <a:pt x="195" y="32"/>
                  <a:pt x="192" y="35"/>
                </a:cubicBezTo>
                <a:cubicBezTo>
                  <a:pt x="178" y="49"/>
                  <a:pt x="178" y="49"/>
                  <a:pt x="178" y="49"/>
                </a:cubicBezTo>
                <a:cubicBezTo>
                  <a:pt x="174" y="52"/>
                  <a:pt x="174" y="58"/>
                  <a:pt x="178" y="62"/>
                </a:cubicBezTo>
                <a:cubicBezTo>
                  <a:pt x="180" y="64"/>
                  <a:pt x="182" y="65"/>
                  <a:pt x="185" y="65"/>
                </a:cubicBezTo>
                <a:cubicBezTo>
                  <a:pt x="187" y="65"/>
                  <a:pt x="190" y="64"/>
                  <a:pt x="192" y="62"/>
                </a:cubicBezTo>
                <a:cubicBezTo>
                  <a:pt x="205" y="49"/>
                  <a:pt x="205" y="49"/>
                  <a:pt x="205" y="49"/>
                </a:cubicBezTo>
                <a:cubicBezTo>
                  <a:pt x="209" y="45"/>
                  <a:pt x="209" y="39"/>
                  <a:pt x="205" y="35"/>
                </a:cubicBezTo>
                <a:moveTo>
                  <a:pt x="120" y="49"/>
                </a:moveTo>
                <a:cubicBezTo>
                  <a:pt x="81" y="49"/>
                  <a:pt x="50" y="80"/>
                  <a:pt x="50" y="118"/>
                </a:cubicBezTo>
                <a:cubicBezTo>
                  <a:pt x="50" y="132"/>
                  <a:pt x="54" y="145"/>
                  <a:pt x="61" y="156"/>
                </a:cubicBezTo>
                <a:cubicBezTo>
                  <a:pt x="62" y="157"/>
                  <a:pt x="62" y="158"/>
                  <a:pt x="62" y="158"/>
                </a:cubicBezTo>
                <a:cubicBezTo>
                  <a:pt x="75" y="176"/>
                  <a:pt x="78" y="182"/>
                  <a:pt x="78" y="186"/>
                </a:cubicBezTo>
                <a:cubicBezTo>
                  <a:pt x="78" y="199"/>
                  <a:pt x="78" y="199"/>
                  <a:pt x="78" y="199"/>
                </a:cubicBezTo>
                <a:cubicBezTo>
                  <a:pt x="75" y="199"/>
                  <a:pt x="75" y="199"/>
                  <a:pt x="75" y="199"/>
                </a:cubicBezTo>
                <a:cubicBezTo>
                  <a:pt x="71" y="199"/>
                  <a:pt x="69" y="200"/>
                  <a:pt x="69" y="204"/>
                </a:cubicBezTo>
                <a:cubicBezTo>
                  <a:pt x="69" y="229"/>
                  <a:pt x="69" y="229"/>
                  <a:pt x="69" y="229"/>
                </a:cubicBezTo>
                <a:cubicBezTo>
                  <a:pt x="69" y="233"/>
                  <a:pt x="71" y="235"/>
                  <a:pt x="75" y="235"/>
                </a:cubicBezTo>
                <a:cubicBezTo>
                  <a:pt x="166" y="235"/>
                  <a:pt x="166" y="235"/>
                  <a:pt x="166" y="235"/>
                </a:cubicBezTo>
                <a:cubicBezTo>
                  <a:pt x="169" y="235"/>
                  <a:pt x="171" y="233"/>
                  <a:pt x="171" y="229"/>
                </a:cubicBezTo>
                <a:cubicBezTo>
                  <a:pt x="171" y="204"/>
                  <a:pt x="171" y="204"/>
                  <a:pt x="171" y="204"/>
                </a:cubicBezTo>
                <a:cubicBezTo>
                  <a:pt x="171" y="200"/>
                  <a:pt x="169" y="199"/>
                  <a:pt x="166" y="199"/>
                </a:cubicBezTo>
                <a:cubicBezTo>
                  <a:pt x="162" y="199"/>
                  <a:pt x="162" y="199"/>
                  <a:pt x="162" y="199"/>
                </a:cubicBezTo>
                <a:cubicBezTo>
                  <a:pt x="162" y="186"/>
                  <a:pt x="162" y="186"/>
                  <a:pt x="162" y="186"/>
                </a:cubicBezTo>
                <a:cubicBezTo>
                  <a:pt x="162" y="183"/>
                  <a:pt x="163" y="178"/>
                  <a:pt x="178" y="158"/>
                </a:cubicBezTo>
                <a:cubicBezTo>
                  <a:pt x="186" y="146"/>
                  <a:pt x="190" y="133"/>
                  <a:pt x="190" y="118"/>
                </a:cubicBezTo>
                <a:cubicBezTo>
                  <a:pt x="190" y="80"/>
                  <a:pt x="159" y="49"/>
                  <a:pt x="120" y="49"/>
                </a:cubicBezTo>
                <a:moveTo>
                  <a:pt x="120" y="170"/>
                </a:moveTo>
                <a:cubicBezTo>
                  <a:pt x="117" y="136"/>
                  <a:pt x="117" y="136"/>
                  <a:pt x="117" y="136"/>
                </a:cubicBezTo>
                <a:cubicBezTo>
                  <a:pt x="124" y="136"/>
                  <a:pt x="124" y="136"/>
                  <a:pt x="124" y="136"/>
                </a:cubicBezTo>
                <a:lnTo>
                  <a:pt x="120" y="170"/>
                </a:lnTo>
                <a:close/>
                <a:moveTo>
                  <a:pt x="162" y="147"/>
                </a:moveTo>
                <a:cubicBezTo>
                  <a:pt x="147" y="168"/>
                  <a:pt x="143" y="176"/>
                  <a:pt x="143" y="186"/>
                </a:cubicBezTo>
                <a:cubicBezTo>
                  <a:pt x="143" y="199"/>
                  <a:pt x="143" y="199"/>
                  <a:pt x="143" y="199"/>
                </a:cubicBezTo>
                <a:cubicBezTo>
                  <a:pt x="127" y="199"/>
                  <a:pt x="127" y="199"/>
                  <a:pt x="127" y="199"/>
                </a:cubicBezTo>
                <a:cubicBezTo>
                  <a:pt x="134" y="136"/>
                  <a:pt x="134" y="136"/>
                  <a:pt x="134" y="136"/>
                </a:cubicBezTo>
                <a:cubicBezTo>
                  <a:pt x="141" y="136"/>
                  <a:pt x="141" y="136"/>
                  <a:pt x="141" y="136"/>
                </a:cubicBezTo>
                <a:cubicBezTo>
                  <a:pt x="149" y="136"/>
                  <a:pt x="156" y="130"/>
                  <a:pt x="156" y="122"/>
                </a:cubicBezTo>
                <a:cubicBezTo>
                  <a:pt x="156" y="113"/>
                  <a:pt x="149" y="107"/>
                  <a:pt x="141" y="107"/>
                </a:cubicBezTo>
                <a:cubicBezTo>
                  <a:pt x="137" y="107"/>
                  <a:pt x="134" y="108"/>
                  <a:pt x="131" y="111"/>
                </a:cubicBezTo>
                <a:cubicBezTo>
                  <a:pt x="127" y="115"/>
                  <a:pt x="125" y="122"/>
                  <a:pt x="125" y="127"/>
                </a:cubicBezTo>
                <a:cubicBezTo>
                  <a:pt x="116" y="127"/>
                  <a:pt x="116" y="127"/>
                  <a:pt x="116" y="127"/>
                </a:cubicBezTo>
                <a:cubicBezTo>
                  <a:pt x="116" y="122"/>
                  <a:pt x="115" y="116"/>
                  <a:pt x="111" y="111"/>
                </a:cubicBezTo>
                <a:cubicBezTo>
                  <a:pt x="108" y="108"/>
                  <a:pt x="104" y="107"/>
                  <a:pt x="100" y="107"/>
                </a:cubicBezTo>
                <a:cubicBezTo>
                  <a:pt x="92" y="107"/>
                  <a:pt x="85" y="113"/>
                  <a:pt x="85" y="122"/>
                </a:cubicBezTo>
                <a:cubicBezTo>
                  <a:pt x="85" y="130"/>
                  <a:pt x="92" y="136"/>
                  <a:pt x="100" y="136"/>
                </a:cubicBezTo>
                <a:cubicBezTo>
                  <a:pt x="107" y="136"/>
                  <a:pt x="107" y="136"/>
                  <a:pt x="107" y="136"/>
                </a:cubicBezTo>
                <a:cubicBezTo>
                  <a:pt x="114" y="199"/>
                  <a:pt x="114" y="199"/>
                  <a:pt x="114" y="199"/>
                </a:cubicBezTo>
                <a:cubicBezTo>
                  <a:pt x="97" y="199"/>
                  <a:pt x="97" y="199"/>
                  <a:pt x="97" y="199"/>
                </a:cubicBezTo>
                <a:cubicBezTo>
                  <a:pt x="97" y="186"/>
                  <a:pt x="97" y="186"/>
                  <a:pt x="97" y="186"/>
                </a:cubicBezTo>
                <a:cubicBezTo>
                  <a:pt x="97" y="177"/>
                  <a:pt x="93" y="168"/>
                  <a:pt x="78" y="147"/>
                </a:cubicBezTo>
                <a:cubicBezTo>
                  <a:pt x="78" y="147"/>
                  <a:pt x="78" y="147"/>
                  <a:pt x="78" y="147"/>
                </a:cubicBezTo>
                <a:cubicBezTo>
                  <a:pt x="77" y="146"/>
                  <a:pt x="77" y="146"/>
                  <a:pt x="77" y="146"/>
                </a:cubicBezTo>
                <a:cubicBezTo>
                  <a:pt x="71" y="138"/>
                  <a:pt x="68" y="128"/>
                  <a:pt x="68" y="118"/>
                </a:cubicBezTo>
                <a:cubicBezTo>
                  <a:pt x="68" y="91"/>
                  <a:pt x="92" y="68"/>
                  <a:pt x="120" y="68"/>
                </a:cubicBezTo>
                <a:cubicBezTo>
                  <a:pt x="148" y="68"/>
                  <a:pt x="172" y="91"/>
                  <a:pt x="172" y="118"/>
                </a:cubicBezTo>
                <a:cubicBezTo>
                  <a:pt x="172" y="129"/>
                  <a:pt x="168" y="139"/>
                  <a:pt x="162" y="147"/>
                </a:cubicBezTo>
                <a:moveTo>
                  <a:pt x="135" y="127"/>
                </a:moveTo>
                <a:cubicBezTo>
                  <a:pt x="135" y="124"/>
                  <a:pt x="136" y="119"/>
                  <a:pt x="138" y="117"/>
                </a:cubicBezTo>
                <a:cubicBezTo>
                  <a:pt x="139" y="116"/>
                  <a:pt x="140" y="116"/>
                  <a:pt x="141" y="116"/>
                </a:cubicBezTo>
                <a:cubicBezTo>
                  <a:pt x="144" y="116"/>
                  <a:pt x="147" y="119"/>
                  <a:pt x="147" y="122"/>
                </a:cubicBezTo>
                <a:cubicBezTo>
                  <a:pt x="147" y="125"/>
                  <a:pt x="144" y="127"/>
                  <a:pt x="141" y="127"/>
                </a:cubicBezTo>
                <a:cubicBezTo>
                  <a:pt x="135" y="127"/>
                  <a:pt x="135" y="127"/>
                  <a:pt x="135" y="127"/>
                </a:cubicBezTo>
                <a:close/>
                <a:moveTo>
                  <a:pt x="107" y="127"/>
                </a:moveTo>
                <a:cubicBezTo>
                  <a:pt x="100" y="127"/>
                  <a:pt x="100" y="127"/>
                  <a:pt x="100" y="127"/>
                </a:cubicBezTo>
                <a:cubicBezTo>
                  <a:pt x="97" y="127"/>
                  <a:pt x="94" y="125"/>
                  <a:pt x="94" y="122"/>
                </a:cubicBezTo>
                <a:cubicBezTo>
                  <a:pt x="94" y="119"/>
                  <a:pt x="97" y="116"/>
                  <a:pt x="100" y="116"/>
                </a:cubicBezTo>
                <a:cubicBezTo>
                  <a:pt x="102" y="116"/>
                  <a:pt x="103" y="117"/>
                  <a:pt x="104" y="118"/>
                </a:cubicBezTo>
                <a:cubicBezTo>
                  <a:pt x="106" y="120"/>
                  <a:pt x="107" y="124"/>
                  <a:pt x="107" y="127"/>
                </a:cubicBezTo>
                <a:moveTo>
                  <a:pt x="231" y="111"/>
                </a:moveTo>
                <a:cubicBezTo>
                  <a:pt x="212" y="111"/>
                  <a:pt x="212" y="111"/>
                  <a:pt x="212" y="111"/>
                </a:cubicBezTo>
                <a:cubicBezTo>
                  <a:pt x="206" y="111"/>
                  <a:pt x="202" y="115"/>
                  <a:pt x="202" y="120"/>
                </a:cubicBezTo>
                <a:cubicBezTo>
                  <a:pt x="202" y="125"/>
                  <a:pt x="206" y="130"/>
                  <a:pt x="212" y="130"/>
                </a:cubicBezTo>
                <a:cubicBezTo>
                  <a:pt x="231" y="130"/>
                  <a:pt x="231" y="130"/>
                  <a:pt x="231" y="130"/>
                </a:cubicBezTo>
                <a:cubicBezTo>
                  <a:pt x="236" y="130"/>
                  <a:pt x="240" y="125"/>
                  <a:pt x="240" y="120"/>
                </a:cubicBezTo>
                <a:cubicBezTo>
                  <a:pt x="240" y="115"/>
                  <a:pt x="236" y="111"/>
                  <a:pt x="231" y="111"/>
                </a:cubicBezTo>
              </a:path>
            </a:pathLst>
          </a:custGeom>
          <a:solidFill>
            <a:schemeClr val="bg1">
              <a:alpha val="100000"/>
            </a:schemeClr>
          </a:solidFill>
          <a:ln w="9525">
            <a:noFill/>
          </a:ln>
        </p:spPr>
        <p:txBody>
          <a:bodyPr/>
          <a:lstStyle/>
          <a:p>
            <a:endParaRPr lang="zh-CN" altLang="en-US"/>
          </a:p>
        </p:txBody>
      </p:sp>
      <p:sp>
        <p:nvSpPr>
          <p:cNvPr id="28" name="i$liḋe-Rectangle 12"/>
          <p:cNvSpPr/>
          <p:nvPr/>
        </p:nvSpPr>
        <p:spPr>
          <a:xfrm>
            <a:off x="1547813" y="1412776"/>
            <a:ext cx="1711325" cy="427037"/>
          </a:xfrm>
          <a:prstGeom prst="rect">
            <a:avLst/>
          </a:prstGeom>
          <a:noFill/>
          <a:ln w="9525">
            <a:noFill/>
          </a:ln>
        </p:spPr>
        <p:txBody>
          <a:bodyPr wrap="none" lIns="0" tIns="0" rIns="0" bIns="0" anchor="ctr" anchorCtr="0"/>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zh-CN" altLang="en-US" dirty="0">
                <a:solidFill>
                  <a:schemeClr val="accent1"/>
                </a:solidFill>
                <a:latin typeface="Arial" panose="020B0604020202020204" pitchFamily="34" charset="0"/>
                <a:sym typeface="Arial" panose="020B0604020202020204" pitchFamily="34" charset="0"/>
              </a:rPr>
              <a:t>逻辑结构</a:t>
            </a:r>
            <a:endParaRPr lang="en-US" altLang="zh-CN" dirty="0">
              <a:solidFill>
                <a:schemeClr val="accent1"/>
              </a:solidFill>
              <a:latin typeface="Arial" panose="020B0604020202020204" pitchFamily="34" charset="0"/>
              <a:sym typeface="Arial" panose="020B0604020202020204" pitchFamily="34" charset="0"/>
            </a:endParaRPr>
          </a:p>
        </p:txBody>
      </p:sp>
      <p:sp>
        <p:nvSpPr>
          <p:cNvPr id="29" name="i$liḋe-Rectangle 13"/>
          <p:cNvSpPr/>
          <p:nvPr/>
        </p:nvSpPr>
        <p:spPr>
          <a:xfrm>
            <a:off x="4854575" y="1412776"/>
            <a:ext cx="3044825" cy="354012"/>
          </a:xfrm>
          <a:prstGeom prst="rect">
            <a:avLst/>
          </a:prstGeom>
          <a:noFill/>
          <a:ln w="9525">
            <a:noFill/>
          </a:ln>
        </p:spPr>
        <p:txBody>
          <a:bodyPr wrap="none" lIns="0" tIns="0" rIns="0" bIns="0" anchor="ctr" anchorCtr="0"/>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zh-CN" altLang="en-US" dirty="0">
                <a:solidFill>
                  <a:schemeClr val="accent2"/>
                </a:solidFill>
                <a:latin typeface="Arial" panose="020B0604020202020204" pitchFamily="34" charset="0"/>
                <a:sym typeface="Arial" panose="020B0604020202020204" pitchFamily="34" charset="0"/>
              </a:rPr>
              <a:t>存储结构（物理结构）</a:t>
            </a:r>
            <a:endParaRPr lang="en-US" altLang="zh-CN" dirty="0">
              <a:solidFill>
                <a:schemeClr val="accent2"/>
              </a:solidFill>
              <a:latin typeface="Arial" panose="020B0604020202020204" pitchFamily="34" charset="0"/>
              <a:sym typeface="Arial" panose="020B0604020202020204" pitchFamily="34" charset="0"/>
            </a:endParaRPr>
          </a:p>
        </p:txBody>
      </p:sp>
      <p:sp>
        <p:nvSpPr>
          <p:cNvPr id="19" name="i$liḋe-TextBox 36"/>
          <p:cNvSpPr txBox="1"/>
          <p:nvPr/>
        </p:nvSpPr>
        <p:spPr bwMode="auto">
          <a:xfrm>
            <a:off x="948380" y="3399313"/>
            <a:ext cx="3030133" cy="2267290"/>
          </a:xfrm>
          <a:prstGeom prst="rect">
            <a:avLst/>
          </a:prstGeom>
          <a:noFill/>
          <a:ln w="9525">
            <a:noFill/>
            <a:miter lim="800000"/>
          </a:ln>
        </p:spPr>
        <p:txBody>
          <a:bodyPr lIns="0" tIns="0" rIns="0" bIns="0" anchor="ctr" anchorCtr="1">
            <a:scene3d>
              <a:camera prst="orthographicFront"/>
              <a:lightRig rig="threePt" dir="t"/>
            </a:scene3d>
            <a:sp3d>
              <a:bevelT w="0" h="0"/>
            </a:sp3d>
          </a:bodyPr>
          <a:lstStyle/>
          <a:p>
            <a:pPr marR="0" defTabSz="914400">
              <a:lnSpc>
                <a:spcPct val="120000"/>
              </a:lnSpc>
              <a:buClrTx/>
              <a:buSzTx/>
              <a:buFontTx/>
              <a:buNone/>
              <a:defRPr/>
            </a:pPr>
            <a:r>
              <a:rPr kumimoji="0" lang="zh-CN" altLang="en-US" sz="2200" kern="1200" cap="none" spc="0" normalizeH="0" baseline="0" noProof="0" dirty="0">
                <a:solidFill>
                  <a:srgbClr val="FF0000"/>
                </a:solidFill>
                <a:latin typeface="Arial" panose="020B0604020202020204" pitchFamily="34" charset="0"/>
                <a:ea typeface="微软雅黑" panose="020B0503020204020204" pitchFamily="34" charset="-122"/>
                <a:cs typeface="+mn-cs"/>
                <a:sym typeface="Arial" panose="020B0604020202020204" pitchFamily="34" charset="0"/>
              </a:rPr>
              <a:t>数据元素间抽象化的相互关系</a:t>
            </a:r>
            <a:r>
              <a:rPr kumimoji="0" lang="zh-CN" altLang="en-US" sz="2200" kern="1200" cap="none" spc="0" normalizeH="0" baseline="0" noProof="0" dirty="0">
                <a:latin typeface="Arial" panose="020B0604020202020204" pitchFamily="34" charset="0"/>
                <a:ea typeface="微软雅黑" panose="020B0503020204020204" pitchFamily="34" charset="-122"/>
                <a:cs typeface="+mn-cs"/>
                <a:sym typeface="Arial" panose="020B0604020202020204" pitchFamily="34" charset="0"/>
              </a:rPr>
              <a:t>，与数据的存储无关，独立于计算机，它是从具体问题抽象出来的数学模型。</a:t>
            </a:r>
            <a:endParaRPr kumimoji="0" lang="zh-CN" altLang="en-US" sz="2200" kern="1200" cap="none" spc="0" normalizeH="0" baseline="0" noProof="0" dirty="0">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iS1ide-TextBox 34"/>
          <p:cNvSpPr txBox="1"/>
          <p:nvPr/>
        </p:nvSpPr>
        <p:spPr bwMode="auto">
          <a:xfrm>
            <a:off x="4604894" y="3375447"/>
            <a:ext cx="3440503" cy="1123570"/>
          </a:xfrm>
          <a:prstGeom prst="rect">
            <a:avLst/>
          </a:prstGeom>
          <a:noFill/>
          <a:ln w="9525">
            <a:noFill/>
            <a:miter lim="800000"/>
          </a:ln>
        </p:spPr>
        <p:txBody>
          <a:bodyPr lIns="0" tIns="0" rIns="0" bIns="0" anchor="ctr" anchorCtr="1">
            <a:scene3d>
              <a:camera prst="orthographicFront"/>
              <a:lightRig rig="threePt" dir="t"/>
            </a:scene3d>
            <a:sp3d>
              <a:bevelT w="0" h="0"/>
            </a:sp3d>
          </a:bodyPr>
          <a:lstStyle/>
          <a:p>
            <a:pPr marR="0" defTabSz="914400">
              <a:lnSpc>
                <a:spcPct val="120000"/>
              </a:lnSpc>
              <a:buClrTx/>
              <a:buSzTx/>
              <a:buFontTx/>
              <a:buNone/>
              <a:defRPr/>
            </a:pPr>
            <a:r>
              <a:rPr kumimoji="0" lang="zh-CN" altLang="en-US" sz="2200" kern="1200" cap="none" spc="0" normalizeH="0" baseline="0" noProof="0" dirty="0">
                <a:latin typeface="Arial" panose="020B0604020202020204" pitchFamily="34" charset="0"/>
                <a:ea typeface="微软雅黑" panose="020B0503020204020204" pitchFamily="34" charset="-122"/>
                <a:cs typeface="+mn-cs"/>
                <a:sym typeface="Arial" panose="020B0604020202020204" pitchFamily="34" charset="0"/>
              </a:rPr>
              <a:t>数据元素及其关系在计算机存储器中的</a:t>
            </a:r>
            <a:r>
              <a:rPr kumimoji="0" lang="zh-CN" altLang="en-US" sz="2200" kern="1200" cap="none" spc="0" normalizeH="0" baseline="0" noProof="0" dirty="0">
                <a:solidFill>
                  <a:srgbClr val="FF0000"/>
                </a:solidFill>
                <a:latin typeface="Arial" panose="020B0604020202020204" pitchFamily="34" charset="0"/>
                <a:ea typeface="微软雅黑" panose="020B0503020204020204" pitchFamily="34" charset="-122"/>
                <a:cs typeface="+mn-cs"/>
                <a:sym typeface="Arial" panose="020B0604020202020204" pitchFamily="34" charset="0"/>
              </a:rPr>
              <a:t>存储方式</a:t>
            </a:r>
            <a:r>
              <a:rPr kumimoji="0" lang="zh-CN" altLang="en-US" sz="2200" kern="1200" cap="none" spc="0" normalizeH="0" baseline="0" noProof="0" dirty="0">
                <a:latin typeface="Arial" panose="020B0604020202020204" pitchFamily="34" charset="0"/>
                <a:ea typeface="微软雅黑" panose="020B0503020204020204" pitchFamily="34" charset="-122"/>
                <a:cs typeface="+mn-cs"/>
                <a:sym typeface="Arial" panose="020B0604020202020204" pitchFamily="34" charset="0"/>
              </a:rPr>
              <a:t>。</a:t>
            </a:r>
            <a:endParaRPr kumimoji="0" lang="zh-CN" altLang="en-US" sz="2200" kern="1200" cap="none" spc="0" normalizeH="0" baseline="0" noProof="0" dirty="0">
              <a:latin typeface="Arial" panose="020B0604020202020204" pitchFamily="34" charset="0"/>
              <a:ea typeface="微软雅黑" panose="020B0503020204020204" pitchFamily="34" charset="-122"/>
              <a:cs typeface="+mn-cs"/>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dissolv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bg/>
                                          </p:spTgt>
                                        </p:tgtEl>
                                        <p:attrNameLst>
                                          <p:attrName>style.visibility</p:attrName>
                                        </p:attrNameLst>
                                      </p:cBhvr>
                                      <p:to>
                                        <p:strVal val="visible"/>
                                      </p:to>
                                    </p:set>
                                    <p:animEffect transition="in" filter="dissolve">
                                      <p:cBhvr>
                                        <p:cTn id="12" dur="500"/>
                                        <p:tgtEl>
                                          <p:spTgt spid="26">
                                            <p:bg/>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nodePh="1">
                                  <p:stCondLst>
                                    <p:cond delay="0"/>
                                  </p:stCondLst>
                                  <p:endCondLst>
                                    <p:cond evt="begin" delay="0">
                                      <p:tn val="15"/>
                                    </p:cond>
                                  </p:end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dissolve">
                                      <p:cBhvr>
                                        <p:cTn id="17" dur="500"/>
                                        <p:tgtEl>
                                          <p:spTgt spid="2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dissolv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dissolve">
                                      <p:cBhvr>
                                        <p:cTn id="27" dur="500"/>
                                        <p:tgtEl>
                                          <p:spTgt spid="2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4">
                                            <p:bg/>
                                          </p:spTgt>
                                        </p:tgtEl>
                                        <p:attrNameLst>
                                          <p:attrName>style.visibility</p:attrName>
                                        </p:attrNameLst>
                                      </p:cBhvr>
                                      <p:to>
                                        <p:strVal val="visible"/>
                                      </p:to>
                                    </p:set>
                                    <p:animEffect transition="in" filter="dissolve">
                                      <p:cBhvr>
                                        <p:cTn id="32" dur="500"/>
                                        <p:tgtEl>
                                          <p:spTgt spid="24">
                                            <p:bg/>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nodePh="1">
                                  <p:stCondLst>
                                    <p:cond delay="0"/>
                                  </p:stCondLst>
                                  <p:endCondLst>
                                    <p:cond evt="begin" delay="0">
                                      <p:tn val="35"/>
                                    </p:cond>
                                  </p:endCondLst>
                                  <p:childTnLst>
                                    <p:set>
                                      <p:cBhvr>
                                        <p:cTn id="36" dur="1" fill="hold">
                                          <p:stCondLst>
                                            <p:cond delay="0"/>
                                          </p:stCondLst>
                                        </p:cTn>
                                        <p:tgtEl>
                                          <p:spTgt spid="24">
                                            <p:txEl>
                                              <p:pRg st="0" end="0"/>
                                            </p:txEl>
                                          </p:spTgt>
                                        </p:tgtEl>
                                        <p:attrNameLst>
                                          <p:attrName>style.visibility</p:attrName>
                                        </p:attrNameLst>
                                      </p:cBhvr>
                                      <p:to>
                                        <p:strVal val="visible"/>
                                      </p:to>
                                    </p:set>
                                    <p:animEffect transition="in" filter="dissolve">
                                      <p:cBhvr>
                                        <p:cTn id="37" dur="500"/>
                                        <p:tgtEl>
                                          <p:spTgt spid="2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dissolve">
                                      <p:cBhvr>
                                        <p:cTn id="4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build="p"/>
      <p:bldP spid="26" grpId="0" animBg="1" build="p"/>
      <p:bldP spid="28" grpId="0" build="p"/>
      <p:bldP spid="29" grpId="0" build="p"/>
      <p:bldP spid="19" grpId="0" build="p"/>
      <p:bldP spid="1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ChangeArrowheads="1"/>
          </p:cNvSpPr>
          <p:nvPr/>
        </p:nvSpPr>
        <p:spPr bwMode="auto">
          <a:xfrm>
            <a:off x="827088" y="150813"/>
            <a:ext cx="640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课程学习指导</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 name="Rectangle 1027"/>
          <p:cNvSpPr>
            <a:spLocks noChangeArrowheads="1"/>
          </p:cNvSpPr>
          <p:nvPr/>
        </p:nvSpPr>
        <p:spPr bwMode="auto">
          <a:xfrm>
            <a:off x="179388" y="2060575"/>
            <a:ext cx="2611438" cy="1395413"/>
          </a:xfrm>
          <a:prstGeom prst="rect">
            <a:avLst/>
          </a:prstGeom>
          <a:no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
                <a:srgbClr val="FF0066"/>
              </a:buClr>
              <a:buSzTx/>
              <a:buFont typeface="Arial" panose="020B0604020202020204" pitchFamily="34" charset="0"/>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提前</a:t>
            </a:r>
            <a:r>
              <a:rPr kumimoji="0" lang="zh-CN" altLang="en-US" sz="2000" b="0" i="0" u="none" strike="noStrike" kern="1200" cap="none" spc="0" normalizeH="0" baseline="0" noProof="0" dirty="0">
                <a:ln>
                  <a:noFill/>
                </a:ln>
                <a:solidFill>
                  <a:srgbClr val="FF3300"/>
                </a:solidFill>
                <a:effectLst/>
                <a:uLnTx/>
                <a:uFillTx/>
                <a:latin typeface="+mn-lt"/>
                <a:ea typeface="+mn-ea"/>
                <a:cs typeface="+mn-ea"/>
                <a:sym typeface="+mn-lt"/>
              </a:rPr>
              <a:t>预习</a:t>
            </a:r>
            <a:endParaRPr lang="en-US" altLang="zh-CN" sz="2000" dirty="0">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
                <a:srgbClr val="FF0066"/>
              </a:buClr>
              <a:buSzTx/>
              <a:buFont typeface="Arial" panose="020B0604020202020204" pitchFamily="34" charset="0"/>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认真听课</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
                <a:srgbClr val="FF0066"/>
              </a:buClr>
              <a:buSzTx/>
              <a:buFont typeface="Arial" panose="020B0604020202020204" pitchFamily="34" charset="0"/>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完成</a:t>
            </a:r>
            <a:r>
              <a:rPr kumimoji="0" lang="zh-CN" altLang="en-US" sz="2000" b="0" i="0" u="none" strike="noStrike" kern="1200" cap="none" spc="0" normalizeH="0" baseline="0" noProof="0" dirty="0">
                <a:ln>
                  <a:noFill/>
                </a:ln>
                <a:solidFill>
                  <a:srgbClr val="FF3300"/>
                </a:solidFill>
                <a:effectLst/>
                <a:uLnTx/>
                <a:uFillTx/>
                <a:latin typeface="+mn-lt"/>
                <a:ea typeface="+mn-ea"/>
                <a:cs typeface="+mn-ea"/>
                <a:sym typeface="+mn-lt"/>
              </a:rPr>
              <a:t>作业</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
                <a:srgbClr val="FF3300"/>
              </a:buClr>
              <a:buSzTx/>
              <a:buFont typeface="MS Outlook" panose="05010100010000000000" pitchFamily="2" charset="2"/>
              <a:buChar char="B"/>
              <a:defRPr/>
            </a:pPr>
            <a:endParaRPr kumimoji="0" lang="en-US" altLang="zh-CN" sz="2000" b="0" i="0" u="none" strike="noStrike" kern="1200" cap="none" spc="0" normalizeH="0" baseline="0" noProof="0" dirty="0">
              <a:ln>
                <a:noFill/>
              </a:ln>
              <a:solidFill>
                <a:srgbClr val="6666FF"/>
              </a:solidFill>
              <a:effectLst/>
              <a:uLnTx/>
              <a:uFillTx/>
              <a:latin typeface="+mn-lt"/>
              <a:ea typeface="+mn-ea"/>
              <a:cs typeface="+mn-ea"/>
              <a:sym typeface="+mn-lt"/>
            </a:endParaRPr>
          </a:p>
        </p:txBody>
      </p:sp>
      <p:sp>
        <p:nvSpPr>
          <p:cNvPr id="11268" name="Text Box 1029"/>
          <p:cNvSpPr txBox="1">
            <a:spLocks noChangeArrowheads="1"/>
          </p:cNvSpPr>
          <p:nvPr/>
        </p:nvSpPr>
        <p:spPr bwMode="auto">
          <a:xfrm>
            <a:off x="395288" y="1168400"/>
            <a:ext cx="7848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课程特点：</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内容抽象、概念性强、内容灵活、不易掌握</a:t>
            </a: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p:txBody>
      </p:sp>
      <p:grpSp>
        <p:nvGrpSpPr>
          <p:cNvPr id="13317" name="组合 1"/>
          <p:cNvGrpSpPr/>
          <p:nvPr/>
        </p:nvGrpSpPr>
        <p:grpSpPr>
          <a:xfrm>
            <a:off x="2835275" y="2582863"/>
            <a:ext cx="2736850" cy="2741612"/>
            <a:chOff x="1759657" y="1942123"/>
            <a:chExt cx="4458301" cy="4467450"/>
          </a:xfrm>
        </p:grpSpPr>
        <p:grpSp>
          <p:nvGrpSpPr>
            <p:cNvPr id="13321" name="组合 4"/>
            <p:cNvGrpSpPr/>
            <p:nvPr/>
          </p:nvGrpSpPr>
          <p:grpSpPr>
            <a:xfrm>
              <a:off x="1759657" y="1942123"/>
              <a:ext cx="2176018" cy="2162359"/>
              <a:chOff x="3006872" y="1129208"/>
              <a:chExt cx="1525938" cy="1516360"/>
            </a:xfrm>
          </p:grpSpPr>
          <p:sp>
            <p:nvSpPr>
              <p:cNvPr id="7" name="圆角矩形 26"/>
              <p:cNvSpPr/>
              <p:nvPr/>
            </p:nvSpPr>
            <p:spPr>
              <a:xfrm>
                <a:off x="3006872" y="1129208"/>
                <a:ext cx="1525116" cy="151652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rgbClr val="6C4C8F"/>
              </a:solidFill>
              <a:ln w="10795"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ea"/>
                  <a:sym typeface="+mn-lt"/>
                </a:endParaRPr>
              </a:p>
            </p:txBody>
          </p:sp>
          <p:sp>
            <p:nvSpPr>
              <p:cNvPr id="8" name="TextBox 58"/>
              <p:cNvSpPr txBox="1"/>
              <p:nvPr/>
            </p:nvSpPr>
            <p:spPr>
              <a:xfrm>
                <a:off x="3541842" y="1649831"/>
                <a:ext cx="680045" cy="667559"/>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mn-lt"/>
                    <a:ea typeface="+mn-ea"/>
                    <a:cs typeface="+mn-ea"/>
                    <a:sym typeface="+mn-lt"/>
                  </a:rPr>
                  <a:t>01</a:t>
                </a:r>
                <a:endParaRPr kumimoji="0" lang="zh-CN" altLang="en-US" sz="32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nvGrpSpPr>
            <p:cNvPr id="13322" name="组合 8"/>
            <p:cNvGrpSpPr/>
            <p:nvPr/>
          </p:nvGrpSpPr>
          <p:grpSpPr>
            <a:xfrm>
              <a:off x="4041939" y="1942123"/>
              <a:ext cx="2176018" cy="2162359"/>
              <a:chOff x="4607328" y="1129208"/>
              <a:chExt cx="1525938" cy="1516360"/>
            </a:xfrm>
          </p:grpSpPr>
          <p:sp>
            <p:nvSpPr>
              <p:cNvPr id="10" name="圆角矩形 26"/>
              <p:cNvSpPr/>
              <p:nvPr/>
            </p:nvSpPr>
            <p:spPr>
              <a:xfrm flipH="1">
                <a:off x="4608153" y="1129208"/>
                <a:ext cx="1525114" cy="151652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accent1">
                  <a:lumMod val="40000"/>
                  <a:lumOff val="60000"/>
                </a:schemeClr>
              </a:solidFill>
              <a:ln w="10795"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ea"/>
                  <a:sym typeface="+mn-lt"/>
                </a:endParaRPr>
              </a:p>
            </p:txBody>
          </p:sp>
          <p:sp>
            <p:nvSpPr>
              <p:cNvPr id="11" name="TextBox 61"/>
              <p:cNvSpPr txBox="1"/>
              <p:nvPr/>
            </p:nvSpPr>
            <p:spPr>
              <a:xfrm>
                <a:off x="4992605" y="1649831"/>
                <a:ext cx="698179" cy="667559"/>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mn-lt"/>
                    <a:ea typeface="+mn-ea"/>
                    <a:cs typeface="+mn-ea"/>
                    <a:sym typeface="+mn-lt"/>
                  </a:rPr>
                  <a:t>02</a:t>
                </a:r>
                <a:endParaRPr kumimoji="0" lang="zh-CN" altLang="en-US" sz="32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nvGrpSpPr>
            <p:cNvPr id="13323" name="组合 11"/>
            <p:cNvGrpSpPr/>
            <p:nvPr/>
          </p:nvGrpSpPr>
          <p:grpSpPr>
            <a:xfrm>
              <a:off x="4041940" y="4241035"/>
              <a:ext cx="2176018" cy="2162359"/>
              <a:chOff x="4607329" y="2741326"/>
              <a:chExt cx="1525938" cy="1516360"/>
            </a:xfrm>
          </p:grpSpPr>
          <p:sp>
            <p:nvSpPr>
              <p:cNvPr id="13" name="圆角矩形 26"/>
              <p:cNvSpPr/>
              <p:nvPr/>
            </p:nvSpPr>
            <p:spPr>
              <a:xfrm flipH="1" flipV="1">
                <a:off x="4608153" y="2741871"/>
                <a:ext cx="1525114" cy="151652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rgbClr val="F5841C"/>
              </a:solidFill>
              <a:ln w="10795"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n-lt"/>
                  <a:ea typeface="+mn-ea"/>
                  <a:cs typeface="+mn-ea"/>
                  <a:sym typeface="+mn-lt"/>
                </a:endParaRPr>
              </a:p>
            </p:txBody>
          </p:sp>
          <p:sp>
            <p:nvSpPr>
              <p:cNvPr id="14" name="TextBox 64"/>
              <p:cNvSpPr txBox="1"/>
              <p:nvPr/>
            </p:nvSpPr>
            <p:spPr>
              <a:xfrm>
                <a:off x="4981724" y="3081093"/>
                <a:ext cx="678232" cy="669372"/>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mn-lt"/>
                    <a:ea typeface="+mn-ea"/>
                    <a:cs typeface="+mn-ea"/>
                    <a:sym typeface="+mn-lt"/>
                  </a:rPr>
                  <a:t>03</a:t>
                </a:r>
                <a:endParaRPr kumimoji="0" lang="zh-CN" altLang="en-US" sz="32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nvGrpSpPr>
            <p:cNvPr id="13324" name="组合 14"/>
            <p:cNvGrpSpPr/>
            <p:nvPr/>
          </p:nvGrpSpPr>
          <p:grpSpPr>
            <a:xfrm>
              <a:off x="1759657" y="4247214"/>
              <a:ext cx="2176018" cy="2162359"/>
              <a:chOff x="3006872" y="2745660"/>
              <a:chExt cx="1525938" cy="1516360"/>
            </a:xfrm>
          </p:grpSpPr>
          <p:sp>
            <p:nvSpPr>
              <p:cNvPr id="16" name="圆角矩形 26"/>
              <p:cNvSpPr/>
              <p:nvPr/>
            </p:nvSpPr>
            <p:spPr>
              <a:xfrm flipV="1">
                <a:off x="3006872" y="2745500"/>
                <a:ext cx="1525116" cy="151652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chemeClr val="bg2">
                  <a:lumMod val="60000"/>
                  <a:lumOff val="40000"/>
                </a:schemeClr>
              </a:solidFill>
              <a:ln w="10795"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ea"/>
                  <a:sym typeface="+mn-lt"/>
                </a:endParaRPr>
              </a:p>
            </p:txBody>
          </p:sp>
          <p:sp>
            <p:nvSpPr>
              <p:cNvPr id="17" name="TextBox 67"/>
              <p:cNvSpPr txBox="1"/>
              <p:nvPr/>
            </p:nvSpPr>
            <p:spPr>
              <a:xfrm>
                <a:off x="3541842" y="3139143"/>
                <a:ext cx="696366" cy="667559"/>
              </a:xfrm>
              <a:prstGeom prst="rect">
                <a:avLst/>
              </a:prstGeom>
              <a:noFill/>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mn-lt"/>
                    <a:ea typeface="+mn-ea"/>
                    <a:cs typeface="+mn-ea"/>
                    <a:sym typeface="+mn-lt"/>
                  </a:rPr>
                  <a:t>04</a:t>
                </a:r>
                <a:endParaRPr kumimoji="0" lang="zh-CN" altLang="en-US" sz="32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sp>
        <p:nvSpPr>
          <p:cNvPr id="30" name="Rectangle 1027"/>
          <p:cNvSpPr>
            <a:spLocks noChangeArrowheads="1"/>
          </p:cNvSpPr>
          <p:nvPr/>
        </p:nvSpPr>
        <p:spPr bwMode="auto">
          <a:xfrm>
            <a:off x="5106988" y="2060574"/>
            <a:ext cx="3635375" cy="1765302"/>
          </a:xfrm>
          <a:prstGeom prst="rect">
            <a:avLst/>
          </a:prstGeom>
          <a:no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
                <a:srgbClr val="FF0066"/>
              </a:buClr>
              <a:buSzTx/>
              <a:buFont typeface="Arial" panose="020B0604020202020204" pitchFamily="34" charset="0"/>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先修课程的知识准备</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742950" marR="0" lvl="1" indent="-285750" algn="l" defTabSz="914400" rtl="0" eaLnBrk="0" fontAlgn="base" latinLnBrk="0" hangingPunct="0">
              <a:lnSpc>
                <a:spcPct val="130000"/>
              </a:lnSpc>
              <a:spcBef>
                <a:spcPct val="0"/>
              </a:spcBef>
              <a:spcAft>
                <a:spcPct val="0"/>
              </a:spcAft>
              <a:buClr>
                <a:srgbClr val="FF0066"/>
              </a:buClr>
              <a:buSzTx/>
              <a:buFont typeface="Wingdings" panose="05000000000000000000" pitchFamily="2" charset="2"/>
              <a:buChar char="ü"/>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离散数学</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742950" marR="0" lvl="1" indent="-285750" algn="l" defTabSz="914400" rtl="0" eaLnBrk="0" fontAlgn="base" latinLnBrk="0" hangingPunct="0">
              <a:lnSpc>
                <a:spcPct val="130000"/>
              </a:lnSpc>
              <a:spcBef>
                <a:spcPct val="0"/>
              </a:spcBef>
              <a:spcAft>
                <a:spcPct val="0"/>
              </a:spcAft>
              <a:buClr>
                <a:srgbClr val="FF0066"/>
              </a:buClr>
              <a:buSzTx/>
              <a:buFont typeface="Wingdings" panose="05000000000000000000" pitchFamily="2" charset="2"/>
              <a:buChar char="ü"/>
              <a:defRPr/>
            </a:pPr>
            <a:r>
              <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rPr>
              <a:t>C</a:t>
            </a:r>
            <a:r>
              <a:rPr kumimoji="0" lang="zh-CN" altLang="en-US" sz="2000" b="0" i="0" u="none" strike="noStrike" kern="1200" cap="none" spc="0" normalizeH="0" baseline="0" noProof="0" dirty="0">
                <a:ln>
                  <a:noFill/>
                </a:ln>
                <a:solidFill>
                  <a:srgbClr val="FF3300"/>
                </a:solidFill>
                <a:effectLst/>
                <a:uLnTx/>
                <a:uFillTx/>
                <a:latin typeface="+mn-lt"/>
                <a:ea typeface="+mn-ea"/>
                <a:cs typeface="+mn-ea"/>
                <a:sym typeface="+mn-lt"/>
              </a:rPr>
              <a:t>语言</a:t>
            </a:r>
            <a:endParaRPr kumimoji="0" lang="en-US" altLang="zh-CN" sz="2000" b="0" i="0" u="none" strike="noStrike" kern="1200" cap="none" spc="0" normalizeH="0" baseline="0" noProof="0" dirty="0">
              <a:ln>
                <a:noFill/>
              </a:ln>
              <a:solidFill>
                <a:srgbClr val="FF3300"/>
              </a:solidFill>
              <a:effectLst/>
              <a:uLnTx/>
              <a:uFillTx/>
              <a:latin typeface="+mn-lt"/>
              <a:ea typeface="+mn-ea"/>
              <a:cs typeface="+mn-ea"/>
              <a:sym typeface="+mn-lt"/>
            </a:endParaRPr>
          </a:p>
          <a:p>
            <a:pPr lvl="1">
              <a:lnSpc>
                <a:spcPct val="130000"/>
              </a:lnSpc>
              <a:buClr>
                <a:srgbClr val="FF0066"/>
              </a:buClr>
              <a:buFont typeface="Wingdings" panose="05000000000000000000" pitchFamily="2" charset="2"/>
              <a:buChar char="ü"/>
              <a:defRPr/>
            </a:pPr>
            <a:r>
              <a:rPr lang="en-US" altLang="zh-CN" sz="2000" dirty="0">
                <a:cs typeface="+mn-ea"/>
                <a:sym typeface="+mn-lt"/>
              </a:rPr>
              <a:t>C++</a:t>
            </a:r>
            <a:r>
              <a:rPr lang="zh-CN" altLang="en-US" sz="2000" dirty="0">
                <a:cs typeface="+mn-ea"/>
                <a:sym typeface="+mn-lt"/>
              </a:rPr>
              <a:t>少量知识</a:t>
            </a:r>
            <a:endParaRPr lang="en-US" altLang="zh-CN" sz="2000" dirty="0">
              <a:cs typeface="+mn-ea"/>
              <a:sym typeface="+mn-lt"/>
            </a:endParaRPr>
          </a:p>
          <a:p>
            <a:pPr marL="742950" marR="0" lvl="1" indent="-285750" algn="l" defTabSz="914400" rtl="0" eaLnBrk="0" fontAlgn="base" latinLnBrk="0" hangingPunct="0">
              <a:lnSpc>
                <a:spcPct val="130000"/>
              </a:lnSpc>
              <a:spcBef>
                <a:spcPct val="0"/>
              </a:spcBef>
              <a:spcAft>
                <a:spcPct val="0"/>
              </a:spcAft>
              <a:buClr>
                <a:srgbClr val="FF0066"/>
              </a:buClr>
              <a:buSzTx/>
              <a:buFont typeface="Wingdings" panose="05000000000000000000" pitchFamily="2" charset="2"/>
              <a:buChar char="ü"/>
              <a:defRPr/>
            </a:pP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
                <a:srgbClr val="FF3300"/>
              </a:buClr>
              <a:buSzTx/>
              <a:buFont typeface="MS Outlook" panose="05010100010000000000" pitchFamily="2" charset="2"/>
              <a:buChar char="B"/>
              <a:defRPr/>
            </a:pPr>
            <a:endParaRPr kumimoji="0" lang="en-US" altLang="zh-CN" sz="2000" b="0" i="0" u="none" strike="noStrike" kern="1200" cap="none" spc="0" normalizeH="0" baseline="0" noProof="0" dirty="0">
              <a:ln>
                <a:noFill/>
              </a:ln>
              <a:solidFill>
                <a:srgbClr val="6666FF"/>
              </a:solidFill>
              <a:effectLst/>
              <a:uLnTx/>
              <a:uFillTx/>
              <a:latin typeface="+mn-lt"/>
              <a:ea typeface="+mn-ea"/>
              <a:cs typeface="+mn-ea"/>
              <a:sym typeface="+mn-lt"/>
            </a:endParaRPr>
          </a:p>
        </p:txBody>
      </p:sp>
      <p:sp>
        <p:nvSpPr>
          <p:cNvPr id="31" name="Rectangle 1027"/>
          <p:cNvSpPr>
            <a:spLocks noChangeArrowheads="1"/>
          </p:cNvSpPr>
          <p:nvPr/>
        </p:nvSpPr>
        <p:spPr bwMode="auto">
          <a:xfrm>
            <a:off x="211138" y="4727575"/>
            <a:ext cx="3584575" cy="1395413"/>
          </a:xfrm>
          <a:prstGeom prst="rect">
            <a:avLst/>
          </a:prstGeom>
          <a:no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
                <a:srgbClr val="FF0066"/>
              </a:buClr>
              <a:buSzTx/>
              <a:buFont typeface="Arial" panose="020B0604020202020204" pitchFamily="34" charset="0"/>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注意循序渐进：</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742950" marR="0" lvl="1" indent="-285750" algn="l" defTabSz="914400" rtl="0" eaLnBrk="0" fontAlgn="base" latinLnBrk="0" hangingPunct="0">
              <a:lnSpc>
                <a:spcPct val="130000"/>
              </a:lnSpc>
              <a:spcBef>
                <a:spcPct val="0"/>
              </a:spcBef>
              <a:spcAft>
                <a:spcPct val="0"/>
              </a:spcAft>
              <a:buClr>
                <a:srgbClr val="FF0066"/>
              </a:buClr>
              <a:buSzTx/>
              <a:buFont typeface="Wingdings" panose="05000000000000000000" pitchFamily="2" charset="2"/>
              <a:buChar char="ü"/>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基本</a:t>
            </a:r>
            <a:r>
              <a:rPr kumimoji="0" lang="zh-CN" altLang="en-US" sz="2000" b="0" i="0" u="none" strike="noStrike" kern="1200" cap="none" spc="0" normalizeH="0" baseline="0" noProof="0" dirty="0">
                <a:ln>
                  <a:noFill/>
                </a:ln>
                <a:solidFill>
                  <a:srgbClr val="FF3300"/>
                </a:solidFill>
                <a:effectLst/>
                <a:uLnTx/>
                <a:uFillTx/>
                <a:latin typeface="+mn-lt"/>
                <a:ea typeface="+mn-ea"/>
                <a:cs typeface="+mn-ea"/>
                <a:sym typeface="+mn-lt"/>
              </a:rPr>
              <a:t>概念</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、基本</a:t>
            </a:r>
            <a:r>
              <a:rPr kumimoji="0" lang="zh-CN" altLang="en-US" sz="2000" b="0" i="0" u="none" strike="noStrike" kern="1200" cap="none" spc="0" normalizeH="0" baseline="0" noProof="0" dirty="0">
                <a:ln>
                  <a:noFill/>
                </a:ln>
                <a:solidFill>
                  <a:srgbClr val="FF3300"/>
                </a:solidFill>
                <a:effectLst/>
                <a:uLnTx/>
                <a:uFillTx/>
                <a:latin typeface="+mn-lt"/>
                <a:ea typeface="+mn-ea"/>
                <a:cs typeface="+mn-ea"/>
                <a:sym typeface="+mn-lt"/>
              </a:rPr>
              <a:t>思想</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、基本</a:t>
            </a:r>
            <a:r>
              <a:rPr kumimoji="0" lang="zh-CN" altLang="en-US" sz="2000" b="0" i="0" u="none" strike="noStrike" kern="1200" cap="none" spc="0" normalizeH="0" baseline="0" noProof="0" dirty="0">
                <a:ln>
                  <a:noFill/>
                </a:ln>
                <a:solidFill>
                  <a:srgbClr val="FF3300"/>
                </a:solidFill>
                <a:effectLst/>
                <a:uLnTx/>
                <a:uFillTx/>
                <a:latin typeface="+mn-lt"/>
                <a:ea typeface="+mn-ea"/>
                <a:cs typeface="+mn-ea"/>
                <a:sym typeface="+mn-lt"/>
              </a:rPr>
              <a:t>步骤</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000" b="0" i="0" u="none" strike="noStrike" kern="1200" cap="none" spc="0" normalizeH="0" baseline="0" noProof="0" dirty="0">
                <a:ln>
                  <a:noFill/>
                </a:ln>
                <a:effectLst/>
                <a:uLnTx/>
                <a:uFillTx/>
                <a:latin typeface="+mn-lt"/>
                <a:ea typeface="+mn-ea"/>
                <a:cs typeface="+mn-ea"/>
                <a:sym typeface="+mn-lt"/>
              </a:rPr>
              <a:t>算法</a:t>
            </a:r>
            <a:r>
              <a:rPr kumimoji="0" lang="zh-CN" altLang="en-US" sz="2000" b="0" i="0" u="none" strike="noStrike" kern="1200" cap="none" spc="0" normalizeH="0" baseline="0" noProof="0" dirty="0">
                <a:ln>
                  <a:noFill/>
                </a:ln>
                <a:solidFill>
                  <a:srgbClr val="FF0000"/>
                </a:solidFill>
                <a:effectLst/>
                <a:uLnTx/>
                <a:uFillTx/>
                <a:latin typeface="+mn-lt"/>
                <a:ea typeface="+mn-ea"/>
                <a:cs typeface="+mn-ea"/>
                <a:sym typeface="+mn-lt"/>
              </a:rPr>
              <a:t>实现</a:t>
            </a:r>
            <a:endParaRPr kumimoji="0" lang="zh-CN" altLang="en-US" sz="20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32" name="Rectangle 1027"/>
          <p:cNvSpPr>
            <a:spLocks noChangeArrowheads="1"/>
          </p:cNvSpPr>
          <p:nvPr/>
        </p:nvSpPr>
        <p:spPr bwMode="auto">
          <a:xfrm>
            <a:off x="5372100" y="3910013"/>
            <a:ext cx="3584575" cy="2430463"/>
          </a:xfrm>
          <a:prstGeom prst="rect">
            <a:avLst/>
          </a:prstGeom>
          <a:no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
                <a:srgbClr val="FF0066"/>
              </a:buClr>
              <a:buSzTx/>
              <a:buFont typeface="Arial" panose="020B0604020202020204" pitchFamily="34" charset="0"/>
              <a:buChar char="•"/>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注意培养算法设计的能力</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742950" marR="0" lvl="1" indent="-285750" algn="l" defTabSz="914400" rtl="0" eaLnBrk="0" fontAlgn="base" latinLnBrk="0" hangingPunct="0">
              <a:lnSpc>
                <a:spcPct val="130000"/>
              </a:lnSpc>
              <a:spcBef>
                <a:spcPct val="0"/>
              </a:spcBef>
              <a:spcAft>
                <a:spcPct val="0"/>
              </a:spcAft>
              <a:buClr>
                <a:srgbClr val="FF0066"/>
              </a:buClr>
              <a:buSzTx/>
              <a:buFont typeface="Wingdings" panose="05000000000000000000" pitchFamily="2" charset="2"/>
              <a:buChar char="ü"/>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理解所讲算法</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a:p>
            <a:pPr marL="742950" marR="0" lvl="1" indent="-285750" algn="l" defTabSz="914400" rtl="0" eaLnBrk="0" fontAlgn="base" latinLnBrk="0" hangingPunct="0">
              <a:lnSpc>
                <a:spcPct val="130000"/>
              </a:lnSpc>
              <a:spcBef>
                <a:spcPct val="0"/>
              </a:spcBef>
              <a:spcAft>
                <a:spcPct val="0"/>
              </a:spcAft>
              <a:buClr>
                <a:srgbClr val="FF0066"/>
              </a:buClr>
              <a:buSzTx/>
              <a:buFont typeface="Wingdings" panose="05000000000000000000" pitchFamily="2" charset="2"/>
              <a:buChar char="ü"/>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对此多做</a:t>
            </a:r>
            <a:r>
              <a:rPr kumimoji="0" lang="zh-CN" altLang="en-US" sz="2000" b="0" i="0" u="none" strike="noStrike" kern="1200" cap="none" spc="0" normalizeH="0" baseline="0" noProof="0" dirty="0">
                <a:ln>
                  <a:noFill/>
                </a:ln>
                <a:solidFill>
                  <a:srgbClr val="FF3300"/>
                </a:solidFill>
                <a:effectLst/>
                <a:uLnTx/>
                <a:uFillTx/>
                <a:latin typeface="+mn-lt"/>
                <a:ea typeface="+mn-ea"/>
                <a:cs typeface="+mn-ea"/>
                <a:sym typeface="+mn-lt"/>
              </a:rPr>
              <a:t>思考</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：若问题要求不同，应如何选择数据结构，设计</a:t>
            </a:r>
            <a:r>
              <a:rPr kumimoji="0" lang="zh-CN" altLang="en-US" sz="2000" b="0" i="0" u="none" strike="noStrike" kern="1200" cap="none" spc="0" normalizeH="0" baseline="0" noProof="0" dirty="0">
                <a:ln>
                  <a:noFill/>
                </a:ln>
                <a:solidFill>
                  <a:srgbClr val="FF0000"/>
                </a:solidFill>
                <a:effectLst/>
                <a:uLnTx/>
                <a:uFillTx/>
                <a:latin typeface="+mn-lt"/>
                <a:ea typeface="+mn-ea"/>
                <a:cs typeface="+mn-ea"/>
                <a:sym typeface="+mn-lt"/>
              </a:rPr>
              <a:t>有效</a:t>
            </a: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的算法</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
                <a:srgbClr val="FF3300"/>
              </a:buClr>
              <a:buSzTx/>
              <a:buFont typeface="MS Outlook" panose="05010100010000000000" pitchFamily="2" charset="2"/>
              <a:buChar char="B"/>
              <a:defRPr/>
            </a:pPr>
            <a:endParaRPr kumimoji="0" lang="en-US" altLang="zh-CN" sz="2000" b="0" i="0" u="none" strike="noStrike" kern="1200" cap="none" spc="0" normalizeH="0" baseline="0" noProof="0" dirty="0">
              <a:ln>
                <a:noFill/>
              </a:ln>
              <a:solidFill>
                <a:srgbClr val="6666FF"/>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0" dur="500" fill="hold"/>
                                        <p:tgtEl>
                                          <p:spTgt spid="6">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26" dur="500" fill="hold"/>
                                        <p:tgtEl>
                                          <p:spTgt spid="6">
                                            <p:txEl>
                                              <p:pRg st="2" end="2"/>
                                            </p:txEl>
                                          </p:spTgt>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p:cTn id="3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0">
                                            <p:txEl>
                                              <p:pRg st="0" end="0"/>
                                            </p:txEl>
                                          </p:spTgt>
                                        </p:tgtEl>
                                        <p:attrNameLst>
                                          <p:attrName>ppt_h</p:attrName>
                                        </p:attrNameLst>
                                      </p:cBhvr>
                                      <p:tavLst>
                                        <p:tav tm="0">
                                          <p:val>
                                            <p:fltVal val="0"/>
                                          </p:val>
                                        </p:tav>
                                        <p:tav tm="100000">
                                          <p:val>
                                            <p:strVal val="#ppt_h"/>
                                          </p:val>
                                        </p:tav>
                                      </p:tavLst>
                                    </p:anim>
                                    <p:anim calcmode="lin" valueType="num">
                                      <p:cBhvr>
                                        <p:cTn id="33" dur="500" fill="hold"/>
                                        <p:tgtEl>
                                          <p:spTgt spid="30">
                                            <p:txEl>
                                              <p:pRg st="0" end="0"/>
                                            </p:txEl>
                                          </p:spTgt>
                                        </p:tgtEl>
                                        <p:attrNameLst>
                                          <p:attrName>ppt_x</p:attrName>
                                        </p:attrNameLst>
                                      </p:cBhvr>
                                      <p:tavLst>
                                        <p:tav tm="0">
                                          <p:val>
                                            <p:fltVal val="0.5"/>
                                          </p:val>
                                        </p:tav>
                                        <p:tav tm="100000">
                                          <p:val>
                                            <p:strVal val="#ppt_x"/>
                                          </p:val>
                                        </p:tav>
                                      </p:tavLst>
                                    </p:anim>
                                    <p:anim calcmode="lin" valueType="num">
                                      <p:cBhvr>
                                        <p:cTn id="34" dur="500" fill="hold"/>
                                        <p:tgtEl>
                                          <p:spTgt spid="30">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528" fill="hold" grpId="0" nodeType="clickEffect">
                                  <p:stCondLst>
                                    <p:cond delay="0"/>
                                  </p:stCondLst>
                                  <p:childTnLst>
                                    <p:set>
                                      <p:cBhvr>
                                        <p:cTn id="38" dur="1" fill="hold">
                                          <p:stCondLst>
                                            <p:cond delay="0"/>
                                          </p:stCondLst>
                                        </p:cTn>
                                        <p:tgtEl>
                                          <p:spTgt spid="30">
                                            <p:txEl>
                                              <p:pRg st="1" end="1"/>
                                            </p:txEl>
                                          </p:spTgt>
                                        </p:tgtEl>
                                        <p:attrNameLst>
                                          <p:attrName>style.visibility</p:attrName>
                                        </p:attrNameLst>
                                      </p:cBhvr>
                                      <p:to>
                                        <p:strVal val="visible"/>
                                      </p:to>
                                    </p:set>
                                    <p:anim calcmode="lin" valueType="num">
                                      <p:cBhvr>
                                        <p:cTn id="39" dur="500" fill="hold"/>
                                        <p:tgtEl>
                                          <p:spTgt spid="30">
                                            <p:txEl>
                                              <p:pRg st="1" end="1"/>
                                            </p:txEl>
                                          </p:spTgt>
                                        </p:tgtEl>
                                        <p:attrNameLst>
                                          <p:attrName>ppt_w</p:attrName>
                                        </p:attrNameLst>
                                      </p:cBhvr>
                                      <p:tavLst>
                                        <p:tav tm="0">
                                          <p:val>
                                            <p:fltVal val="0"/>
                                          </p:val>
                                        </p:tav>
                                        <p:tav tm="100000">
                                          <p:val>
                                            <p:strVal val="#ppt_w"/>
                                          </p:val>
                                        </p:tav>
                                      </p:tavLst>
                                    </p:anim>
                                    <p:anim calcmode="lin" valueType="num">
                                      <p:cBhvr>
                                        <p:cTn id="40" dur="500" fill="hold"/>
                                        <p:tgtEl>
                                          <p:spTgt spid="30">
                                            <p:txEl>
                                              <p:pRg st="1" end="1"/>
                                            </p:txEl>
                                          </p:spTgt>
                                        </p:tgtEl>
                                        <p:attrNameLst>
                                          <p:attrName>ppt_h</p:attrName>
                                        </p:attrNameLst>
                                      </p:cBhvr>
                                      <p:tavLst>
                                        <p:tav tm="0">
                                          <p:val>
                                            <p:fltVal val="0"/>
                                          </p:val>
                                        </p:tav>
                                        <p:tav tm="100000">
                                          <p:val>
                                            <p:strVal val="#ppt_h"/>
                                          </p:val>
                                        </p:tav>
                                      </p:tavLst>
                                    </p:anim>
                                    <p:anim calcmode="lin" valueType="num">
                                      <p:cBhvr>
                                        <p:cTn id="41" dur="500" fill="hold"/>
                                        <p:tgtEl>
                                          <p:spTgt spid="30">
                                            <p:txEl>
                                              <p:pRg st="1" end="1"/>
                                            </p:txEl>
                                          </p:spTgt>
                                        </p:tgtEl>
                                        <p:attrNameLst>
                                          <p:attrName>ppt_x</p:attrName>
                                        </p:attrNameLst>
                                      </p:cBhvr>
                                      <p:tavLst>
                                        <p:tav tm="0">
                                          <p:val>
                                            <p:fltVal val="0.5"/>
                                          </p:val>
                                        </p:tav>
                                        <p:tav tm="100000">
                                          <p:val>
                                            <p:strVal val="#ppt_x"/>
                                          </p:val>
                                        </p:tav>
                                      </p:tavLst>
                                    </p:anim>
                                    <p:anim calcmode="lin" valueType="num">
                                      <p:cBhvr>
                                        <p:cTn id="42" dur="500" fill="hold"/>
                                        <p:tgtEl>
                                          <p:spTgt spid="30">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528" fill="hold" grpId="0" nodeType="clickEffect">
                                  <p:stCondLst>
                                    <p:cond delay="0"/>
                                  </p:stCondLst>
                                  <p:childTnLst>
                                    <p:set>
                                      <p:cBhvr>
                                        <p:cTn id="46" dur="1" fill="hold">
                                          <p:stCondLst>
                                            <p:cond delay="0"/>
                                          </p:stCondLst>
                                        </p:cTn>
                                        <p:tgtEl>
                                          <p:spTgt spid="30">
                                            <p:txEl>
                                              <p:pRg st="2" end="2"/>
                                            </p:txEl>
                                          </p:spTgt>
                                        </p:tgtEl>
                                        <p:attrNameLst>
                                          <p:attrName>style.visibility</p:attrName>
                                        </p:attrNameLst>
                                      </p:cBhvr>
                                      <p:to>
                                        <p:strVal val="visible"/>
                                      </p:to>
                                    </p:set>
                                    <p:anim calcmode="lin" valueType="num">
                                      <p:cBhvr>
                                        <p:cTn id="47" dur="500" fill="hold"/>
                                        <p:tgtEl>
                                          <p:spTgt spid="30">
                                            <p:txEl>
                                              <p:pRg st="2" end="2"/>
                                            </p:txEl>
                                          </p:spTgt>
                                        </p:tgtEl>
                                        <p:attrNameLst>
                                          <p:attrName>ppt_w</p:attrName>
                                        </p:attrNameLst>
                                      </p:cBhvr>
                                      <p:tavLst>
                                        <p:tav tm="0">
                                          <p:val>
                                            <p:fltVal val="0"/>
                                          </p:val>
                                        </p:tav>
                                        <p:tav tm="100000">
                                          <p:val>
                                            <p:strVal val="#ppt_w"/>
                                          </p:val>
                                        </p:tav>
                                      </p:tavLst>
                                    </p:anim>
                                    <p:anim calcmode="lin" valueType="num">
                                      <p:cBhvr>
                                        <p:cTn id="48" dur="500" fill="hold"/>
                                        <p:tgtEl>
                                          <p:spTgt spid="30">
                                            <p:txEl>
                                              <p:pRg st="2" end="2"/>
                                            </p:txEl>
                                          </p:spTgt>
                                        </p:tgtEl>
                                        <p:attrNameLst>
                                          <p:attrName>ppt_h</p:attrName>
                                        </p:attrNameLst>
                                      </p:cBhvr>
                                      <p:tavLst>
                                        <p:tav tm="0">
                                          <p:val>
                                            <p:fltVal val="0"/>
                                          </p:val>
                                        </p:tav>
                                        <p:tav tm="100000">
                                          <p:val>
                                            <p:strVal val="#ppt_h"/>
                                          </p:val>
                                        </p:tav>
                                      </p:tavLst>
                                    </p:anim>
                                    <p:anim calcmode="lin" valueType="num">
                                      <p:cBhvr>
                                        <p:cTn id="49" dur="500" fill="hold"/>
                                        <p:tgtEl>
                                          <p:spTgt spid="30">
                                            <p:txEl>
                                              <p:pRg st="2" end="2"/>
                                            </p:txEl>
                                          </p:spTgt>
                                        </p:tgtEl>
                                        <p:attrNameLst>
                                          <p:attrName>ppt_x</p:attrName>
                                        </p:attrNameLst>
                                      </p:cBhvr>
                                      <p:tavLst>
                                        <p:tav tm="0">
                                          <p:val>
                                            <p:fltVal val="0.5"/>
                                          </p:val>
                                        </p:tav>
                                        <p:tav tm="100000">
                                          <p:val>
                                            <p:strVal val="#ppt_x"/>
                                          </p:val>
                                        </p:tav>
                                      </p:tavLst>
                                    </p:anim>
                                    <p:anim calcmode="lin" valueType="num">
                                      <p:cBhvr>
                                        <p:cTn id="50" dur="500" fill="hold"/>
                                        <p:tgtEl>
                                          <p:spTgt spid="30">
                                            <p:txEl>
                                              <p:pRg st="2" end="2"/>
                                            </p:txEl>
                                          </p:spTgt>
                                        </p:tgtEl>
                                        <p:attrNameLst>
                                          <p:attrName>ppt_y</p:attrName>
                                        </p:attrNameLst>
                                      </p:cBhvr>
                                      <p:tavLst>
                                        <p:tav tm="0">
                                          <p:val>
                                            <p:fltVal val="0.5"/>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528" fill="hold" grpId="0" nodeType="clickEffect">
                                  <p:stCondLst>
                                    <p:cond delay="0"/>
                                  </p:stCondLst>
                                  <p:childTnLst>
                                    <p:set>
                                      <p:cBhvr>
                                        <p:cTn id="54" dur="1" fill="hold">
                                          <p:stCondLst>
                                            <p:cond delay="0"/>
                                          </p:stCondLst>
                                        </p:cTn>
                                        <p:tgtEl>
                                          <p:spTgt spid="30">
                                            <p:txEl>
                                              <p:pRg st="3" end="3"/>
                                            </p:txEl>
                                          </p:spTgt>
                                        </p:tgtEl>
                                        <p:attrNameLst>
                                          <p:attrName>style.visibility</p:attrName>
                                        </p:attrNameLst>
                                      </p:cBhvr>
                                      <p:to>
                                        <p:strVal val="visible"/>
                                      </p:to>
                                    </p:set>
                                    <p:anim calcmode="lin" valueType="num">
                                      <p:cBhvr>
                                        <p:cTn id="55" dur="500" fill="hold"/>
                                        <p:tgtEl>
                                          <p:spTgt spid="30">
                                            <p:txEl>
                                              <p:pRg st="3" end="3"/>
                                            </p:txEl>
                                          </p:spTgt>
                                        </p:tgtEl>
                                        <p:attrNameLst>
                                          <p:attrName>ppt_w</p:attrName>
                                        </p:attrNameLst>
                                      </p:cBhvr>
                                      <p:tavLst>
                                        <p:tav tm="0">
                                          <p:val>
                                            <p:fltVal val="0"/>
                                          </p:val>
                                        </p:tav>
                                        <p:tav tm="100000">
                                          <p:val>
                                            <p:strVal val="#ppt_w"/>
                                          </p:val>
                                        </p:tav>
                                      </p:tavLst>
                                    </p:anim>
                                    <p:anim calcmode="lin" valueType="num">
                                      <p:cBhvr>
                                        <p:cTn id="56" dur="500" fill="hold"/>
                                        <p:tgtEl>
                                          <p:spTgt spid="30">
                                            <p:txEl>
                                              <p:pRg st="3" end="3"/>
                                            </p:txEl>
                                          </p:spTgt>
                                        </p:tgtEl>
                                        <p:attrNameLst>
                                          <p:attrName>ppt_h</p:attrName>
                                        </p:attrNameLst>
                                      </p:cBhvr>
                                      <p:tavLst>
                                        <p:tav tm="0">
                                          <p:val>
                                            <p:fltVal val="0"/>
                                          </p:val>
                                        </p:tav>
                                        <p:tav tm="100000">
                                          <p:val>
                                            <p:strVal val="#ppt_h"/>
                                          </p:val>
                                        </p:tav>
                                      </p:tavLst>
                                    </p:anim>
                                    <p:anim calcmode="lin" valueType="num">
                                      <p:cBhvr>
                                        <p:cTn id="57" dur="500" fill="hold"/>
                                        <p:tgtEl>
                                          <p:spTgt spid="30">
                                            <p:txEl>
                                              <p:pRg st="3" end="3"/>
                                            </p:txEl>
                                          </p:spTgt>
                                        </p:tgtEl>
                                        <p:attrNameLst>
                                          <p:attrName>ppt_x</p:attrName>
                                        </p:attrNameLst>
                                      </p:cBhvr>
                                      <p:tavLst>
                                        <p:tav tm="0">
                                          <p:val>
                                            <p:fltVal val="0.5"/>
                                          </p:val>
                                        </p:tav>
                                        <p:tav tm="100000">
                                          <p:val>
                                            <p:strVal val="#ppt_x"/>
                                          </p:val>
                                        </p:tav>
                                      </p:tavLst>
                                    </p:anim>
                                    <p:anim calcmode="lin" valueType="num">
                                      <p:cBhvr>
                                        <p:cTn id="58" dur="500" fill="hold"/>
                                        <p:tgtEl>
                                          <p:spTgt spid="30">
                                            <p:txEl>
                                              <p:pRg st="3" end="3"/>
                                            </p:txEl>
                                          </p:spTgt>
                                        </p:tgtEl>
                                        <p:attrNameLst>
                                          <p:attrName>ppt_y</p:attrName>
                                        </p:attrNameLst>
                                      </p:cBhvr>
                                      <p:tavLst>
                                        <p:tav tm="0">
                                          <p:val>
                                            <p:fltVal val="0.5"/>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528" fill="hold" grpId="0" nodeType="click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 calcmode="lin" valueType="num">
                                      <p:cBhvr>
                                        <p:cTn id="63"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31">
                                            <p:txEl>
                                              <p:pRg st="0" end="0"/>
                                            </p:txEl>
                                          </p:spTgt>
                                        </p:tgtEl>
                                        <p:attrNameLst>
                                          <p:attrName>ppt_h</p:attrName>
                                        </p:attrNameLst>
                                      </p:cBhvr>
                                      <p:tavLst>
                                        <p:tav tm="0">
                                          <p:val>
                                            <p:fltVal val="0"/>
                                          </p:val>
                                        </p:tav>
                                        <p:tav tm="100000">
                                          <p:val>
                                            <p:strVal val="#ppt_h"/>
                                          </p:val>
                                        </p:tav>
                                      </p:tavLst>
                                    </p:anim>
                                    <p:anim calcmode="lin" valueType="num">
                                      <p:cBhvr>
                                        <p:cTn id="65" dur="500" fill="hold"/>
                                        <p:tgtEl>
                                          <p:spTgt spid="31">
                                            <p:txEl>
                                              <p:pRg st="0" end="0"/>
                                            </p:txEl>
                                          </p:spTgt>
                                        </p:tgtEl>
                                        <p:attrNameLst>
                                          <p:attrName>ppt_x</p:attrName>
                                        </p:attrNameLst>
                                      </p:cBhvr>
                                      <p:tavLst>
                                        <p:tav tm="0">
                                          <p:val>
                                            <p:fltVal val="0.5"/>
                                          </p:val>
                                        </p:tav>
                                        <p:tav tm="100000">
                                          <p:val>
                                            <p:strVal val="#ppt_x"/>
                                          </p:val>
                                        </p:tav>
                                      </p:tavLst>
                                    </p:anim>
                                    <p:anim calcmode="lin" valueType="num">
                                      <p:cBhvr>
                                        <p:cTn id="66" dur="500" fill="hold"/>
                                        <p:tgtEl>
                                          <p:spTgt spid="31">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3" presetClass="entr" presetSubtype="528" fill="hold" grpId="0" nodeType="clickEffect">
                                  <p:stCondLst>
                                    <p:cond delay="0"/>
                                  </p:stCondLst>
                                  <p:childTnLst>
                                    <p:set>
                                      <p:cBhvr>
                                        <p:cTn id="70" dur="1" fill="hold">
                                          <p:stCondLst>
                                            <p:cond delay="0"/>
                                          </p:stCondLst>
                                        </p:cTn>
                                        <p:tgtEl>
                                          <p:spTgt spid="31">
                                            <p:txEl>
                                              <p:pRg st="1" end="1"/>
                                            </p:txEl>
                                          </p:spTgt>
                                        </p:tgtEl>
                                        <p:attrNameLst>
                                          <p:attrName>style.visibility</p:attrName>
                                        </p:attrNameLst>
                                      </p:cBhvr>
                                      <p:to>
                                        <p:strVal val="visible"/>
                                      </p:to>
                                    </p:set>
                                    <p:anim calcmode="lin" valueType="num">
                                      <p:cBhvr>
                                        <p:cTn id="71" dur="500" fill="hold"/>
                                        <p:tgtEl>
                                          <p:spTgt spid="31">
                                            <p:txEl>
                                              <p:pRg st="1" end="1"/>
                                            </p:txEl>
                                          </p:spTgt>
                                        </p:tgtEl>
                                        <p:attrNameLst>
                                          <p:attrName>ppt_w</p:attrName>
                                        </p:attrNameLst>
                                      </p:cBhvr>
                                      <p:tavLst>
                                        <p:tav tm="0">
                                          <p:val>
                                            <p:fltVal val="0"/>
                                          </p:val>
                                        </p:tav>
                                        <p:tav tm="100000">
                                          <p:val>
                                            <p:strVal val="#ppt_w"/>
                                          </p:val>
                                        </p:tav>
                                      </p:tavLst>
                                    </p:anim>
                                    <p:anim calcmode="lin" valueType="num">
                                      <p:cBhvr>
                                        <p:cTn id="72" dur="500" fill="hold"/>
                                        <p:tgtEl>
                                          <p:spTgt spid="31">
                                            <p:txEl>
                                              <p:pRg st="1" end="1"/>
                                            </p:txEl>
                                          </p:spTgt>
                                        </p:tgtEl>
                                        <p:attrNameLst>
                                          <p:attrName>ppt_h</p:attrName>
                                        </p:attrNameLst>
                                      </p:cBhvr>
                                      <p:tavLst>
                                        <p:tav tm="0">
                                          <p:val>
                                            <p:fltVal val="0"/>
                                          </p:val>
                                        </p:tav>
                                        <p:tav tm="100000">
                                          <p:val>
                                            <p:strVal val="#ppt_h"/>
                                          </p:val>
                                        </p:tav>
                                      </p:tavLst>
                                    </p:anim>
                                    <p:anim calcmode="lin" valueType="num">
                                      <p:cBhvr>
                                        <p:cTn id="73" dur="500" fill="hold"/>
                                        <p:tgtEl>
                                          <p:spTgt spid="31">
                                            <p:txEl>
                                              <p:pRg st="1" end="1"/>
                                            </p:txEl>
                                          </p:spTgt>
                                        </p:tgtEl>
                                        <p:attrNameLst>
                                          <p:attrName>ppt_x</p:attrName>
                                        </p:attrNameLst>
                                      </p:cBhvr>
                                      <p:tavLst>
                                        <p:tav tm="0">
                                          <p:val>
                                            <p:fltVal val="0.5"/>
                                          </p:val>
                                        </p:tav>
                                        <p:tav tm="100000">
                                          <p:val>
                                            <p:strVal val="#ppt_x"/>
                                          </p:val>
                                        </p:tav>
                                      </p:tavLst>
                                    </p:anim>
                                    <p:anim calcmode="lin" valueType="num">
                                      <p:cBhvr>
                                        <p:cTn id="74" dur="500" fill="hold"/>
                                        <p:tgtEl>
                                          <p:spTgt spid="31">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3" presetClass="entr" presetSubtype="528" fill="hold" grpId="0" nodeType="clickEffect">
                                  <p:stCondLst>
                                    <p:cond delay="0"/>
                                  </p:stCondLst>
                                  <p:childTnLst>
                                    <p:set>
                                      <p:cBhvr>
                                        <p:cTn id="78" dur="1" fill="hold">
                                          <p:stCondLst>
                                            <p:cond delay="0"/>
                                          </p:stCondLst>
                                        </p:cTn>
                                        <p:tgtEl>
                                          <p:spTgt spid="32">
                                            <p:txEl>
                                              <p:pRg st="0" end="0"/>
                                            </p:txEl>
                                          </p:spTgt>
                                        </p:tgtEl>
                                        <p:attrNameLst>
                                          <p:attrName>style.visibility</p:attrName>
                                        </p:attrNameLst>
                                      </p:cBhvr>
                                      <p:to>
                                        <p:strVal val="visible"/>
                                      </p:to>
                                    </p:set>
                                    <p:anim calcmode="lin" valueType="num">
                                      <p:cBhvr>
                                        <p:cTn id="79"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80" dur="500" fill="hold"/>
                                        <p:tgtEl>
                                          <p:spTgt spid="32">
                                            <p:txEl>
                                              <p:pRg st="0" end="0"/>
                                            </p:txEl>
                                          </p:spTgt>
                                        </p:tgtEl>
                                        <p:attrNameLst>
                                          <p:attrName>ppt_h</p:attrName>
                                        </p:attrNameLst>
                                      </p:cBhvr>
                                      <p:tavLst>
                                        <p:tav tm="0">
                                          <p:val>
                                            <p:fltVal val="0"/>
                                          </p:val>
                                        </p:tav>
                                        <p:tav tm="100000">
                                          <p:val>
                                            <p:strVal val="#ppt_h"/>
                                          </p:val>
                                        </p:tav>
                                      </p:tavLst>
                                    </p:anim>
                                    <p:anim calcmode="lin" valueType="num">
                                      <p:cBhvr>
                                        <p:cTn id="81" dur="500" fill="hold"/>
                                        <p:tgtEl>
                                          <p:spTgt spid="32">
                                            <p:txEl>
                                              <p:pRg st="0" end="0"/>
                                            </p:txEl>
                                          </p:spTgt>
                                        </p:tgtEl>
                                        <p:attrNameLst>
                                          <p:attrName>ppt_x</p:attrName>
                                        </p:attrNameLst>
                                      </p:cBhvr>
                                      <p:tavLst>
                                        <p:tav tm="0">
                                          <p:val>
                                            <p:fltVal val="0.5"/>
                                          </p:val>
                                        </p:tav>
                                        <p:tav tm="100000">
                                          <p:val>
                                            <p:strVal val="#ppt_x"/>
                                          </p:val>
                                        </p:tav>
                                      </p:tavLst>
                                    </p:anim>
                                    <p:anim calcmode="lin" valueType="num">
                                      <p:cBhvr>
                                        <p:cTn id="82" dur="500" fill="hold"/>
                                        <p:tgtEl>
                                          <p:spTgt spid="32">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3" presetClass="entr" presetSubtype="528" fill="hold" grpId="0" nodeType="clickEffect">
                                  <p:stCondLst>
                                    <p:cond delay="0"/>
                                  </p:stCondLst>
                                  <p:childTnLst>
                                    <p:set>
                                      <p:cBhvr>
                                        <p:cTn id="86" dur="1" fill="hold">
                                          <p:stCondLst>
                                            <p:cond delay="0"/>
                                          </p:stCondLst>
                                        </p:cTn>
                                        <p:tgtEl>
                                          <p:spTgt spid="32">
                                            <p:txEl>
                                              <p:pRg st="1" end="1"/>
                                            </p:txEl>
                                          </p:spTgt>
                                        </p:tgtEl>
                                        <p:attrNameLst>
                                          <p:attrName>style.visibility</p:attrName>
                                        </p:attrNameLst>
                                      </p:cBhvr>
                                      <p:to>
                                        <p:strVal val="visible"/>
                                      </p:to>
                                    </p:set>
                                    <p:anim calcmode="lin" valueType="num">
                                      <p:cBhvr>
                                        <p:cTn id="87" dur="500" fill="hold"/>
                                        <p:tgtEl>
                                          <p:spTgt spid="32">
                                            <p:txEl>
                                              <p:pRg st="1" end="1"/>
                                            </p:txEl>
                                          </p:spTgt>
                                        </p:tgtEl>
                                        <p:attrNameLst>
                                          <p:attrName>ppt_w</p:attrName>
                                        </p:attrNameLst>
                                      </p:cBhvr>
                                      <p:tavLst>
                                        <p:tav tm="0">
                                          <p:val>
                                            <p:fltVal val="0"/>
                                          </p:val>
                                        </p:tav>
                                        <p:tav tm="100000">
                                          <p:val>
                                            <p:strVal val="#ppt_w"/>
                                          </p:val>
                                        </p:tav>
                                      </p:tavLst>
                                    </p:anim>
                                    <p:anim calcmode="lin" valueType="num">
                                      <p:cBhvr>
                                        <p:cTn id="88" dur="500" fill="hold"/>
                                        <p:tgtEl>
                                          <p:spTgt spid="32">
                                            <p:txEl>
                                              <p:pRg st="1" end="1"/>
                                            </p:txEl>
                                          </p:spTgt>
                                        </p:tgtEl>
                                        <p:attrNameLst>
                                          <p:attrName>ppt_h</p:attrName>
                                        </p:attrNameLst>
                                      </p:cBhvr>
                                      <p:tavLst>
                                        <p:tav tm="0">
                                          <p:val>
                                            <p:fltVal val="0"/>
                                          </p:val>
                                        </p:tav>
                                        <p:tav tm="100000">
                                          <p:val>
                                            <p:strVal val="#ppt_h"/>
                                          </p:val>
                                        </p:tav>
                                      </p:tavLst>
                                    </p:anim>
                                    <p:anim calcmode="lin" valueType="num">
                                      <p:cBhvr>
                                        <p:cTn id="89" dur="500" fill="hold"/>
                                        <p:tgtEl>
                                          <p:spTgt spid="32">
                                            <p:txEl>
                                              <p:pRg st="1" end="1"/>
                                            </p:txEl>
                                          </p:spTgt>
                                        </p:tgtEl>
                                        <p:attrNameLst>
                                          <p:attrName>ppt_x</p:attrName>
                                        </p:attrNameLst>
                                      </p:cBhvr>
                                      <p:tavLst>
                                        <p:tav tm="0">
                                          <p:val>
                                            <p:fltVal val="0.5"/>
                                          </p:val>
                                        </p:tav>
                                        <p:tav tm="100000">
                                          <p:val>
                                            <p:strVal val="#ppt_x"/>
                                          </p:val>
                                        </p:tav>
                                      </p:tavLst>
                                    </p:anim>
                                    <p:anim calcmode="lin" valueType="num">
                                      <p:cBhvr>
                                        <p:cTn id="90" dur="500" fill="hold"/>
                                        <p:tgtEl>
                                          <p:spTgt spid="32">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3" presetClass="entr" presetSubtype="528" fill="hold" grpId="0" nodeType="clickEffect">
                                  <p:stCondLst>
                                    <p:cond delay="0"/>
                                  </p:stCondLst>
                                  <p:childTnLst>
                                    <p:set>
                                      <p:cBhvr>
                                        <p:cTn id="94" dur="1" fill="hold">
                                          <p:stCondLst>
                                            <p:cond delay="0"/>
                                          </p:stCondLst>
                                        </p:cTn>
                                        <p:tgtEl>
                                          <p:spTgt spid="32">
                                            <p:txEl>
                                              <p:pRg st="2" end="2"/>
                                            </p:txEl>
                                          </p:spTgt>
                                        </p:tgtEl>
                                        <p:attrNameLst>
                                          <p:attrName>style.visibility</p:attrName>
                                        </p:attrNameLst>
                                      </p:cBhvr>
                                      <p:to>
                                        <p:strVal val="visible"/>
                                      </p:to>
                                    </p:set>
                                    <p:anim calcmode="lin" valueType="num">
                                      <p:cBhvr>
                                        <p:cTn id="95" dur="500" fill="hold"/>
                                        <p:tgtEl>
                                          <p:spTgt spid="32">
                                            <p:txEl>
                                              <p:pRg st="2" end="2"/>
                                            </p:txEl>
                                          </p:spTgt>
                                        </p:tgtEl>
                                        <p:attrNameLst>
                                          <p:attrName>ppt_w</p:attrName>
                                        </p:attrNameLst>
                                      </p:cBhvr>
                                      <p:tavLst>
                                        <p:tav tm="0">
                                          <p:val>
                                            <p:fltVal val="0"/>
                                          </p:val>
                                        </p:tav>
                                        <p:tav tm="100000">
                                          <p:val>
                                            <p:strVal val="#ppt_w"/>
                                          </p:val>
                                        </p:tav>
                                      </p:tavLst>
                                    </p:anim>
                                    <p:anim calcmode="lin" valueType="num">
                                      <p:cBhvr>
                                        <p:cTn id="96" dur="500" fill="hold"/>
                                        <p:tgtEl>
                                          <p:spTgt spid="32">
                                            <p:txEl>
                                              <p:pRg st="2" end="2"/>
                                            </p:txEl>
                                          </p:spTgt>
                                        </p:tgtEl>
                                        <p:attrNameLst>
                                          <p:attrName>ppt_h</p:attrName>
                                        </p:attrNameLst>
                                      </p:cBhvr>
                                      <p:tavLst>
                                        <p:tav tm="0">
                                          <p:val>
                                            <p:fltVal val="0"/>
                                          </p:val>
                                        </p:tav>
                                        <p:tav tm="100000">
                                          <p:val>
                                            <p:strVal val="#ppt_h"/>
                                          </p:val>
                                        </p:tav>
                                      </p:tavLst>
                                    </p:anim>
                                    <p:anim calcmode="lin" valueType="num">
                                      <p:cBhvr>
                                        <p:cTn id="97" dur="500" fill="hold"/>
                                        <p:tgtEl>
                                          <p:spTgt spid="32">
                                            <p:txEl>
                                              <p:pRg st="2" end="2"/>
                                            </p:txEl>
                                          </p:spTgt>
                                        </p:tgtEl>
                                        <p:attrNameLst>
                                          <p:attrName>ppt_x</p:attrName>
                                        </p:attrNameLst>
                                      </p:cBhvr>
                                      <p:tavLst>
                                        <p:tav tm="0">
                                          <p:val>
                                            <p:fltVal val="0.5"/>
                                          </p:val>
                                        </p:tav>
                                        <p:tav tm="100000">
                                          <p:val>
                                            <p:strVal val="#ppt_x"/>
                                          </p:val>
                                        </p:tav>
                                      </p:tavLst>
                                    </p:anim>
                                    <p:anim calcmode="lin" valueType="num">
                                      <p:cBhvr>
                                        <p:cTn id="98" dur="500" fill="hold"/>
                                        <p:tgtEl>
                                          <p:spTgt spid="32">
                                            <p:txEl>
                                              <p:pRg st="2" end="2"/>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4" build="p"/>
      <p:bldP spid="30" grpId="0" bldLvl="4" build="p"/>
      <p:bldP spid="31" grpId="0" bldLvl="4" build="p"/>
      <p:bldP spid="32" grpId="0" bldLvl="4"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ChangeArrowheads="1"/>
          </p:cNvSpPr>
          <p:nvPr/>
        </p:nvSpPr>
        <p:spPr bwMode="auto">
          <a:xfrm>
            <a:off x="677863" y="896938"/>
            <a:ext cx="28813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accent2"/>
                </a:solidFill>
                <a:effectLst/>
                <a:uLnTx/>
                <a:uFillTx/>
                <a:latin typeface="+mn-lt"/>
                <a:ea typeface="+mn-ea"/>
                <a:cs typeface="+mn-ea"/>
                <a:sym typeface="+mn-lt"/>
              </a:rPr>
              <a:t>划分方法一</a:t>
            </a:r>
            <a:endParaRPr kumimoji="0" lang="zh-CN" altLang="en-US" sz="2400" b="1" i="0" u="none" strike="noStrike" kern="1200" cap="none" spc="0" normalizeH="0" baseline="0" noProof="0" dirty="0">
              <a:ln>
                <a:noFill/>
              </a:ln>
              <a:solidFill>
                <a:schemeClr val="accent2"/>
              </a:solidFill>
              <a:effectLst/>
              <a:uLnTx/>
              <a:uFillTx/>
              <a:latin typeface="+mn-lt"/>
              <a:ea typeface="+mn-ea"/>
              <a:cs typeface="+mn-ea"/>
              <a:sym typeface="+mn-lt"/>
            </a:endParaRPr>
          </a:p>
        </p:txBody>
      </p:sp>
      <p:sp>
        <p:nvSpPr>
          <p:cNvPr id="34818" name="Rectangle 3"/>
          <p:cNvSpPr>
            <a:spLocks noChangeArrowheads="1"/>
          </p:cNvSpPr>
          <p:nvPr/>
        </p:nvSpPr>
        <p:spPr bwMode="auto">
          <a:xfrm>
            <a:off x="827088" y="144463"/>
            <a:ext cx="246380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逻辑结构</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9" name="Rectangle 2"/>
          <p:cNvSpPr>
            <a:spLocks noChangeArrowheads="1"/>
          </p:cNvSpPr>
          <p:nvPr/>
        </p:nvSpPr>
        <p:spPr bwMode="auto">
          <a:xfrm>
            <a:off x="3073400" y="1673225"/>
            <a:ext cx="5884863"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线性结构</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           有且仅有一个开始和一个终端结点</a:t>
            </a:r>
            <a:br>
              <a:rPr kumimoji="0" lang="en-US" altLang="zh-CN"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，并 且所有结点都最多只有一个直</a:t>
            </a:r>
            <a:br>
              <a:rPr kumimoji="0" lang="en-US" altLang="zh-CN"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接前趋和一个后继。</a:t>
            </a:r>
            <a:endPar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           例如：线性表、栈、队列、串</a:t>
            </a:r>
            <a:endParaRPr kumimoji="0" lang="en-US" altLang="zh-CN"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endParaRPr kumimoji="0" lang="en-US" altLang="zh-CN" sz="2400" b="0" i="0" u="none" strike="noStrike" kern="1200" cap="none" spc="0" normalizeH="0" baseline="0" noProof="0" dirty="0">
              <a:ln>
                <a:noFill/>
              </a:ln>
              <a:solidFill>
                <a:srgbClr val="000066"/>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            非线性结构</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rgbClr val="000066"/>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一个结点可能有多个直接前趋和直</a:t>
            </a:r>
            <a:br>
              <a:rPr kumimoji="0" lang="en-US" altLang="zh-CN"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br>
            <a:r>
              <a:rPr kumimoji="0" lang="en-US" altLang="zh-CN"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接后继。</a:t>
            </a:r>
            <a:endPar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 typeface="Arial" panose="020B0604020202020204" pitchFamily="34" charset="0"/>
              <a:buChar char=" "/>
              <a:defRPr/>
            </a:pPr>
            <a:r>
              <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           例如：树、图</a:t>
            </a:r>
            <a:endParaRPr kumimoji="0" lang="zh-CN" altLang="en-US" sz="24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endParaRPr>
          </a:p>
        </p:txBody>
      </p:sp>
      <p:grpSp>
        <p:nvGrpSpPr>
          <p:cNvPr id="23" name="组合 22"/>
          <p:cNvGrpSpPr/>
          <p:nvPr/>
        </p:nvGrpSpPr>
        <p:grpSpPr>
          <a:xfrm>
            <a:off x="3227388" y="4552950"/>
            <a:ext cx="579437" cy="631825"/>
            <a:chOff x="6242320" y="2373233"/>
            <a:chExt cx="579005" cy="631762"/>
          </a:xfrm>
        </p:grpSpPr>
        <p:sp>
          <p:nvSpPr>
            <p:cNvPr id="38925" name="TextBox 6"/>
            <p:cNvSpPr txBox="1"/>
            <p:nvPr/>
          </p:nvSpPr>
          <p:spPr>
            <a:xfrm>
              <a:off x="6327223" y="2373233"/>
              <a:ext cx="465921"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3200" dirty="0">
                  <a:solidFill>
                    <a:srgbClr val="3333CC"/>
                  </a:solidFill>
                  <a:latin typeface="Impact" panose="020B0806030902050204" pitchFamily="34" charset="0"/>
                </a:rPr>
                <a:t>02</a:t>
              </a:r>
              <a:endParaRPr lang="zh-CN" altLang="en-US" sz="3200" dirty="0">
                <a:solidFill>
                  <a:srgbClr val="3333CC"/>
                </a:solidFill>
                <a:latin typeface="微软雅黑" panose="020B0503020204020204" pitchFamily="34" charset="-122"/>
              </a:endParaRPr>
            </a:p>
          </p:txBody>
        </p:sp>
        <p:sp>
          <p:nvSpPr>
            <p:cNvPr id="38926" name="文本框 23"/>
            <p:cNvSpPr txBox="1"/>
            <p:nvPr/>
          </p:nvSpPr>
          <p:spPr>
            <a:xfrm>
              <a:off x="6242320" y="2789551"/>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800" b="1" dirty="0">
                  <a:solidFill>
                    <a:srgbClr val="818181"/>
                  </a:solidFill>
                  <a:latin typeface="Leelawadee" panose="020B0502040204020203" pitchFamily="34" charset="-34"/>
                  <a:ea typeface="Leelawadee" panose="020B0502040204020203" pitchFamily="34" charset="-34"/>
                </a:rPr>
                <a:t>OPTION</a:t>
              </a:r>
              <a:endParaRPr lang="zh-CN" altLang="en-US" sz="800" b="1" dirty="0">
                <a:solidFill>
                  <a:srgbClr val="818181"/>
                </a:solidFill>
                <a:latin typeface="Leelawadee" panose="020B0502040204020203" pitchFamily="34" charset="-34"/>
                <a:ea typeface="Leelawadee" panose="020B0502040204020203" pitchFamily="34" charset="-34"/>
              </a:endParaRPr>
            </a:p>
          </p:txBody>
        </p:sp>
      </p:grpSp>
      <p:cxnSp>
        <p:nvCxnSpPr>
          <p:cNvPr id="26" name="直接连接符 25"/>
          <p:cNvCxnSpPr/>
          <p:nvPr/>
        </p:nvCxnSpPr>
        <p:spPr>
          <a:xfrm>
            <a:off x="4089400" y="5068888"/>
            <a:ext cx="4783138" cy="0"/>
          </a:xfrm>
          <a:prstGeom prst="line">
            <a:avLst/>
          </a:prstGeom>
          <a:ln w="6350">
            <a:solidFill>
              <a:srgbClr val="3333CC"/>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089400" y="2209800"/>
            <a:ext cx="4608513" cy="0"/>
          </a:xfrm>
          <a:prstGeom prst="line">
            <a:avLst/>
          </a:prstGeom>
          <a:ln w="63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768350" y="1557338"/>
            <a:ext cx="7929563" cy="0"/>
          </a:xfrm>
          <a:prstGeom prst="line">
            <a:avLst/>
          </a:prstGeom>
          <a:ln w="38100">
            <a:solidFill>
              <a:srgbClr val="3333CC"/>
            </a:solidFill>
            <a:prstDash val="solid"/>
          </a:ln>
        </p:spPr>
        <p:style>
          <a:lnRef idx="1">
            <a:schemeClr val="accent1"/>
          </a:lnRef>
          <a:fillRef idx="0">
            <a:schemeClr val="accent1"/>
          </a:fillRef>
          <a:effectRef idx="0">
            <a:schemeClr val="accent1"/>
          </a:effectRef>
          <a:fontRef idx="minor">
            <a:schemeClr val="tx1"/>
          </a:fontRef>
        </p:style>
      </p:cxnSp>
      <p:sp>
        <p:nvSpPr>
          <p:cNvPr id="15" name="Freeform 5"/>
          <p:cNvSpPr>
            <a:spLocks noEditPoints="1"/>
          </p:cNvSpPr>
          <p:nvPr/>
        </p:nvSpPr>
        <p:spPr bwMode="auto">
          <a:xfrm>
            <a:off x="423863" y="2706688"/>
            <a:ext cx="2152650" cy="2235200"/>
          </a:xfrm>
          <a:custGeom>
            <a:avLst/>
            <a:gdLst>
              <a:gd name="T0" fmla="*/ 150 w 578"/>
              <a:gd name="T1" fmla="*/ 130 h 566"/>
              <a:gd name="T2" fmla="*/ 141 w 578"/>
              <a:gd name="T3" fmla="*/ 288 h 566"/>
              <a:gd name="T4" fmla="*/ 68 w 578"/>
              <a:gd name="T5" fmla="*/ 228 h 566"/>
              <a:gd name="T6" fmla="*/ 51 w 578"/>
              <a:gd name="T7" fmla="*/ 121 h 566"/>
              <a:gd name="T8" fmla="*/ 61 w 578"/>
              <a:gd name="T9" fmla="*/ 229 h 566"/>
              <a:gd name="T10" fmla="*/ 21 w 578"/>
              <a:gd name="T11" fmla="*/ 297 h 566"/>
              <a:gd name="T12" fmla="*/ 40 w 578"/>
              <a:gd name="T13" fmla="*/ 297 h 566"/>
              <a:gd name="T14" fmla="*/ 123 w 578"/>
              <a:gd name="T15" fmla="*/ 301 h 566"/>
              <a:gd name="T16" fmla="*/ 55 w 578"/>
              <a:gd name="T17" fmla="*/ 393 h 566"/>
              <a:gd name="T18" fmla="*/ 80 w 578"/>
              <a:gd name="T19" fmla="*/ 400 h 566"/>
              <a:gd name="T20" fmla="*/ 225 w 578"/>
              <a:gd name="T21" fmla="*/ 308 h 566"/>
              <a:gd name="T22" fmla="*/ 360 w 578"/>
              <a:gd name="T23" fmla="*/ 362 h 566"/>
              <a:gd name="T24" fmla="*/ 210 w 578"/>
              <a:gd name="T25" fmla="*/ 454 h 566"/>
              <a:gd name="T26" fmla="*/ 153 w 578"/>
              <a:gd name="T27" fmla="*/ 504 h 566"/>
              <a:gd name="T28" fmla="*/ 297 w 578"/>
              <a:gd name="T29" fmla="*/ 563 h 566"/>
              <a:gd name="T30" fmla="*/ 172 w 578"/>
              <a:gd name="T31" fmla="*/ 487 h 566"/>
              <a:gd name="T32" fmla="*/ 312 w 578"/>
              <a:gd name="T33" fmla="*/ 453 h 566"/>
              <a:gd name="T34" fmla="*/ 366 w 578"/>
              <a:gd name="T35" fmla="*/ 510 h 566"/>
              <a:gd name="T36" fmla="*/ 381 w 578"/>
              <a:gd name="T37" fmla="*/ 525 h 566"/>
              <a:gd name="T38" fmla="*/ 413 w 578"/>
              <a:gd name="T39" fmla="*/ 461 h 566"/>
              <a:gd name="T40" fmla="*/ 311 w 578"/>
              <a:gd name="T41" fmla="*/ 422 h 566"/>
              <a:gd name="T42" fmla="*/ 421 w 578"/>
              <a:gd name="T43" fmla="*/ 382 h 566"/>
              <a:gd name="T44" fmla="*/ 514 w 578"/>
              <a:gd name="T45" fmla="*/ 445 h 566"/>
              <a:gd name="T46" fmla="*/ 437 w 578"/>
              <a:gd name="T47" fmla="*/ 359 h 566"/>
              <a:gd name="T48" fmla="*/ 500 w 578"/>
              <a:gd name="T49" fmla="*/ 367 h 566"/>
              <a:gd name="T50" fmla="*/ 436 w 578"/>
              <a:gd name="T51" fmla="*/ 335 h 566"/>
              <a:gd name="T52" fmla="*/ 489 w 578"/>
              <a:gd name="T53" fmla="*/ 322 h 566"/>
              <a:gd name="T54" fmla="*/ 572 w 578"/>
              <a:gd name="T55" fmla="*/ 328 h 566"/>
              <a:gd name="T56" fmla="*/ 490 w 578"/>
              <a:gd name="T57" fmla="*/ 311 h 566"/>
              <a:gd name="T58" fmla="*/ 385 w 578"/>
              <a:gd name="T59" fmla="*/ 311 h 566"/>
              <a:gd name="T60" fmla="*/ 312 w 578"/>
              <a:gd name="T61" fmla="*/ 220 h 566"/>
              <a:gd name="T62" fmla="*/ 391 w 578"/>
              <a:gd name="T63" fmla="*/ 202 h 566"/>
              <a:gd name="T64" fmla="*/ 523 w 578"/>
              <a:gd name="T65" fmla="*/ 220 h 566"/>
              <a:gd name="T66" fmla="*/ 522 w 578"/>
              <a:gd name="T67" fmla="*/ 216 h 566"/>
              <a:gd name="T68" fmla="*/ 441 w 578"/>
              <a:gd name="T69" fmla="*/ 131 h 566"/>
              <a:gd name="T70" fmla="*/ 397 w 578"/>
              <a:gd name="T71" fmla="*/ 108 h 566"/>
              <a:gd name="T72" fmla="*/ 394 w 578"/>
              <a:gd name="T73" fmla="*/ 197 h 566"/>
              <a:gd name="T74" fmla="*/ 313 w 578"/>
              <a:gd name="T75" fmla="*/ 112 h 566"/>
              <a:gd name="T76" fmla="*/ 354 w 578"/>
              <a:gd name="T77" fmla="*/ 31 h 566"/>
              <a:gd name="T78" fmla="*/ 353 w 578"/>
              <a:gd name="T79" fmla="*/ 28 h 566"/>
              <a:gd name="T80" fmla="*/ 189 w 578"/>
              <a:gd name="T81" fmla="*/ 50 h 566"/>
              <a:gd name="T82" fmla="*/ 50 w 578"/>
              <a:gd name="T83" fmla="*/ 314 h 566"/>
              <a:gd name="T84" fmla="*/ 50 w 578"/>
              <a:gd name="T85" fmla="*/ 314 h 566"/>
              <a:gd name="T86" fmla="*/ 376 w 578"/>
              <a:gd name="T87" fmla="*/ 527 h 566"/>
              <a:gd name="T88" fmla="*/ 247 w 578"/>
              <a:gd name="T89" fmla="*/ 401 h 566"/>
              <a:gd name="T90" fmla="*/ 568 w 578"/>
              <a:gd name="T91" fmla="*/ 203 h 566"/>
              <a:gd name="T92" fmla="*/ 477 w 578"/>
              <a:gd name="T93" fmla="*/ 211 h 566"/>
              <a:gd name="T94" fmla="*/ 477 w 578"/>
              <a:gd name="T95" fmla="*/ 211 h 566"/>
              <a:gd name="T96" fmla="*/ 182 w 578"/>
              <a:gd name="T97" fmla="*/ 218 h 566"/>
              <a:gd name="T98" fmla="*/ 160 w 578"/>
              <a:gd name="T99" fmla="*/ 286 h 566"/>
              <a:gd name="T100" fmla="*/ 288 w 578"/>
              <a:gd name="T101" fmla="*/ 158 h 566"/>
              <a:gd name="T102" fmla="*/ 262 w 578"/>
              <a:gd name="T103" fmla="*/ 218 h 566"/>
              <a:gd name="T104" fmla="*/ 295 w 578"/>
              <a:gd name="T105" fmla="*/ 85 h 566"/>
              <a:gd name="T106" fmla="*/ 220 w 578"/>
              <a:gd name="T107" fmla="*/ 169 h 566"/>
              <a:gd name="T108" fmla="*/ 173 w 578"/>
              <a:gd name="T109" fmla="*/ 72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8" h="566">
                <a:moveTo>
                  <a:pt x="143" y="58"/>
                </a:moveTo>
                <a:cubicBezTo>
                  <a:pt x="146" y="67"/>
                  <a:pt x="154" y="73"/>
                  <a:pt x="163" y="73"/>
                </a:cubicBezTo>
                <a:cubicBezTo>
                  <a:pt x="162" y="127"/>
                  <a:pt x="162" y="127"/>
                  <a:pt x="162" y="127"/>
                </a:cubicBezTo>
                <a:cubicBezTo>
                  <a:pt x="158" y="128"/>
                  <a:pt x="154" y="128"/>
                  <a:pt x="150" y="130"/>
                </a:cubicBezTo>
                <a:cubicBezTo>
                  <a:pt x="123" y="140"/>
                  <a:pt x="109" y="170"/>
                  <a:pt x="119" y="197"/>
                </a:cubicBezTo>
                <a:cubicBezTo>
                  <a:pt x="124" y="211"/>
                  <a:pt x="133" y="221"/>
                  <a:pt x="146" y="227"/>
                </a:cubicBezTo>
                <a:cubicBezTo>
                  <a:pt x="147" y="287"/>
                  <a:pt x="147" y="287"/>
                  <a:pt x="147" y="287"/>
                </a:cubicBezTo>
                <a:cubicBezTo>
                  <a:pt x="145" y="287"/>
                  <a:pt x="143" y="288"/>
                  <a:pt x="141" y="288"/>
                </a:cubicBezTo>
                <a:cubicBezTo>
                  <a:pt x="135" y="291"/>
                  <a:pt x="130" y="294"/>
                  <a:pt x="126" y="298"/>
                </a:cubicBezTo>
                <a:cubicBezTo>
                  <a:pt x="85" y="262"/>
                  <a:pt x="85" y="262"/>
                  <a:pt x="85" y="262"/>
                </a:cubicBezTo>
                <a:cubicBezTo>
                  <a:pt x="90" y="256"/>
                  <a:pt x="91" y="249"/>
                  <a:pt x="88" y="242"/>
                </a:cubicBezTo>
                <a:cubicBezTo>
                  <a:pt x="85" y="233"/>
                  <a:pt x="77" y="228"/>
                  <a:pt x="68" y="228"/>
                </a:cubicBezTo>
                <a:cubicBezTo>
                  <a:pt x="60" y="152"/>
                  <a:pt x="60" y="152"/>
                  <a:pt x="60" y="152"/>
                </a:cubicBezTo>
                <a:cubicBezTo>
                  <a:pt x="61" y="152"/>
                  <a:pt x="61" y="152"/>
                  <a:pt x="62" y="152"/>
                </a:cubicBezTo>
                <a:cubicBezTo>
                  <a:pt x="70" y="149"/>
                  <a:pt x="75" y="139"/>
                  <a:pt x="72" y="131"/>
                </a:cubicBezTo>
                <a:cubicBezTo>
                  <a:pt x="69" y="122"/>
                  <a:pt x="59" y="118"/>
                  <a:pt x="51" y="121"/>
                </a:cubicBezTo>
                <a:cubicBezTo>
                  <a:pt x="42" y="124"/>
                  <a:pt x="38" y="133"/>
                  <a:pt x="41" y="142"/>
                </a:cubicBezTo>
                <a:cubicBezTo>
                  <a:pt x="43" y="149"/>
                  <a:pt x="49" y="153"/>
                  <a:pt x="56" y="153"/>
                </a:cubicBezTo>
                <a:cubicBezTo>
                  <a:pt x="64" y="229"/>
                  <a:pt x="64" y="229"/>
                  <a:pt x="64" y="229"/>
                </a:cubicBezTo>
                <a:cubicBezTo>
                  <a:pt x="63" y="229"/>
                  <a:pt x="62" y="229"/>
                  <a:pt x="61" y="229"/>
                </a:cubicBezTo>
                <a:cubicBezTo>
                  <a:pt x="50" y="233"/>
                  <a:pt x="45" y="245"/>
                  <a:pt x="49" y="256"/>
                </a:cubicBezTo>
                <a:cubicBezTo>
                  <a:pt x="50" y="260"/>
                  <a:pt x="52" y="263"/>
                  <a:pt x="55" y="265"/>
                </a:cubicBezTo>
                <a:cubicBezTo>
                  <a:pt x="36" y="296"/>
                  <a:pt x="36" y="296"/>
                  <a:pt x="36" y="296"/>
                </a:cubicBezTo>
                <a:cubicBezTo>
                  <a:pt x="31" y="295"/>
                  <a:pt x="26" y="295"/>
                  <a:pt x="21" y="297"/>
                </a:cubicBezTo>
                <a:cubicBezTo>
                  <a:pt x="7" y="302"/>
                  <a:pt x="0" y="317"/>
                  <a:pt x="5" y="331"/>
                </a:cubicBezTo>
                <a:cubicBezTo>
                  <a:pt x="10" y="345"/>
                  <a:pt x="25" y="352"/>
                  <a:pt x="39" y="347"/>
                </a:cubicBezTo>
                <a:cubicBezTo>
                  <a:pt x="53" y="342"/>
                  <a:pt x="60" y="327"/>
                  <a:pt x="55" y="313"/>
                </a:cubicBezTo>
                <a:cubicBezTo>
                  <a:pt x="52" y="305"/>
                  <a:pt x="47" y="300"/>
                  <a:pt x="40" y="297"/>
                </a:cubicBezTo>
                <a:cubicBezTo>
                  <a:pt x="58" y="268"/>
                  <a:pt x="58" y="268"/>
                  <a:pt x="58" y="268"/>
                </a:cubicBezTo>
                <a:cubicBezTo>
                  <a:pt x="63" y="270"/>
                  <a:pt x="70" y="271"/>
                  <a:pt x="76" y="269"/>
                </a:cubicBezTo>
                <a:cubicBezTo>
                  <a:pt x="78" y="268"/>
                  <a:pt x="81" y="267"/>
                  <a:pt x="83" y="265"/>
                </a:cubicBezTo>
                <a:cubicBezTo>
                  <a:pt x="123" y="301"/>
                  <a:pt x="123" y="301"/>
                  <a:pt x="123" y="301"/>
                </a:cubicBezTo>
                <a:cubicBezTo>
                  <a:pt x="115" y="311"/>
                  <a:pt x="112" y="326"/>
                  <a:pt x="117" y="340"/>
                </a:cubicBezTo>
                <a:cubicBezTo>
                  <a:pt x="118" y="345"/>
                  <a:pt x="120" y="348"/>
                  <a:pt x="123" y="352"/>
                </a:cubicBezTo>
                <a:cubicBezTo>
                  <a:pt x="76" y="396"/>
                  <a:pt x="76" y="396"/>
                  <a:pt x="76" y="396"/>
                </a:cubicBezTo>
                <a:cubicBezTo>
                  <a:pt x="70" y="392"/>
                  <a:pt x="62" y="391"/>
                  <a:pt x="55" y="393"/>
                </a:cubicBezTo>
                <a:cubicBezTo>
                  <a:pt x="43" y="398"/>
                  <a:pt x="37" y="411"/>
                  <a:pt x="42" y="423"/>
                </a:cubicBezTo>
                <a:cubicBezTo>
                  <a:pt x="46" y="435"/>
                  <a:pt x="59" y="441"/>
                  <a:pt x="71" y="437"/>
                </a:cubicBezTo>
                <a:cubicBezTo>
                  <a:pt x="83" y="432"/>
                  <a:pt x="89" y="419"/>
                  <a:pt x="85" y="407"/>
                </a:cubicBezTo>
                <a:cubicBezTo>
                  <a:pt x="84" y="404"/>
                  <a:pt x="82" y="402"/>
                  <a:pt x="80" y="400"/>
                </a:cubicBezTo>
                <a:cubicBezTo>
                  <a:pt x="127" y="356"/>
                  <a:pt x="127" y="356"/>
                  <a:pt x="127" y="356"/>
                </a:cubicBezTo>
                <a:cubicBezTo>
                  <a:pt x="138" y="366"/>
                  <a:pt x="154" y="370"/>
                  <a:pt x="168" y="365"/>
                </a:cubicBezTo>
                <a:cubicBezTo>
                  <a:pt x="188" y="358"/>
                  <a:pt x="198" y="338"/>
                  <a:pt x="195" y="319"/>
                </a:cubicBezTo>
                <a:cubicBezTo>
                  <a:pt x="225" y="308"/>
                  <a:pt x="225" y="308"/>
                  <a:pt x="225" y="308"/>
                </a:cubicBezTo>
                <a:cubicBezTo>
                  <a:pt x="239" y="339"/>
                  <a:pt x="274" y="354"/>
                  <a:pt x="307" y="342"/>
                </a:cubicBezTo>
                <a:cubicBezTo>
                  <a:pt x="319" y="338"/>
                  <a:pt x="330" y="330"/>
                  <a:pt x="337" y="320"/>
                </a:cubicBezTo>
                <a:cubicBezTo>
                  <a:pt x="360" y="335"/>
                  <a:pt x="360" y="335"/>
                  <a:pt x="360" y="335"/>
                </a:cubicBezTo>
                <a:cubicBezTo>
                  <a:pt x="357" y="344"/>
                  <a:pt x="357" y="353"/>
                  <a:pt x="360" y="362"/>
                </a:cubicBezTo>
                <a:cubicBezTo>
                  <a:pt x="361" y="365"/>
                  <a:pt x="362" y="367"/>
                  <a:pt x="363" y="369"/>
                </a:cubicBezTo>
                <a:cubicBezTo>
                  <a:pt x="301" y="405"/>
                  <a:pt x="301" y="405"/>
                  <a:pt x="301" y="405"/>
                </a:cubicBezTo>
                <a:cubicBezTo>
                  <a:pt x="287" y="389"/>
                  <a:pt x="264" y="382"/>
                  <a:pt x="243" y="390"/>
                </a:cubicBezTo>
                <a:cubicBezTo>
                  <a:pt x="217" y="399"/>
                  <a:pt x="203" y="427"/>
                  <a:pt x="210" y="454"/>
                </a:cubicBezTo>
                <a:cubicBezTo>
                  <a:pt x="173" y="463"/>
                  <a:pt x="173" y="463"/>
                  <a:pt x="173" y="463"/>
                </a:cubicBezTo>
                <a:cubicBezTo>
                  <a:pt x="167" y="447"/>
                  <a:pt x="148" y="438"/>
                  <a:pt x="132" y="444"/>
                </a:cubicBezTo>
                <a:cubicBezTo>
                  <a:pt x="115" y="450"/>
                  <a:pt x="107" y="468"/>
                  <a:pt x="113" y="485"/>
                </a:cubicBezTo>
                <a:cubicBezTo>
                  <a:pt x="119" y="501"/>
                  <a:pt x="137" y="510"/>
                  <a:pt x="153" y="504"/>
                </a:cubicBezTo>
                <a:cubicBezTo>
                  <a:pt x="161" y="501"/>
                  <a:pt x="166" y="496"/>
                  <a:pt x="170" y="490"/>
                </a:cubicBezTo>
                <a:cubicBezTo>
                  <a:pt x="279" y="546"/>
                  <a:pt x="279" y="546"/>
                  <a:pt x="279" y="546"/>
                </a:cubicBezTo>
                <a:cubicBezTo>
                  <a:pt x="278" y="549"/>
                  <a:pt x="278" y="552"/>
                  <a:pt x="279" y="555"/>
                </a:cubicBezTo>
                <a:cubicBezTo>
                  <a:pt x="282" y="562"/>
                  <a:pt x="290" y="566"/>
                  <a:pt x="297" y="563"/>
                </a:cubicBezTo>
                <a:cubicBezTo>
                  <a:pt x="303" y="561"/>
                  <a:pt x="307" y="553"/>
                  <a:pt x="305" y="546"/>
                </a:cubicBezTo>
                <a:cubicBezTo>
                  <a:pt x="302" y="539"/>
                  <a:pt x="294" y="535"/>
                  <a:pt x="288" y="538"/>
                </a:cubicBezTo>
                <a:cubicBezTo>
                  <a:pt x="285" y="539"/>
                  <a:pt x="283" y="541"/>
                  <a:pt x="281" y="543"/>
                </a:cubicBezTo>
                <a:cubicBezTo>
                  <a:pt x="172" y="487"/>
                  <a:pt x="172" y="487"/>
                  <a:pt x="172" y="487"/>
                </a:cubicBezTo>
                <a:cubicBezTo>
                  <a:pt x="174" y="481"/>
                  <a:pt x="175" y="475"/>
                  <a:pt x="174" y="469"/>
                </a:cubicBezTo>
                <a:cubicBezTo>
                  <a:pt x="212" y="459"/>
                  <a:pt x="212" y="459"/>
                  <a:pt x="212" y="459"/>
                </a:cubicBezTo>
                <a:cubicBezTo>
                  <a:pt x="223" y="485"/>
                  <a:pt x="252" y="498"/>
                  <a:pt x="279" y="489"/>
                </a:cubicBezTo>
                <a:cubicBezTo>
                  <a:pt x="296" y="483"/>
                  <a:pt x="308" y="469"/>
                  <a:pt x="312" y="453"/>
                </a:cubicBezTo>
                <a:cubicBezTo>
                  <a:pt x="367" y="458"/>
                  <a:pt x="367" y="458"/>
                  <a:pt x="367" y="458"/>
                </a:cubicBezTo>
                <a:cubicBezTo>
                  <a:pt x="364" y="464"/>
                  <a:pt x="363" y="471"/>
                  <a:pt x="365" y="478"/>
                </a:cubicBezTo>
                <a:cubicBezTo>
                  <a:pt x="367" y="483"/>
                  <a:pt x="371" y="487"/>
                  <a:pt x="375" y="490"/>
                </a:cubicBezTo>
                <a:cubicBezTo>
                  <a:pt x="366" y="510"/>
                  <a:pt x="366" y="510"/>
                  <a:pt x="366" y="510"/>
                </a:cubicBezTo>
                <a:cubicBezTo>
                  <a:pt x="360" y="507"/>
                  <a:pt x="353" y="507"/>
                  <a:pt x="347" y="509"/>
                </a:cubicBezTo>
                <a:cubicBezTo>
                  <a:pt x="333" y="514"/>
                  <a:pt x="326" y="529"/>
                  <a:pt x="331" y="543"/>
                </a:cubicBezTo>
                <a:cubicBezTo>
                  <a:pt x="335" y="557"/>
                  <a:pt x="351" y="564"/>
                  <a:pt x="365" y="559"/>
                </a:cubicBezTo>
                <a:cubicBezTo>
                  <a:pt x="378" y="554"/>
                  <a:pt x="386" y="539"/>
                  <a:pt x="381" y="525"/>
                </a:cubicBezTo>
                <a:cubicBezTo>
                  <a:pt x="379" y="519"/>
                  <a:pt x="375" y="515"/>
                  <a:pt x="370" y="512"/>
                </a:cubicBezTo>
                <a:cubicBezTo>
                  <a:pt x="378" y="492"/>
                  <a:pt x="378" y="492"/>
                  <a:pt x="378" y="492"/>
                </a:cubicBezTo>
                <a:cubicBezTo>
                  <a:pt x="384" y="495"/>
                  <a:pt x="391" y="496"/>
                  <a:pt x="398" y="493"/>
                </a:cubicBezTo>
                <a:cubicBezTo>
                  <a:pt x="411" y="489"/>
                  <a:pt x="418" y="474"/>
                  <a:pt x="413" y="461"/>
                </a:cubicBezTo>
                <a:cubicBezTo>
                  <a:pt x="408" y="448"/>
                  <a:pt x="394" y="441"/>
                  <a:pt x="381" y="446"/>
                </a:cubicBezTo>
                <a:cubicBezTo>
                  <a:pt x="376" y="448"/>
                  <a:pt x="372" y="451"/>
                  <a:pt x="369" y="455"/>
                </a:cubicBezTo>
                <a:cubicBezTo>
                  <a:pt x="313" y="449"/>
                  <a:pt x="313" y="449"/>
                  <a:pt x="313" y="449"/>
                </a:cubicBezTo>
                <a:cubicBezTo>
                  <a:pt x="315" y="440"/>
                  <a:pt x="314" y="431"/>
                  <a:pt x="311" y="422"/>
                </a:cubicBezTo>
                <a:cubicBezTo>
                  <a:pt x="310" y="419"/>
                  <a:pt x="309" y="417"/>
                  <a:pt x="308" y="415"/>
                </a:cubicBezTo>
                <a:cubicBezTo>
                  <a:pt x="371" y="379"/>
                  <a:pt x="371" y="379"/>
                  <a:pt x="371" y="379"/>
                </a:cubicBezTo>
                <a:cubicBezTo>
                  <a:pt x="382" y="388"/>
                  <a:pt x="397" y="392"/>
                  <a:pt x="412" y="387"/>
                </a:cubicBezTo>
                <a:cubicBezTo>
                  <a:pt x="415" y="386"/>
                  <a:pt x="419" y="384"/>
                  <a:pt x="421" y="382"/>
                </a:cubicBezTo>
                <a:cubicBezTo>
                  <a:pt x="466" y="436"/>
                  <a:pt x="466" y="436"/>
                  <a:pt x="466" y="436"/>
                </a:cubicBezTo>
                <a:cubicBezTo>
                  <a:pt x="460" y="444"/>
                  <a:pt x="457" y="454"/>
                  <a:pt x="461" y="464"/>
                </a:cubicBezTo>
                <a:cubicBezTo>
                  <a:pt x="466" y="479"/>
                  <a:pt x="482" y="486"/>
                  <a:pt x="497" y="481"/>
                </a:cubicBezTo>
                <a:cubicBezTo>
                  <a:pt x="512" y="476"/>
                  <a:pt x="520" y="460"/>
                  <a:pt x="514" y="445"/>
                </a:cubicBezTo>
                <a:cubicBezTo>
                  <a:pt x="509" y="430"/>
                  <a:pt x="493" y="422"/>
                  <a:pt x="478" y="428"/>
                </a:cubicBezTo>
                <a:cubicBezTo>
                  <a:pt x="475" y="429"/>
                  <a:pt x="473" y="430"/>
                  <a:pt x="470" y="432"/>
                </a:cubicBezTo>
                <a:cubicBezTo>
                  <a:pt x="426" y="378"/>
                  <a:pt x="426" y="378"/>
                  <a:pt x="426" y="378"/>
                </a:cubicBezTo>
                <a:cubicBezTo>
                  <a:pt x="432" y="373"/>
                  <a:pt x="436" y="366"/>
                  <a:pt x="437" y="359"/>
                </a:cubicBezTo>
                <a:cubicBezTo>
                  <a:pt x="476" y="369"/>
                  <a:pt x="476" y="369"/>
                  <a:pt x="476" y="369"/>
                </a:cubicBezTo>
                <a:cubicBezTo>
                  <a:pt x="476" y="371"/>
                  <a:pt x="476" y="373"/>
                  <a:pt x="477" y="375"/>
                </a:cubicBezTo>
                <a:cubicBezTo>
                  <a:pt x="479" y="381"/>
                  <a:pt x="486" y="385"/>
                  <a:pt x="493" y="382"/>
                </a:cubicBezTo>
                <a:cubicBezTo>
                  <a:pt x="499" y="380"/>
                  <a:pt x="502" y="373"/>
                  <a:pt x="500" y="367"/>
                </a:cubicBezTo>
                <a:cubicBezTo>
                  <a:pt x="498" y="360"/>
                  <a:pt x="491" y="357"/>
                  <a:pt x="485" y="359"/>
                </a:cubicBezTo>
                <a:cubicBezTo>
                  <a:pt x="481" y="361"/>
                  <a:pt x="479" y="363"/>
                  <a:pt x="477" y="366"/>
                </a:cubicBezTo>
                <a:cubicBezTo>
                  <a:pt x="438" y="355"/>
                  <a:pt x="438" y="355"/>
                  <a:pt x="438" y="355"/>
                </a:cubicBezTo>
                <a:cubicBezTo>
                  <a:pt x="439" y="349"/>
                  <a:pt x="439" y="342"/>
                  <a:pt x="436" y="335"/>
                </a:cubicBezTo>
                <a:cubicBezTo>
                  <a:pt x="436" y="334"/>
                  <a:pt x="435" y="332"/>
                  <a:pt x="435" y="331"/>
                </a:cubicBezTo>
                <a:cubicBezTo>
                  <a:pt x="465" y="321"/>
                  <a:pt x="465" y="321"/>
                  <a:pt x="465" y="321"/>
                </a:cubicBezTo>
                <a:cubicBezTo>
                  <a:pt x="468" y="327"/>
                  <a:pt x="475" y="331"/>
                  <a:pt x="482" y="328"/>
                </a:cubicBezTo>
                <a:cubicBezTo>
                  <a:pt x="485" y="327"/>
                  <a:pt x="488" y="325"/>
                  <a:pt x="489" y="322"/>
                </a:cubicBezTo>
                <a:cubicBezTo>
                  <a:pt x="514" y="331"/>
                  <a:pt x="514" y="331"/>
                  <a:pt x="514" y="331"/>
                </a:cubicBezTo>
                <a:cubicBezTo>
                  <a:pt x="513" y="337"/>
                  <a:pt x="513" y="343"/>
                  <a:pt x="515" y="349"/>
                </a:cubicBezTo>
                <a:cubicBezTo>
                  <a:pt x="521" y="364"/>
                  <a:pt x="538" y="373"/>
                  <a:pt x="554" y="367"/>
                </a:cubicBezTo>
                <a:cubicBezTo>
                  <a:pt x="569" y="361"/>
                  <a:pt x="578" y="344"/>
                  <a:pt x="572" y="328"/>
                </a:cubicBezTo>
                <a:cubicBezTo>
                  <a:pt x="566" y="312"/>
                  <a:pt x="549" y="304"/>
                  <a:pt x="533" y="310"/>
                </a:cubicBezTo>
                <a:cubicBezTo>
                  <a:pt x="525" y="313"/>
                  <a:pt x="518" y="320"/>
                  <a:pt x="515" y="328"/>
                </a:cubicBezTo>
                <a:cubicBezTo>
                  <a:pt x="490" y="318"/>
                  <a:pt x="490" y="318"/>
                  <a:pt x="490" y="318"/>
                </a:cubicBezTo>
                <a:cubicBezTo>
                  <a:pt x="491" y="316"/>
                  <a:pt x="491" y="314"/>
                  <a:pt x="490" y="311"/>
                </a:cubicBezTo>
                <a:cubicBezTo>
                  <a:pt x="487" y="304"/>
                  <a:pt x="480" y="301"/>
                  <a:pt x="473" y="303"/>
                </a:cubicBezTo>
                <a:cubicBezTo>
                  <a:pt x="467" y="305"/>
                  <a:pt x="463" y="312"/>
                  <a:pt x="464" y="318"/>
                </a:cubicBezTo>
                <a:cubicBezTo>
                  <a:pt x="433" y="328"/>
                  <a:pt x="433" y="328"/>
                  <a:pt x="433" y="328"/>
                </a:cubicBezTo>
                <a:cubicBezTo>
                  <a:pt x="423" y="312"/>
                  <a:pt x="403" y="304"/>
                  <a:pt x="385" y="311"/>
                </a:cubicBezTo>
                <a:cubicBezTo>
                  <a:pt x="377" y="313"/>
                  <a:pt x="370" y="318"/>
                  <a:pt x="366" y="325"/>
                </a:cubicBezTo>
                <a:cubicBezTo>
                  <a:pt x="343" y="309"/>
                  <a:pt x="343" y="309"/>
                  <a:pt x="343" y="309"/>
                </a:cubicBezTo>
                <a:cubicBezTo>
                  <a:pt x="351" y="294"/>
                  <a:pt x="353" y="276"/>
                  <a:pt x="347" y="258"/>
                </a:cubicBezTo>
                <a:cubicBezTo>
                  <a:pt x="340" y="241"/>
                  <a:pt x="328" y="227"/>
                  <a:pt x="312" y="220"/>
                </a:cubicBezTo>
                <a:cubicBezTo>
                  <a:pt x="321" y="191"/>
                  <a:pt x="321" y="191"/>
                  <a:pt x="321" y="191"/>
                </a:cubicBezTo>
                <a:cubicBezTo>
                  <a:pt x="328" y="191"/>
                  <a:pt x="334" y="191"/>
                  <a:pt x="341" y="189"/>
                </a:cubicBezTo>
                <a:cubicBezTo>
                  <a:pt x="348" y="186"/>
                  <a:pt x="353" y="182"/>
                  <a:pt x="358" y="177"/>
                </a:cubicBezTo>
                <a:cubicBezTo>
                  <a:pt x="391" y="202"/>
                  <a:pt x="391" y="202"/>
                  <a:pt x="391" y="202"/>
                </a:cubicBezTo>
                <a:cubicBezTo>
                  <a:pt x="385" y="214"/>
                  <a:pt x="384" y="229"/>
                  <a:pt x="389" y="243"/>
                </a:cubicBezTo>
                <a:cubicBezTo>
                  <a:pt x="399" y="270"/>
                  <a:pt x="429" y="284"/>
                  <a:pt x="456" y="275"/>
                </a:cubicBezTo>
                <a:cubicBezTo>
                  <a:pt x="478" y="267"/>
                  <a:pt x="492" y="245"/>
                  <a:pt x="491" y="223"/>
                </a:cubicBezTo>
                <a:cubicBezTo>
                  <a:pt x="523" y="220"/>
                  <a:pt x="523" y="220"/>
                  <a:pt x="523" y="220"/>
                </a:cubicBezTo>
                <a:cubicBezTo>
                  <a:pt x="528" y="233"/>
                  <a:pt x="543" y="240"/>
                  <a:pt x="556" y="235"/>
                </a:cubicBezTo>
                <a:cubicBezTo>
                  <a:pt x="570" y="230"/>
                  <a:pt x="577" y="215"/>
                  <a:pt x="573" y="201"/>
                </a:cubicBezTo>
                <a:cubicBezTo>
                  <a:pt x="568" y="187"/>
                  <a:pt x="552" y="180"/>
                  <a:pt x="539" y="185"/>
                </a:cubicBezTo>
                <a:cubicBezTo>
                  <a:pt x="525" y="189"/>
                  <a:pt x="518" y="203"/>
                  <a:pt x="522" y="216"/>
                </a:cubicBezTo>
                <a:cubicBezTo>
                  <a:pt x="491" y="219"/>
                  <a:pt x="491" y="219"/>
                  <a:pt x="491" y="219"/>
                </a:cubicBezTo>
                <a:cubicBezTo>
                  <a:pt x="490" y="215"/>
                  <a:pt x="490" y="211"/>
                  <a:pt x="488" y="207"/>
                </a:cubicBezTo>
                <a:cubicBezTo>
                  <a:pt x="481" y="188"/>
                  <a:pt x="464" y="175"/>
                  <a:pt x="445" y="173"/>
                </a:cubicBezTo>
                <a:cubicBezTo>
                  <a:pt x="441" y="131"/>
                  <a:pt x="441" y="131"/>
                  <a:pt x="441" y="131"/>
                </a:cubicBezTo>
                <a:cubicBezTo>
                  <a:pt x="442" y="131"/>
                  <a:pt x="443" y="131"/>
                  <a:pt x="444" y="130"/>
                </a:cubicBezTo>
                <a:cubicBezTo>
                  <a:pt x="463" y="124"/>
                  <a:pt x="472" y="103"/>
                  <a:pt x="466" y="84"/>
                </a:cubicBezTo>
                <a:cubicBezTo>
                  <a:pt x="459" y="65"/>
                  <a:pt x="438" y="55"/>
                  <a:pt x="419" y="62"/>
                </a:cubicBezTo>
                <a:cubicBezTo>
                  <a:pt x="400" y="68"/>
                  <a:pt x="390" y="89"/>
                  <a:pt x="397" y="108"/>
                </a:cubicBezTo>
                <a:cubicBezTo>
                  <a:pt x="402" y="122"/>
                  <a:pt x="415" y="131"/>
                  <a:pt x="429" y="132"/>
                </a:cubicBezTo>
                <a:cubicBezTo>
                  <a:pt x="432" y="173"/>
                  <a:pt x="432" y="173"/>
                  <a:pt x="432" y="173"/>
                </a:cubicBezTo>
                <a:cubicBezTo>
                  <a:pt x="429" y="173"/>
                  <a:pt x="425" y="174"/>
                  <a:pt x="421" y="175"/>
                </a:cubicBezTo>
                <a:cubicBezTo>
                  <a:pt x="409" y="180"/>
                  <a:pt x="400" y="187"/>
                  <a:pt x="394" y="197"/>
                </a:cubicBezTo>
                <a:cubicBezTo>
                  <a:pt x="362" y="172"/>
                  <a:pt x="362" y="172"/>
                  <a:pt x="362" y="172"/>
                </a:cubicBezTo>
                <a:cubicBezTo>
                  <a:pt x="368" y="162"/>
                  <a:pt x="370" y="149"/>
                  <a:pt x="365" y="137"/>
                </a:cubicBezTo>
                <a:cubicBezTo>
                  <a:pt x="358" y="116"/>
                  <a:pt x="335" y="105"/>
                  <a:pt x="314" y="112"/>
                </a:cubicBezTo>
                <a:cubicBezTo>
                  <a:pt x="314" y="112"/>
                  <a:pt x="313" y="112"/>
                  <a:pt x="313" y="112"/>
                </a:cubicBezTo>
                <a:cubicBezTo>
                  <a:pt x="302" y="81"/>
                  <a:pt x="302" y="81"/>
                  <a:pt x="302" y="81"/>
                </a:cubicBezTo>
                <a:cubicBezTo>
                  <a:pt x="311" y="74"/>
                  <a:pt x="315" y="62"/>
                  <a:pt x="311" y="51"/>
                </a:cubicBezTo>
                <a:cubicBezTo>
                  <a:pt x="311" y="51"/>
                  <a:pt x="311" y="51"/>
                  <a:pt x="311" y="51"/>
                </a:cubicBezTo>
                <a:cubicBezTo>
                  <a:pt x="354" y="31"/>
                  <a:pt x="354" y="31"/>
                  <a:pt x="354" y="31"/>
                </a:cubicBezTo>
                <a:cubicBezTo>
                  <a:pt x="359" y="39"/>
                  <a:pt x="368" y="42"/>
                  <a:pt x="377" y="39"/>
                </a:cubicBezTo>
                <a:cubicBezTo>
                  <a:pt x="387" y="36"/>
                  <a:pt x="392" y="25"/>
                  <a:pt x="388" y="15"/>
                </a:cubicBezTo>
                <a:cubicBezTo>
                  <a:pt x="385" y="5"/>
                  <a:pt x="374" y="0"/>
                  <a:pt x="364" y="4"/>
                </a:cubicBezTo>
                <a:cubicBezTo>
                  <a:pt x="355" y="7"/>
                  <a:pt x="350" y="18"/>
                  <a:pt x="353" y="28"/>
                </a:cubicBezTo>
                <a:cubicBezTo>
                  <a:pt x="309" y="47"/>
                  <a:pt x="309" y="47"/>
                  <a:pt x="309" y="47"/>
                </a:cubicBezTo>
                <a:cubicBezTo>
                  <a:pt x="303" y="36"/>
                  <a:pt x="290" y="31"/>
                  <a:pt x="277" y="35"/>
                </a:cubicBezTo>
                <a:cubicBezTo>
                  <a:pt x="268" y="38"/>
                  <a:pt x="262" y="47"/>
                  <a:pt x="260" y="56"/>
                </a:cubicBezTo>
                <a:cubicBezTo>
                  <a:pt x="189" y="50"/>
                  <a:pt x="189" y="50"/>
                  <a:pt x="189" y="50"/>
                </a:cubicBezTo>
                <a:cubicBezTo>
                  <a:pt x="189" y="47"/>
                  <a:pt x="189" y="44"/>
                  <a:pt x="188" y="42"/>
                </a:cubicBezTo>
                <a:cubicBezTo>
                  <a:pt x="183" y="29"/>
                  <a:pt x="170" y="23"/>
                  <a:pt x="157" y="27"/>
                </a:cubicBezTo>
                <a:cubicBezTo>
                  <a:pt x="145" y="32"/>
                  <a:pt x="138" y="45"/>
                  <a:pt x="143" y="58"/>
                </a:cubicBezTo>
                <a:close/>
                <a:moveTo>
                  <a:pt x="50" y="314"/>
                </a:moveTo>
                <a:cubicBezTo>
                  <a:pt x="54" y="326"/>
                  <a:pt x="48" y="338"/>
                  <a:pt x="37" y="342"/>
                </a:cubicBezTo>
                <a:cubicBezTo>
                  <a:pt x="26" y="346"/>
                  <a:pt x="13" y="340"/>
                  <a:pt x="9" y="329"/>
                </a:cubicBezTo>
                <a:cubicBezTo>
                  <a:pt x="5" y="318"/>
                  <a:pt x="11" y="305"/>
                  <a:pt x="23" y="301"/>
                </a:cubicBezTo>
                <a:cubicBezTo>
                  <a:pt x="34" y="297"/>
                  <a:pt x="46" y="303"/>
                  <a:pt x="50" y="314"/>
                </a:cubicBezTo>
                <a:close/>
                <a:moveTo>
                  <a:pt x="363" y="555"/>
                </a:moveTo>
                <a:cubicBezTo>
                  <a:pt x="352" y="559"/>
                  <a:pt x="339" y="553"/>
                  <a:pt x="335" y="542"/>
                </a:cubicBezTo>
                <a:cubicBezTo>
                  <a:pt x="331" y="530"/>
                  <a:pt x="337" y="518"/>
                  <a:pt x="348" y="514"/>
                </a:cubicBezTo>
                <a:cubicBezTo>
                  <a:pt x="360" y="510"/>
                  <a:pt x="372" y="516"/>
                  <a:pt x="376" y="527"/>
                </a:cubicBezTo>
                <a:cubicBezTo>
                  <a:pt x="380" y="538"/>
                  <a:pt x="374" y="551"/>
                  <a:pt x="363" y="555"/>
                </a:cubicBezTo>
                <a:close/>
                <a:moveTo>
                  <a:pt x="275" y="477"/>
                </a:moveTo>
                <a:cubicBezTo>
                  <a:pt x="254" y="485"/>
                  <a:pt x="231" y="474"/>
                  <a:pt x="223" y="453"/>
                </a:cubicBezTo>
                <a:cubicBezTo>
                  <a:pt x="215" y="432"/>
                  <a:pt x="226" y="409"/>
                  <a:pt x="247" y="401"/>
                </a:cubicBezTo>
                <a:cubicBezTo>
                  <a:pt x="269" y="394"/>
                  <a:pt x="292" y="405"/>
                  <a:pt x="299" y="426"/>
                </a:cubicBezTo>
                <a:cubicBezTo>
                  <a:pt x="307" y="447"/>
                  <a:pt x="296" y="470"/>
                  <a:pt x="275" y="477"/>
                </a:cubicBezTo>
                <a:close/>
                <a:moveTo>
                  <a:pt x="540" y="189"/>
                </a:moveTo>
                <a:cubicBezTo>
                  <a:pt x="551" y="185"/>
                  <a:pt x="564" y="191"/>
                  <a:pt x="568" y="203"/>
                </a:cubicBezTo>
                <a:cubicBezTo>
                  <a:pt x="572" y="214"/>
                  <a:pt x="566" y="226"/>
                  <a:pt x="555" y="230"/>
                </a:cubicBezTo>
                <a:cubicBezTo>
                  <a:pt x="543" y="234"/>
                  <a:pt x="531" y="229"/>
                  <a:pt x="527" y="217"/>
                </a:cubicBezTo>
                <a:cubicBezTo>
                  <a:pt x="523" y="206"/>
                  <a:pt x="529" y="193"/>
                  <a:pt x="540" y="189"/>
                </a:cubicBezTo>
                <a:close/>
                <a:moveTo>
                  <a:pt x="477" y="211"/>
                </a:moveTo>
                <a:cubicBezTo>
                  <a:pt x="484" y="232"/>
                  <a:pt x="473" y="256"/>
                  <a:pt x="452" y="263"/>
                </a:cubicBezTo>
                <a:cubicBezTo>
                  <a:pt x="431" y="271"/>
                  <a:pt x="408" y="260"/>
                  <a:pt x="400" y="239"/>
                </a:cubicBezTo>
                <a:cubicBezTo>
                  <a:pt x="393" y="218"/>
                  <a:pt x="404" y="194"/>
                  <a:pt x="425" y="187"/>
                </a:cubicBezTo>
                <a:cubicBezTo>
                  <a:pt x="446" y="179"/>
                  <a:pt x="469" y="190"/>
                  <a:pt x="477" y="211"/>
                </a:cubicBezTo>
                <a:close/>
                <a:moveTo>
                  <a:pt x="130" y="193"/>
                </a:moveTo>
                <a:cubicBezTo>
                  <a:pt x="123" y="172"/>
                  <a:pt x="134" y="149"/>
                  <a:pt x="155" y="141"/>
                </a:cubicBezTo>
                <a:cubicBezTo>
                  <a:pt x="176" y="134"/>
                  <a:pt x="199" y="145"/>
                  <a:pt x="206" y="166"/>
                </a:cubicBezTo>
                <a:cubicBezTo>
                  <a:pt x="214" y="187"/>
                  <a:pt x="203" y="210"/>
                  <a:pt x="182" y="218"/>
                </a:cubicBezTo>
                <a:cubicBezTo>
                  <a:pt x="161" y="225"/>
                  <a:pt x="138" y="214"/>
                  <a:pt x="130" y="193"/>
                </a:cubicBezTo>
                <a:close/>
                <a:moveTo>
                  <a:pt x="221" y="297"/>
                </a:moveTo>
                <a:cubicBezTo>
                  <a:pt x="190" y="307"/>
                  <a:pt x="190" y="307"/>
                  <a:pt x="190" y="307"/>
                </a:cubicBezTo>
                <a:cubicBezTo>
                  <a:pt x="184" y="295"/>
                  <a:pt x="172" y="288"/>
                  <a:pt x="160" y="286"/>
                </a:cubicBezTo>
                <a:cubicBezTo>
                  <a:pt x="158" y="231"/>
                  <a:pt x="158" y="231"/>
                  <a:pt x="158" y="231"/>
                </a:cubicBezTo>
                <a:cubicBezTo>
                  <a:pt x="167" y="233"/>
                  <a:pt x="177" y="232"/>
                  <a:pt x="186" y="229"/>
                </a:cubicBezTo>
                <a:cubicBezTo>
                  <a:pt x="209" y="221"/>
                  <a:pt x="223" y="198"/>
                  <a:pt x="221" y="175"/>
                </a:cubicBezTo>
                <a:cubicBezTo>
                  <a:pt x="288" y="158"/>
                  <a:pt x="288" y="158"/>
                  <a:pt x="288" y="158"/>
                </a:cubicBezTo>
                <a:cubicBezTo>
                  <a:pt x="288" y="160"/>
                  <a:pt x="288" y="162"/>
                  <a:pt x="289" y="164"/>
                </a:cubicBezTo>
                <a:cubicBezTo>
                  <a:pt x="293" y="175"/>
                  <a:pt x="300" y="182"/>
                  <a:pt x="310" y="187"/>
                </a:cubicBezTo>
                <a:cubicBezTo>
                  <a:pt x="301" y="216"/>
                  <a:pt x="301" y="216"/>
                  <a:pt x="301" y="216"/>
                </a:cubicBezTo>
                <a:cubicBezTo>
                  <a:pt x="288" y="213"/>
                  <a:pt x="275" y="213"/>
                  <a:pt x="262" y="218"/>
                </a:cubicBezTo>
                <a:cubicBezTo>
                  <a:pt x="230" y="230"/>
                  <a:pt x="212" y="264"/>
                  <a:pt x="221" y="297"/>
                </a:cubicBezTo>
                <a:close/>
                <a:moveTo>
                  <a:pt x="260" y="59"/>
                </a:moveTo>
                <a:cubicBezTo>
                  <a:pt x="260" y="62"/>
                  <a:pt x="260" y="66"/>
                  <a:pt x="261" y="69"/>
                </a:cubicBezTo>
                <a:cubicBezTo>
                  <a:pt x="266" y="82"/>
                  <a:pt x="281" y="89"/>
                  <a:pt x="295" y="85"/>
                </a:cubicBezTo>
                <a:cubicBezTo>
                  <a:pt x="296" y="84"/>
                  <a:pt x="296" y="84"/>
                  <a:pt x="297" y="84"/>
                </a:cubicBezTo>
                <a:cubicBezTo>
                  <a:pt x="308" y="115"/>
                  <a:pt x="308" y="115"/>
                  <a:pt x="308" y="115"/>
                </a:cubicBezTo>
                <a:cubicBezTo>
                  <a:pt x="294" y="122"/>
                  <a:pt x="286" y="137"/>
                  <a:pt x="287" y="152"/>
                </a:cubicBezTo>
                <a:cubicBezTo>
                  <a:pt x="220" y="169"/>
                  <a:pt x="220" y="169"/>
                  <a:pt x="220" y="169"/>
                </a:cubicBezTo>
                <a:cubicBezTo>
                  <a:pt x="219" y="166"/>
                  <a:pt x="219" y="164"/>
                  <a:pt x="218" y="162"/>
                </a:cubicBezTo>
                <a:cubicBezTo>
                  <a:pt x="210" y="139"/>
                  <a:pt x="188" y="126"/>
                  <a:pt x="166" y="127"/>
                </a:cubicBezTo>
                <a:cubicBezTo>
                  <a:pt x="167" y="74"/>
                  <a:pt x="167" y="74"/>
                  <a:pt x="167" y="74"/>
                </a:cubicBezTo>
                <a:cubicBezTo>
                  <a:pt x="169" y="73"/>
                  <a:pt x="171" y="73"/>
                  <a:pt x="173" y="72"/>
                </a:cubicBezTo>
                <a:cubicBezTo>
                  <a:pt x="182" y="69"/>
                  <a:pt x="187" y="62"/>
                  <a:pt x="189" y="54"/>
                </a:cubicBezTo>
                <a:lnTo>
                  <a:pt x="260" y="59"/>
                </a:lnTo>
                <a:close/>
              </a:path>
            </a:pathLst>
          </a:custGeom>
          <a:solidFill>
            <a:schemeClr val="accent1">
              <a:lumMod val="40000"/>
              <a:lumOff val="6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grpSp>
        <p:nvGrpSpPr>
          <p:cNvPr id="16" name="组合 15"/>
          <p:cNvGrpSpPr/>
          <p:nvPr/>
        </p:nvGrpSpPr>
        <p:grpSpPr>
          <a:xfrm>
            <a:off x="3206750" y="1724025"/>
            <a:ext cx="579438" cy="625475"/>
            <a:chOff x="6242320" y="1105727"/>
            <a:chExt cx="579005" cy="626656"/>
          </a:xfrm>
        </p:grpSpPr>
        <p:sp>
          <p:nvSpPr>
            <p:cNvPr id="38923" name="TextBox 6"/>
            <p:cNvSpPr txBox="1"/>
            <p:nvPr/>
          </p:nvSpPr>
          <p:spPr>
            <a:xfrm>
              <a:off x="6327224" y="1105727"/>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3200" dirty="0">
                  <a:solidFill>
                    <a:srgbClr val="FF0000"/>
                  </a:solidFill>
                  <a:latin typeface="Impact" panose="020B0806030902050204" pitchFamily="34" charset="0"/>
                </a:rPr>
                <a:t>01</a:t>
              </a:r>
              <a:endParaRPr lang="zh-CN" altLang="en-US" sz="3200" dirty="0">
                <a:solidFill>
                  <a:srgbClr val="FF0000"/>
                </a:solidFill>
                <a:latin typeface="微软雅黑" panose="020B0503020204020204" pitchFamily="34" charset="-122"/>
              </a:endParaRPr>
            </a:p>
          </p:txBody>
        </p:sp>
        <p:sp>
          <p:nvSpPr>
            <p:cNvPr id="38924" name="文本框 22"/>
            <p:cNvSpPr txBox="1"/>
            <p:nvPr/>
          </p:nvSpPr>
          <p:spPr>
            <a:xfrm>
              <a:off x="6242320" y="151693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pPr>
              <a:r>
                <a:rPr lang="en-US" altLang="zh-CN" sz="800" b="1" dirty="0">
                  <a:solidFill>
                    <a:srgbClr val="818181"/>
                  </a:solidFill>
                  <a:latin typeface="Leelawadee" panose="020B0502040204020203" pitchFamily="34" charset="-34"/>
                  <a:ea typeface="Leelawadee" panose="020B0502040204020203" pitchFamily="34" charset="-34"/>
                </a:rPr>
                <a:t>OPTION</a:t>
              </a:r>
              <a:endParaRPr lang="zh-CN" altLang="en-US" sz="800" b="1" dirty="0">
                <a:solidFill>
                  <a:srgbClr val="818181"/>
                </a:solidFill>
                <a:latin typeface="Leelawadee" panose="020B0502040204020203" pitchFamily="34" charset="-34"/>
                <a:ea typeface="Leelawadee" panose="020B0502040204020203" pitchFamily="34" charset="-3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7858">
                                            <p:txEl>
                                              <p:pRg st="0" end="0"/>
                                            </p:txEl>
                                          </p:spTgt>
                                        </p:tgtEl>
                                        <p:attrNameLst>
                                          <p:attrName>style.visibility</p:attrName>
                                        </p:attrNameLst>
                                      </p:cBhvr>
                                      <p:to>
                                        <p:strVal val="visible"/>
                                      </p:to>
                                    </p:set>
                                    <p:animEffect transition="in" filter="dissolve">
                                      <p:cBhvr>
                                        <p:cTn id="7" dur="500"/>
                                        <p:tgtEl>
                                          <p:spTgt spid="37785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iterate type="wd">
                                    <p:tmPct val="10000"/>
                                  </p:iterate>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dissolve">
                                      <p:cBhvr>
                                        <p:cTn id="27" dur="500"/>
                                        <p:tgtEl>
                                          <p:spTgt spid="9">
                                            <p:txEl>
                                              <p:pRg st="0" end="0"/>
                                            </p:txEl>
                                          </p:spTgt>
                                        </p:tgtEl>
                                      </p:cBhvr>
                                    </p:animEffect>
                                  </p:childTnLst>
                                </p:cTn>
                              </p:par>
                            </p:childTnLst>
                          </p:cTn>
                        </p:par>
                        <p:par>
                          <p:cTn id="28" fill="hold">
                            <p:stCondLst>
                              <p:cond delay="500"/>
                            </p:stCondLst>
                            <p:childTnLst>
                              <p:par>
                                <p:cTn id="29" presetID="10" presetClass="entr" presetSubtype="0" fill="hold" nodeType="afterEffect">
                                  <p:stCondLst>
                                    <p:cond delay="0"/>
                                  </p:stCondLst>
                                  <p:iterate type="wd">
                                    <p:tmPct val="10000"/>
                                  </p:iterate>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9">
                                            <p:txEl>
                                              <p:pRg st="1" end="1"/>
                                            </p:txEl>
                                          </p:spTgt>
                                        </p:tgtEl>
                                        <p:attrNameLst>
                                          <p:attrName>style.visibility</p:attrName>
                                        </p:attrNameLst>
                                      </p:cBhvr>
                                      <p:to>
                                        <p:strVal val="visible"/>
                                      </p:to>
                                    </p:set>
                                    <p:animEffect transition="in" filter="dissolve">
                                      <p:cBhvr>
                                        <p:cTn id="36" dur="500"/>
                                        <p:tgtEl>
                                          <p:spTgt spid="9">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animEffect transition="in" filter="dissolve">
                                      <p:cBhvr>
                                        <p:cTn id="41" dur="500"/>
                                        <p:tgtEl>
                                          <p:spTgt spid="9">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iterate type="wd">
                                    <p:tmPct val="10000"/>
                                  </p:iterate>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animEffect transition="in" filter="dissolve">
                                      <p:cBhvr>
                                        <p:cTn id="51" dur="500"/>
                                        <p:tgtEl>
                                          <p:spTgt spid="9">
                                            <p:txEl>
                                              <p:pRg st="4" end="4"/>
                                            </p:txEl>
                                          </p:spTgt>
                                        </p:tgtEl>
                                      </p:cBhvr>
                                    </p:animEffect>
                                  </p:childTnLst>
                                </p:cTn>
                              </p:par>
                            </p:childTnLst>
                          </p:cTn>
                        </p:par>
                        <p:par>
                          <p:cTn id="52" fill="hold">
                            <p:stCondLst>
                              <p:cond delay="500"/>
                            </p:stCondLst>
                            <p:childTnLst>
                              <p:par>
                                <p:cTn id="53" presetID="10" presetClass="entr" presetSubtype="0" fill="hold" nodeType="afterEffect">
                                  <p:stCondLst>
                                    <p:cond delay="0"/>
                                  </p:stCondLst>
                                  <p:iterate type="wd">
                                    <p:tmPct val="10000"/>
                                  </p:iterate>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9">
                                            <p:txEl>
                                              <p:pRg st="5" end="5"/>
                                            </p:txEl>
                                          </p:spTgt>
                                        </p:tgtEl>
                                        <p:attrNameLst>
                                          <p:attrName>style.visibility</p:attrName>
                                        </p:attrNameLst>
                                      </p:cBhvr>
                                      <p:to>
                                        <p:strVal val="visible"/>
                                      </p:to>
                                    </p:set>
                                    <p:animEffect transition="in" filter="dissolve">
                                      <p:cBhvr>
                                        <p:cTn id="60" dur="500"/>
                                        <p:tgtEl>
                                          <p:spTgt spid="9">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9">
                                            <p:txEl>
                                              <p:pRg st="6" end="6"/>
                                            </p:txEl>
                                          </p:spTgt>
                                        </p:tgtEl>
                                        <p:attrNameLst>
                                          <p:attrName>style.visibility</p:attrName>
                                        </p:attrNameLst>
                                      </p:cBhvr>
                                      <p:to>
                                        <p:strVal val="visible"/>
                                      </p:to>
                                    </p:set>
                                    <p:animEffect transition="in" filter="dissolve">
                                      <p:cBhvr>
                                        <p:cTn id="6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58" grpId="0" build="p"/>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6555340" y="2268917"/>
            <a:ext cx="2161649" cy="781623"/>
            <a:chOff x="3774" y="1092"/>
            <a:chExt cx="1064" cy="1084"/>
          </a:xfrm>
          <a:solidFill>
            <a:srgbClr val="6C4C8F"/>
          </a:solidFill>
        </p:grpSpPr>
        <p:sp>
          <p:nvSpPr>
            <p:cNvPr id="35842" name="Oval 3"/>
            <p:cNvSpPr>
              <a:spLocks noChangeArrowheads="1"/>
            </p:cNvSpPr>
            <p:nvPr/>
          </p:nvSpPr>
          <p:spPr bwMode="auto">
            <a:xfrm>
              <a:off x="3774" y="1147"/>
              <a:ext cx="164" cy="463"/>
            </a:xfrm>
            <a:prstGeom prst="ellipse">
              <a:avLst/>
            </a:prstGeom>
            <a:grpFill/>
            <a:ln w="38100">
              <a:solidFill>
                <a:schemeClr val="bg2">
                  <a:lumMod val="40000"/>
                  <a:lumOff val="6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43" name="Oval 4"/>
            <p:cNvSpPr>
              <a:spLocks noChangeArrowheads="1"/>
            </p:cNvSpPr>
            <p:nvPr/>
          </p:nvSpPr>
          <p:spPr bwMode="auto">
            <a:xfrm>
              <a:off x="4096" y="1092"/>
              <a:ext cx="164" cy="463"/>
            </a:xfrm>
            <a:prstGeom prst="ellipse">
              <a:avLst/>
            </a:prstGeom>
            <a:grpFill/>
            <a:ln w="38100">
              <a:solidFill>
                <a:schemeClr val="bg2">
                  <a:lumMod val="40000"/>
                  <a:lumOff val="6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44" name="Oval 5"/>
            <p:cNvSpPr>
              <a:spLocks noChangeArrowheads="1"/>
            </p:cNvSpPr>
            <p:nvPr/>
          </p:nvSpPr>
          <p:spPr bwMode="auto">
            <a:xfrm>
              <a:off x="4025" y="1713"/>
              <a:ext cx="164" cy="463"/>
            </a:xfrm>
            <a:prstGeom prst="ellipse">
              <a:avLst/>
            </a:prstGeom>
            <a:grpFill/>
            <a:ln w="38100">
              <a:solidFill>
                <a:schemeClr val="bg2">
                  <a:lumMod val="40000"/>
                  <a:lumOff val="6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45" name="Oval 6"/>
            <p:cNvSpPr>
              <a:spLocks noChangeArrowheads="1"/>
            </p:cNvSpPr>
            <p:nvPr/>
          </p:nvSpPr>
          <p:spPr bwMode="auto">
            <a:xfrm>
              <a:off x="4373" y="1236"/>
              <a:ext cx="164" cy="463"/>
            </a:xfrm>
            <a:prstGeom prst="ellipse">
              <a:avLst/>
            </a:prstGeom>
            <a:grpFill/>
            <a:ln w="38100">
              <a:solidFill>
                <a:schemeClr val="bg2">
                  <a:lumMod val="40000"/>
                  <a:lumOff val="6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46" name="Oval 7"/>
            <p:cNvSpPr>
              <a:spLocks noChangeArrowheads="1"/>
            </p:cNvSpPr>
            <p:nvPr/>
          </p:nvSpPr>
          <p:spPr bwMode="auto">
            <a:xfrm>
              <a:off x="4674" y="1225"/>
              <a:ext cx="164" cy="463"/>
            </a:xfrm>
            <a:prstGeom prst="ellipse">
              <a:avLst/>
            </a:prstGeom>
            <a:grpFill/>
            <a:ln w="38100">
              <a:solidFill>
                <a:schemeClr val="bg2">
                  <a:lumMod val="40000"/>
                  <a:lumOff val="6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8"/>
          <p:cNvGrpSpPr/>
          <p:nvPr/>
        </p:nvGrpSpPr>
        <p:grpSpPr bwMode="auto">
          <a:xfrm>
            <a:off x="6623607" y="3818028"/>
            <a:ext cx="2196865" cy="262009"/>
            <a:chOff x="3056" y="1935"/>
            <a:chExt cx="1449" cy="463"/>
          </a:xfrm>
          <a:solidFill>
            <a:srgbClr val="3333CC"/>
          </a:solidFill>
        </p:grpSpPr>
        <p:sp>
          <p:nvSpPr>
            <p:cNvPr id="35848" name="Oval 9"/>
            <p:cNvSpPr>
              <a:spLocks noChangeArrowheads="1"/>
            </p:cNvSpPr>
            <p:nvPr/>
          </p:nvSpPr>
          <p:spPr bwMode="auto">
            <a:xfrm>
              <a:off x="3056" y="1935"/>
              <a:ext cx="164" cy="463"/>
            </a:xfrm>
            <a:prstGeom prst="ellipse">
              <a:avLst/>
            </a:prstGeom>
            <a:grpFill/>
            <a:ln w="38100">
              <a:solidFill>
                <a:schemeClr val="accent2">
                  <a:lumMod val="60000"/>
                  <a:lumOff val="4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49" name="Oval 10"/>
            <p:cNvSpPr>
              <a:spLocks noChangeArrowheads="1"/>
            </p:cNvSpPr>
            <p:nvPr/>
          </p:nvSpPr>
          <p:spPr bwMode="auto">
            <a:xfrm>
              <a:off x="3474" y="1935"/>
              <a:ext cx="164" cy="463"/>
            </a:xfrm>
            <a:prstGeom prst="ellipse">
              <a:avLst/>
            </a:prstGeom>
            <a:grpFill/>
            <a:ln w="38100">
              <a:solidFill>
                <a:schemeClr val="accent2">
                  <a:lumMod val="60000"/>
                  <a:lumOff val="4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0" name="Oval 11"/>
            <p:cNvSpPr>
              <a:spLocks noChangeArrowheads="1"/>
            </p:cNvSpPr>
            <p:nvPr/>
          </p:nvSpPr>
          <p:spPr bwMode="auto">
            <a:xfrm>
              <a:off x="3919" y="1935"/>
              <a:ext cx="164" cy="463"/>
            </a:xfrm>
            <a:prstGeom prst="ellipse">
              <a:avLst/>
            </a:prstGeom>
            <a:grpFill/>
            <a:ln w="38100">
              <a:solidFill>
                <a:schemeClr val="accent2">
                  <a:lumMod val="60000"/>
                  <a:lumOff val="4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1" name="Oval 12"/>
            <p:cNvSpPr>
              <a:spLocks noChangeArrowheads="1"/>
            </p:cNvSpPr>
            <p:nvPr/>
          </p:nvSpPr>
          <p:spPr bwMode="auto">
            <a:xfrm>
              <a:off x="4341" y="1935"/>
              <a:ext cx="164" cy="463"/>
            </a:xfrm>
            <a:prstGeom prst="ellipse">
              <a:avLst/>
            </a:prstGeom>
            <a:grpFill/>
            <a:ln w="38100">
              <a:solidFill>
                <a:schemeClr val="accent2">
                  <a:lumMod val="60000"/>
                  <a:lumOff val="4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2" name="Line 13"/>
            <p:cNvSpPr>
              <a:spLocks noChangeShapeType="1"/>
            </p:cNvSpPr>
            <p:nvPr/>
          </p:nvSpPr>
          <p:spPr bwMode="auto">
            <a:xfrm>
              <a:off x="3220" y="2166"/>
              <a:ext cx="247" cy="0"/>
            </a:xfrm>
            <a:prstGeom prst="line">
              <a:avLst/>
            </a:prstGeom>
            <a:grpFill/>
            <a:ln w="38100">
              <a:solidFill>
                <a:schemeClr val="accent2">
                  <a:lumMod val="60000"/>
                  <a:lumOff val="4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3" name="Line 14"/>
            <p:cNvSpPr>
              <a:spLocks noChangeShapeType="1"/>
            </p:cNvSpPr>
            <p:nvPr/>
          </p:nvSpPr>
          <p:spPr bwMode="auto">
            <a:xfrm>
              <a:off x="3638" y="2166"/>
              <a:ext cx="285" cy="0"/>
            </a:xfrm>
            <a:prstGeom prst="line">
              <a:avLst/>
            </a:prstGeom>
            <a:grpFill/>
            <a:ln w="38100">
              <a:solidFill>
                <a:schemeClr val="accent2">
                  <a:lumMod val="60000"/>
                  <a:lumOff val="4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854" name="Line 15"/>
            <p:cNvSpPr>
              <a:spLocks noChangeShapeType="1"/>
            </p:cNvSpPr>
            <p:nvPr/>
          </p:nvSpPr>
          <p:spPr bwMode="auto">
            <a:xfrm>
              <a:off x="4078" y="2166"/>
              <a:ext cx="256" cy="0"/>
            </a:xfrm>
            <a:prstGeom prst="line">
              <a:avLst/>
            </a:prstGeom>
            <a:grpFill/>
            <a:ln w="38100">
              <a:solidFill>
                <a:schemeClr val="accent2">
                  <a:lumMod val="60000"/>
                  <a:lumOff val="4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80969" name="Rectangle 41"/>
          <p:cNvSpPr>
            <a:spLocks noChangeArrowheads="1"/>
          </p:cNvSpPr>
          <p:nvPr/>
        </p:nvSpPr>
        <p:spPr bwMode="auto">
          <a:xfrm>
            <a:off x="2341563" y="3343275"/>
            <a:ext cx="4192588"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线性结构</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一个对一个，如线性表、栈、队列</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0970" name="Rectangle 42"/>
          <p:cNvSpPr>
            <a:spLocks noChangeArrowheads="1"/>
          </p:cNvSpPr>
          <p:nvPr/>
        </p:nvSpPr>
        <p:spPr bwMode="auto">
          <a:xfrm>
            <a:off x="3011488" y="4513263"/>
            <a:ext cx="2236788"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lumMod val="85000"/>
                    <a:lumOff val="15000"/>
                  </a:schemeClr>
                </a:solidFill>
                <a:effectLst/>
                <a:uLnTx/>
                <a:uFillTx/>
                <a:latin typeface="+mn-lt"/>
                <a:ea typeface="+mn-ea"/>
                <a:cs typeface="+mn-ea"/>
                <a:sym typeface="+mn-lt"/>
              </a:rPr>
              <a:t>树形结构</a:t>
            </a:r>
            <a:endParaRPr kumimoji="0" lang="en-US" altLang="zh-CN" sz="2400" b="0" i="0" u="none" strike="noStrike" kern="1200" cap="none" spc="0" normalizeH="0" baseline="0" noProof="0" dirty="0">
              <a:ln>
                <a:noFill/>
              </a:ln>
              <a:solidFill>
                <a:schemeClr val="tx1">
                  <a:lumMod val="85000"/>
                  <a:lumOff val="15000"/>
                </a:schemeClr>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一个对多个，如树</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0971" name="Rectangle 43"/>
          <p:cNvSpPr>
            <a:spLocks noChangeArrowheads="1"/>
          </p:cNvSpPr>
          <p:nvPr/>
        </p:nvSpPr>
        <p:spPr bwMode="auto">
          <a:xfrm>
            <a:off x="1958975" y="1879600"/>
            <a:ext cx="4035425"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6C4C8F"/>
                </a:solidFill>
                <a:effectLst/>
                <a:uLnTx/>
                <a:uFillTx/>
                <a:latin typeface="+mn-lt"/>
                <a:ea typeface="+mn-ea"/>
                <a:cs typeface="+mn-ea"/>
                <a:sym typeface="+mn-lt"/>
              </a:rPr>
              <a:t>集合</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数据元素间除“同属于一个集合”外，无其它关系</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0972" name="Rectangle 44"/>
          <p:cNvSpPr>
            <a:spLocks noChangeArrowheads="1"/>
          </p:cNvSpPr>
          <p:nvPr/>
        </p:nvSpPr>
        <p:spPr bwMode="auto">
          <a:xfrm>
            <a:off x="3502025" y="5514975"/>
            <a:ext cx="2236788"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6C4C8F"/>
                </a:solidFill>
                <a:effectLst/>
                <a:uLnTx/>
                <a:uFillTx/>
                <a:latin typeface="+mn-lt"/>
                <a:ea typeface="+mn-ea"/>
                <a:cs typeface="+mn-ea"/>
                <a:sym typeface="+mn-lt"/>
              </a:rPr>
              <a:t>图形结构</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多个对多个，如图</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5884" name="Rectangle 45"/>
          <p:cNvSpPr>
            <a:spLocks noChangeArrowheads="1"/>
          </p:cNvSpPr>
          <p:nvPr/>
        </p:nvSpPr>
        <p:spPr bwMode="auto">
          <a:xfrm>
            <a:off x="827088" y="204788"/>
            <a:ext cx="234632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逻辑结构</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35885" name="Rectangle 46"/>
          <p:cNvSpPr>
            <a:spLocks noChangeArrowheads="1"/>
          </p:cNvSpPr>
          <p:nvPr/>
        </p:nvSpPr>
        <p:spPr bwMode="auto">
          <a:xfrm>
            <a:off x="263525" y="1017588"/>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划分方法二</a:t>
            </a:r>
            <a:endPar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endParaRPr>
          </a:p>
        </p:txBody>
      </p:sp>
      <p:grpSp>
        <p:nvGrpSpPr>
          <p:cNvPr id="39946" name="组合 6"/>
          <p:cNvGrpSpPr/>
          <p:nvPr/>
        </p:nvGrpSpPr>
        <p:grpSpPr>
          <a:xfrm>
            <a:off x="231775" y="1700213"/>
            <a:ext cx="3001963" cy="4665662"/>
            <a:chOff x="356891" y="1907949"/>
            <a:chExt cx="3001452" cy="4665743"/>
          </a:xfrm>
        </p:grpSpPr>
        <p:sp>
          <p:nvSpPr>
            <p:cNvPr id="53" name="Oval 35"/>
            <p:cNvSpPr>
              <a:spLocks noChangeArrowheads="1"/>
            </p:cNvSpPr>
            <p:nvPr/>
          </p:nvSpPr>
          <p:spPr bwMode="auto">
            <a:xfrm>
              <a:off x="2566315" y="5781516"/>
              <a:ext cx="792028" cy="792176"/>
            </a:xfrm>
            <a:prstGeom prst="ellipse">
              <a:avLst/>
            </a:prstGeom>
            <a:solidFill>
              <a:srgbClr val="E5E8E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54" name="Oval 36"/>
            <p:cNvSpPr>
              <a:spLocks noChangeArrowheads="1"/>
            </p:cNvSpPr>
            <p:nvPr/>
          </p:nvSpPr>
          <p:spPr bwMode="auto">
            <a:xfrm>
              <a:off x="2620281" y="5835492"/>
              <a:ext cx="684097" cy="681049"/>
            </a:xfrm>
            <a:prstGeom prst="ellipse">
              <a:avLst/>
            </a:prstGeom>
            <a:solidFill>
              <a:schemeClr val="accent1">
                <a:lumMod val="40000"/>
                <a:lumOff val="6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56" name="Oval 38"/>
            <p:cNvSpPr>
              <a:spLocks noChangeArrowheads="1"/>
            </p:cNvSpPr>
            <p:nvPr/>
          </p:nvSpPr>
          <p:spPr bwMode="auto">
            <a:xfrm>
              <a:off x="1883806" y="4705173"/>
              <a:ext cx="988845" cy="990617"/>
            </a:xfrm>
            <a:prstGeom prst="ellipse">
              <a:avLst/>
            </a:prstGeom>
            <a:solidFill>
              <a:srgbClr val="E5E8E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57" name="Oval 39"/>
            <p:cNvSpPr>
              <a:spLocks noChangeArrowheads="1"/>
            </p:cNvSpPr>
            <p:nvPr/>
          </p:nvSpPr>
          <p:spPr bwMode="auto">
            <a:xfrm>
              <a:off x="1950470" y="4773436"/>
              <a:ext cx="853930" cy="849328"/>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59" name="Oval 41"/>
            <p:cNvSpPr>
              <a:spLocks noChangeArrowheads="1"/>
            </p:cNvSpPr>
            <p:nvPr/>
          </p:nvSpPr>
          <p:spPr bwMode="auto">
            <a:xfrm>
              <a:off x="1112412" y="3435151"/>
              <a:ext cx="1234865" cy="1238271"/>
            </a:xfrm>
            <a:prstGeom prst="ellipse">
              <a:avLst/>
            </a:prstGeom>
            <a:solidFill>
              <a:srgbClr val="E5E8E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60" name="Oval 42"/>
            <p:cNvSpPr>
              <a:spLocks noChangeArrowheads="1"/>
            </p:cNvSpPr>
            <p:nvPr/>
          </p:nvSpPr>
          <p:spPr bwMode="auto">
            <a:xfrm>
              <a:off x="1199711" y="3520877"/>
              <a:ext cx="1060269" cy="1065230"/>
            </a:xfrm>
            <a:prstGeom prst="ellipse">
              <a:avLst/>
            </a:prstGeom>
            <a:solidFill>
              <a:schemeClr val="accent2"/>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62" name="Oval 44"/>
            <p:cNvSpPr>
              <a:spLocks noChangeArrowheads="1"/>
            </p:cNvSpPr>
            <p:nvPr/>
          </p:nvSpPr>
          <p:spPr bwMode="auto">
            <a:xfrm>
              <a:off x="356891" y="1907949"/>
              <a:ext cx="1544375" cy="1544664"/>
            </a:xfrm>
            <a:prstGeom prst="ellipse">
              <a:avLst/>
            </a:prstGeom>
            <a:solidFill>
              <a:srgbClr val="E5E8E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63" name="Oval 45"/>
            <p:cNvSpPr>
              <a:spLocks noChangeArrowheads="1"/>
            </p:cNvSpPr>
            <p:nvPr/>
          </p:nvSpPr>
          <p:spPr bwMode="auto">
            <a:xfrm>
              <a:off x="466410" y="2017488"/>
              <a:ext cx="1326924" cy="1327173"/>
            </a:xfrm>
            <a:prstGeom prst="ellipse">
              <a:avLst/>
            </a:prstGeom>
            <a:solidFill>
              <a:schemeClr val="accent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64" name="Freeform 46"/>
            <p:cNvSpPr>
              <a:spLocks noEditPoints="1"/>
            </p:cNvSpPr>
            <p:nvPr/>
          </p:nvSpPr>
          <p:spPr bwMode="auto">
            <a:xfrm>
              <a:off x="466410" y="2017488"/>
              <a:ext cx="696793" cy="693750"/>
            </a:xfrm>
            <a:custGeom>
              <a:avLst/>
              <a:gdLst>
                <a:gd name="T0" fmla="*/ 0 w 194"/>
                <a:gd name="T1" fmla="*/ 193 h 193"/>
                <a:gd name="T2" fmla="*/ 0 w 194"/>
                <a:gd name="T3" fmla="*/ 193 h 193"/>
                <a:gd name="T4" fmla="*/ 0 w 194"/>
                <a:gd name="T5" fmla="*/ 192 h 193"/>
                <a:gd name="T6" fmla="*/ 0 w 194"/>
                <a:gd name="T7" fmla="*/ 192 h 193"/>
                <a:gd name="T8" fmla="*/ 0 w 194"/>
                <a:gd name="T9" fmla="*/ 192 h 193"/>
                <a:gd name="T10" fmla="*/ 0 w 194"/>
                <a:gd name="T11" fmla="*/ 192 h 193"/>
                <a:gd name="T12" fmla="*/ 0 w 194"/>
                <a:gd name="T13" fmla="*/ 191 h 193"/>
                <a:gd name="T14" fmla="*/ 0 w 194"/>
                <a:gd name="T15" fmla="*/ 191 h 193"/>
                <a:gd name="T16" fmla="*/ 0 w 194"/>
                <a:gd name="T17" fmla="*/ 191 h 193"/>
                <a:gd name="T18" fmla="*/ 0 w 194"/>
                <a:gd name="T19" fmla="*/ 190 h 193"/>
                <a:gd name="T20" fmla="*/ 0 w 194"/>
                <a:gd name="T21" fmla="*/ 190 h 193"/>
                <a:gd name="T22" fmla="*/ 0 w 194"/>
                <a:gd name="T23" fmla="*/ 190 h 193"/>
                <a:gd name="T24" fmla="*/ 0 w 194"/>
                <a:gd name="T25" fmla="*/ 189 h 193"/>
                <a:gd name="T26" fmla="*/ 0 w 194"/>
                <a:gd name="T27" fmla="*/ 189 h 193"/>
                <a:gd name="T28" fmla="*/ 0 w 194"/>
                <a:gd name="T29" fmla="*/ 189 h 193"/>
                <a:gd name="T30" fmla="*/ 0 w 194"/>
                <a:gd name="T31" fmla="*/ 189 h 193"/>
                <a:gd name="T32" fmla="*/ 0 w 194"/>
                <a:gd name="T33" fmla="*/ 188 h 193"/>
                <a:gd name="T34" fmla="*/ 0 w 194"/>
                <a:gd name="T35" fmla="*/ 188 h 193"/>
                <a:gd name="T36" fmla="*/ 0 w 194"/>
                <a:gd name="T37" fmla="*/ 188 h 193"/>
                <a:gd name="T38" fmla="*/ 0 w 194"/>
                <a:gd name="T39" fmla="*/ 187 h 193"/>
                <a:gd name="T40" fmla="*/ 0 w 194"/>
                <a:gd name="T41" fmla="*/ 187 h 193"/>
                <a:gd name="T42" fmla="*/ 0 w 194"/>
                <a:gd name="T43" fmla="*/ 187 h 193"/>
                <a:gd name="T44" fmla="*/ 0 w 194"/>
                <a:gd name="T45" fmla="*/ 186 h 193"/>
                <a:gd name="T46" fmla="*/ 0 w 194"/>
                <a:gd name="T47" fmla="*/ 186 h 193"/>
                <a:gd name="T48" fmla="*/ 0 w 194"/>
                <a:gd name="T49" fmla="*/ 186 h 193"/>
                <a:gd name="T50" fmla="*/ 0 w 194"/>
                <a:gd name="T51" fmla="*/ 186 h 193"/>
                <a:gd name="T52" fmla="*/ 0 w 194"/>
                <a:gd name="T53" fmla="*/ 185 h 193"/>
                <a:gd name="T54" fmla="*/ 0 w 194"/>
                <a:gd name="T55" fmla="*/ 185 h 193"/>
                <a:gd name="T56" fmla="*/ 0 w 194"/>
                <a:gd name="T57" fmla="*/ 184 h 193"/>
                <a:gd name="T58" fmla="*/ 194 w 194"/>
                <a:gd name="T59" fmla="*/ 0 h 193"/>
                <a:gd name="T60" fmla="*/ 193 w 194"/>
                <a:gd name="T61" fmla="*/ 0 h 193"/>
                <a:gd name="T62" fmla="*/ 193 w 194"/>
                <a:gd name="T63" fmla="*/ 0 h 193"/>
                <a:gd name="T64" fmla="*/ 192 w 194"/>
                <a:gd name="T65" fmla="*/ 0 h 193"/>
                <a:gd name="T66" fmla="*/ 192 w 194"/>
                <a:gd name="T67" fmla="*/ 0 h 193"/>
                <a:gd name="T68" fmla="*/ 192 w 194"/>
                <a:gd name="T69" fmla="*/ 0 h 193"/>
                <a:gd name="T70" fmla="*/ 191 w 194"/>
                <a:gd name="T71" fmla="*/ 0 h 193"/>
                <a:gd name="T72" fmla="*/ 191 w 194"/>
                <a:gd name="T73" fmla="*/ 0 h 193"/>
                <a:gd name="T74" fmla="*/ 191 w 194"/>
                <a:gd name="T75" fmla="*/ 0 h 193"/>
                <a:gd name="T76" fmla="*/ 190 w 194"/>
                <a:gd name="T77" fmla="*/ 0 h 193"/>
                <a:gd name="T78" fmla="*/ 190 w 194"/>
                <a:gd name="T79" fmla="*/ 0 h 193"/>
                <a:gd name="T80" fmla="*/ 190 w 194"/>
                <a:gd name="T81" fmla="*/ 0 h 193"/>
                <a:gd name="T82" fmla="*/ 189 w 194"/>
                <a:gd name="T83" fmla="*/ 0 h 193"/>
                <a:gd name="T84" fmla="*/ 189 w 194"/>
                <a:gd name="T85" fmla="*/ 0 h 193"/>
                <a:gd name="T86" fmla="*/ 189 w 194"/>
                <a:gd name="T87" fmla="*/ 0 h 193"/>
                <a:gd name="T88" fmla="*/ 189 w 194"/>
                <a:gd name="T89" fmla="*/ 0 h 193"/>
                <a:gd name="T90" fmla="*/ 188 w 194"/>
                <a:gd name="T91" fmla="*/ 0 h 193"/>
                <a:gd name="T92" fmla="*/ 188 w 194"/>
                <a:gd name="T93" fmla="*/ 0 h 193"/>
                <a:gd name="T94" fmla="*/ 188 w 194"/>
                <a:gd name="T95" fmla="*/ 0 h 193"/>
                <a:gd name="T96" fmla="*/ 187 w 194"/>
                <a:gd name="T97" fmla="*/ 0 h 193"/>
                <a:gd name="T98" fmla="*/ 187 w 194"/>
                <a:gd name="T99" fmla="*/ 0 h 193"/>
                <a:gd name="T100" fmla="*/ 187 w 194"/>
                <a:gd name="T101" fmla="*/ 0 h 193"/>
                <a:gd name="T102" fmla="*/ 186 w 194"/>
                <a:gd name="T103" fmla="*/ 0 h 193"/>
                <a:gd name="T104" fmla="*/ 186 w 194"/>
                <a:gd name="T105" fmla="*/ 0 h 193"/>
                <a:gd name="T106" fmla="*/ 186 w 194"/>
                <a:gd name="T107" fmla="*/ 0 h 193"/>
                <a:gd name="T108" fmla="*/ 185 w 194"/>
                <a:gd name="T109" fmla="*/ 0 h 193"/>
                <a:gd name="T110" fmla="*/ 185 w 194"/>
                <a:gd name="T111" fmla="*/ 0 h 193"/>
                <a:gd name="T112" fmla="*/ 0 w 194"/>
                <a:gd name="T113" fmla="*/ 184 h 193"/>
                <a:gd name="T114" fmla="*/ 185 w 194"/>
                <a:gd name="T11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4" h="193">
                  <a:moveTo>
                    <a:pt x="0" y="193"/>
                  </a:moveTo>
                  <a:cubicBezTo>
                    <a:pt x="0" y="193"/>
                    <a:pt x="0" y="193"/>
                    <a:pt x="0" y="193"/>
                  </a:cubicBezTo>
                  <a:cubicBezTo>
                    <a:pt x="0" y="193"/>
                    <a:pt x="0" y="193"/>
                    <a:pt x="0" y="193"/>
                  </a:cubicBezTo>
                  <a:moveTo>
                    <a:pt x="0" y="193"/>
                  </a:moveTo>
                  <a:cubicBezTo>
                    <a:pt x="0" y="193"/>
                    <a:pt x="0" y="193"/>
                    <a:pt x="0" y="193"/>
                  </a:cubicBezTo>
                  <a:cubicBezTo>
                    <a:pt x="0" y="193"/>
                    <a:pt x="0" y="193"/>
                    <a:pt x="0" y="193"/>
                  </a:cubicBezTo>
                  <a:moveTo>
                    <a:pt x="0" y="192"/>
                  </a:moveTo>
                  <a:cubicBezTo>
                    <a:pt x="0" y="192"/>
                    <a:pt x="0" y="193"/>
                    <a:pt x="0" y="193"/>
                  </a:cubicBezTo>
                  <a:cubicBezTo>
                    <a:pt x="0" y="193"/>
                    <a:pt x="0" y="192"/>
                    <a:pt x="0" y="192"/>
                  </a:cubicBezTo>
                  <a:moveTo>
                    <a:pt x="0" y="192"/>
                  </a:moveTo>
                  <a:cubicBezTo>
                    <a:pt x="0" y="192"/>
                    <a:pt x="0" y="192"/>
                    <a:pt x="0" y="192"/>
                  </a:cubicBezTo>
                  <a:cubicBezTo>
                    <a:pt x="0" y="192"/>
                    <a:pt x="0" y="192"/>
                    <a:pt x="0" y="192"/>
                  </a:cubicBezTo>
                  <a:moveTo>
                    <a:pt x="0" y="192"/>
                  </a:moveTo>
                  <a:cubicBezTo>
                    <a:pt x="0" y="192"/>
                    <a:pt x="0" y="192"/>
                    <a:pt x="0" y="192"/>
                  </a:cubicBezTo>
                  <a:cubicBezTo>
                    <a:pt x="0" y="192"/>
                    <a:pt x="0" y="192"/>
                    <a:pt x="0" y="192"/>
                  </a:cubicBezTo>
                  <a:moveTo>
                    <a:pt x="0" y="192"/>
                  </a:moveTo>
                  <a:cubicBezTo>
                    <a:pt x="0" y="192"/>
                    <a:pt x="0" y="192"/>
                    <a:pt x="0" y="192"/>
                  </a:cubicBezTo>
                  <a:cubicBezTo>
                    <a:pt x="0" y="192"/>
                    <a:pt x="0" y="192"/>
                    <a:pt x="0" y="192"/>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0"/>
                  </a:moveTo>
                  <a:cubicBezTo>
                    <a:pt x="0" y="190"/>
                    <a:pt x="0" y="190"/>
                    <a:pt x="0" y="190"/>
                  </a:cubicBezTo>
                  <a:cubicBezTo>
                    <a:pt x="0" y="190"/>
                    <a:pt x="0" y="190"/>
                    <a:pt x="0" y="190"/>
                  </a:cubicBezTo>
                  <a:moveTo>
                    <a:pt x="0" y="190"/>
                  </a:moveTo>
                  <a:cubicBezTo>
                    <a:pt x="0" y="190"/>
                    <a:pt x="0" y="190"/>
                    <a:pt x="0" y="190"/>
                  </a:cubicBezTo>
                  <a:cubicBezTo>
                    <a:pt x="0" y="190"/>
                    <a:pt x="0" y="190"/>
                    <a:pt x="0" y="190"/>
                  </a:cubicBezTo>
                  <a:moveTo>
                    <a:pt x="0" y="190"/>
                  </a:moveTo>
                  <a:cubicBezTo>
                    <a:pt x="0" y="190"/>
                    <a:pt x="0" y="190"/>
                    <a:pt x="0" y="190"/>
                  </a:cubicBezTo>
                  <a:cubicBezTo>
                    <a:pt x="0" y="190"/>
                    <a:pt x="0" y="190"/>
                    <a:pt x="0" y="190"/>
                  </a:cubicBezTo>
                  <a:moveTo>
                    <a:pt x="0" y="189"/>
                  </a:moveTo>
                  <a:cubicBezTo>
                    <a:pt x="0" y="189"/>
                    <a:pt x="0" y="190"/>
                    <a:pt x="0" y="190"/>
                  </a:cubicBezTo>
                  <a:cubicBezTo>
                    <a:pt x="0" y="190"/>
                    <a:pt x="0" y="189"/>
                    <a:pt x="0" y="189"/>
                  </a:cubicBezTo>
                  <a:moveTo>
                    <a:pt x="0" y="189"/>
                  </a:moveTo>
                  <a:cubicBezTo>
                    <a:pt x="0" y="189"/>
                    <a:pt x="0" y="189"/>
                    <a:pt x="0" y="189"/>
                  </a:cubicBezTo>
                  <a:cubicBezTo>
                    <a:pt x="0" y="189"/>
                    <a:pt x="0" y="189"/>
                    <a:pt x="0" y="189"/>
                  </a:cubicBezTo>
                  <a:moveTo>
                    <a:pt x="0" y="189"/>
                  </a:moveTo>
                  <a:cubicBezTo>
                    <a:pt x="0" y="189"/>
                    <a:pt x="0" y="189"/>
                    <a:pt x="0" y="189"/>
                  </a:cubicBezTo>
                  <a:cubicBezTo>
                    <a:pt x="0" y="189"/>
                    <a:pt x="0" y="189"/>
                    <a:pt x="0" y="189"/>
                  </a:cubicBezTo>
                  <a:moveTo>
                    <a:pt x="0" y="189"/>
                  </a:moveTo>
                  <a:cubicBezTo>
                    <a:pt x="0" y="189"/>
                    <a:pt x="0" y="189"/>
                    <a:pt x="0" y="189"/>
                  </a:cubicBezTo>
                  <a:cubicBezTo>
                    <a:pt x="0" y="189"/>
                    <a:pt x="0" y="189"/>
                    <a:pt x="0" y="189"/>
                  </a:cubicBezTo>
                  <a:moveTo>
                    <a:pt x="0" y="188"/>
                  </a:moveTo>
                  <a:cubicBezTo>
                    <a:pt x="0" y="188"/>
                    <a:pt x="0" y="188"/>
                    <a:pt x="0" y="188"/>
                  </a:cubicBezTo>
                  <a:cubicBezTo>
                    <a:pt x="0" y="188"/>
                    <a:pt x="0" y="188"/>
                    <a:pt x="0" y="188"/>
                  </a:cubicBezTo>
                  <a:moveTo>
                    <a:pt x="0" y="188"/>
                  </a:moveTo>
                  <a:cubicBezTo>
                    <a:pt x="0" y="188"/>
                    <a:pt x="0" y="188"/>
                    <a:pt x="0" y="188"/>
                  </a:cubicBezTo>
                  <a:cubicBezTo>
                    <a:pt x="0" y="188"/>
                    <a:pt x="0" y="188"/>
                    <a:pt x="0" y="188"/>
                  </a:cubicBezTo>
                  <a:moveTo>
                    <a:pt x="0" y="188"/>
                  </a:moveTo>
                  <a:cubicBezTo>
                    <a:pt x="0" y="188"/>
                    <a:pt x="0" y="188"/>
                    <a:pt x="0" y="188"/>
                  </a:cubicBezTo>
                  <a:cubicBezTo>
                    <a:pt x="0" y="188"/>
                    <a:pt x="0" y="188"/>
                    <a:pt x="0" y="188"/>
                  </a:cubicBezTo>
                  <a:moveTo>
                    <a:pt x="0" y="187"/>
                  </a:moveTo>
                  <a:cubicBezTo>
                    <a:pt x="0" y="187"/>
                    <a:pt x="0" y="187"/>
                    <a:pt x="0" y="188"/>
                  </a:cubicBezTo>
                  <a:cubicBezTo>
                    <a:pt x="0" y="187"/>
                    <a:pt x="0" y="187"/>
                    <a:pt x="0" y="187"/>
                  </a:cubicBezTo>
                  <a:moveTo>
                    <a:pt x="0" y="187"/>
                  </a:moveTo>
                  <a:cubicBezTo>
                    <a:pt x="0" y="187"/>
                    <a:pt x="0" y="187"/>
                    <a:pt x="0" y="187"/>
                  </a:cubicBezTo>
                  <a:cubicBezTo>
                    <a:pt x="0" y="187"/>
                    <a:pt x="0" y="187"/>
                    <a:pt x="0" y="187"/>
                  </a:cubicBezTo>
                  <a:moveTo>
                    <a:pt x="0" y="187"/>
                  </a:moveTo>
                  <a:cubicBezTo>
                    <a:pt x="0" y="187"/>
                    <a:pt x="0" y="187"/>
                    <a:pt x="0" y="187"/>
                  </a:cubicBezTo>
                  <a:cubicBezTo>
                    <a:pt x="0" y="187"/>
                    <a:pt x="0" y="187"/>
                    <a:pt x="0" y="187"/>
                  </a:cubicBezTo>
                  <a:moveTo>
                    <a:pt x="0" y="186"/>
                  </a:moveTo>
                  <a:cubicBezTo>
                    <a:pt x="0" y="186"/>
                    <a:pt x="0" y="187"/>
                    <a:pt x="0" y="187"/>
                  </a:cubicBezTo>
                  <a:cubicBezTo>
                    <a:pt x="0" y="187"/>
                    <a:pt x="0" y="187"/>
                    <a:pt x="0" y="186"/>
                  </a:cubicBezTo>
                  <a:moveTo>
                    <a:pt x="0" y="186"/>
                  </a:moveTo>
                  <a:cubicBezTo>
                    <a:pt x="0" y="186"/>
                    <a:pt x="0" y="186"/>
                    <a:pt x="0" y="186"/>
                  </a:cubicBezTo>
                  <a:cubicBezTo>
                    <a:pt x="0" y="186"/>
                    <a:pt x="0" y="186"/>
                    <a:pt x="0" y="186"/>
                  </a:cubicBezTo>
                  <a:moveTo>
                    <a:pt x="0" y="186"/>
                  </a:moveTo>
                  <a:cubicBezTo>
                    <a:pt x="0" y="186"/>
                    <a:pt x="0" y="186"/>
                    <a:pt x="0" y="186"/>
                  </a:cubicBezTo>
                  <a:cubicBezTo>
                    <a:pt x="0" y="186"/>
                    <a:pt x="0" y="186"/>
                    <a:pt x="0" y="186"/>
                  </a:cubicBezTo>
                  <a:moveTo>
                    <a:pt x="0" y="186"/>
                  </a:moveTo>
                  <a:cubicBezTo>
                    <a:pt x="0" y="186"/>
                    <a:pt x="0" y="186"/>
                    <a:pt x="0" y="186"/>
                  </a:cubicBezTo>
                  <a:cubicBezTo>
                    <a:pt x="0" y="186"/>
                    <a:pt x="0" y="186"/>
                    <a:pt x="0" y="186"/>
                  </a:cubicBezTo>
                  <a:moveTo>
                    <a:pt x="0" y="185"/>
                  </a:moveTo>
                  <a:cubicBezTo>
                    <a:pt x="0" y="185"/>
                    <a:pt x="0" y="185"/>
                    <a:pt x="0" y="185"/>
                  </a:cubicBezTo>
                  <a:cubicBezTo>
                    <a:pt x="0" y="185"/>
                    <a:pt x="0" y="185"/>
                    <a:pt x="0" y="185"/>
                  </a:cubicBezTo>
                  <a:moveTo>
                    <a:pt x="0" y="185"/>
                  </a:moveTo>
                  <a:cubicBezTo>
                    <a:pt x="0" y="185"/>
                    <a:pt x="0" y="185"/>
                    <a:pt x="0" y="185"/>
                  </a:cubicBezTo>
                  <a:cubicBezTo>
                    <a:pt x="0" y="185"/>
                    <a:pt x="0" y="185"/>
                    <a:pt x="0" y="185"/>
                  </a:cubicBezTo>
                  <a:moveTo>
                    <a:pt x="0" y="184"/>
                  </a:moveTo>
                  <a:cubicBezTo>
                    <a:pt x="0" y="184"/>
                    <a:pt x="0" y="184"/>
                    <a:pt x="0" y="185"/>
                  </a:cubicBezTo>
                  <a:cubicBezTo>
                    <a:pt x="0" y="184"/>
                    <a:pt x="0" y="184"/>
                    <a:pt x="0" y="184"/>
                  </a:cubicBezTo>
                  <a:moveTo>
                    <a:pt x="194" y="0"/>
                  </a:moveTo>
                  <a:cubicBezTo>
                    <a:pt x="194" y="0"/>
                    <a:pt x="194" y="0"/>
                    <a:pt x="194" y="0"/>
                  </a:cubicBezTo>
                  <a:cubicBezTo>
                    <a:pt x="194" y="0"/>
                    <a:pt x="194" y="0"/>
                    <a:pt x="194" y="0"/>
                  </a:cubicBezTo>
                  <a:moveTo>
                    <a:pt x="193" y="0"/>
                  </a:moveTo>
                  <a:cubicBezTo>
                    <a:pt x="193" y="0"/>
                    <a:pt x="193" y="0"/>
                    <a:pt x="193" y="0"/>
                  </a:cubicBezTo>
                  <a:cubicBezTo>
                    <a:pt x="193" y="0"/>
                    <a:pt x="193" y="0"/>
                    <a:pt x="193" y="0"/>
                  </a:cubicBezTo>
                  <a:moveTo>
                    <a:pt x="193" y="0"/>
                  </a:moveTo>
                  <a:cubicBezTo>
                    <a:pt x="193" y="0"/>
                    <a:pt x="193" y="0"/>
                    <a:pt x="193" y="0"/>
                  </a:cubicBezTo>
                  <a:cubicBezTo>
                    <a:pt x="193" y="0"/>
                    <a:pt x="193" y="0"/>
                    <a:pt x="193" y="0"/>
                  </a:cubicBezTo>
                  <a:moveTo>
                    <a:pt x="192" y="0"/>
                  </a:moveTo>
                  <a:cubicBezTo>
                    <a:pt x="192" y="0"/>
                    <a:pt x="192" y="0"/>
                    <a:pt x="193" y="0"/>
                  </a:cubicBezTo>
                  <a:cubicBezTo>
                    <a:pt x="193" y="0"/>
                    <a:pt x="192" y="0"/>
                    <a:pt x="192" y="0"/>
                  </a:cubicBezTo>
                  <a:moveTo>
                    <a:pt x="192" y="0"/>
                  </a:moveTo>
                  <a:cubicBezTo>
                    <a:pt x="192" y="0"/>
                    <a:pt x="192" y="0"/>
                    <a:pt x="192" y="0"/>
                  </a:cubicBezTo>
                  <a:cubicBezTo>
                    <a:pt x="192" y="0"/>
                    <a:pt x="192" y="0"/>
                    <a:pt x="192" y="0"/>
                  </a:cubicBezTo>
                  <a:moveTo>
                    <a:pt x="192" y="0"/>
                  </a:moveTo>
                  <a:cubicBezTo>
                    <a:pt x="192" y="0"/>
                    <a:pt x="192" y="0"/>
                    <a:pt x="192" y="0"/>
                  </a:cubicBezTo>
                  <a:cubicBezTo>
                    <a:pt x="192" y="0"/>
                    <a:pt x="192" y="0"/>
                    <a:pt x="192" y="0"/>
                  </a:cubicBezTo>
                  <a:moveTo>
                    <a:pt x="191" y="0"/>
                  </a:moveTo>
                  <a:cubicBezTo>
                    <a:pt x="191" y="0"/>
                    <a:pt x="191" y="0"/>
                    <a:pt x="191" y="0"/>
                  </a:cubicBezTo>
                  <a:cubicBezTo>
                    <a:pt x="191" y="0"/>
                    <a:pt x="191" y="0"/>
                    <a:pt x="191" y="0"/>
                  </a:cubicBezTo>
                  <a:moveTo>
                    <a:pt x="191" y="0"/>
                  </a:moveTo>
                  <a:cubicBezTo>
                    <a:pt x="191" y="0"/>
                    <a:pt x="191" y="0"/>
                    <a:pt x="191" y="0"/>
                  </a:cubicBezTo>
                  <a:cubicBezTo>
                    <a:pt x="191" y="0"/>
                    <a:pt x="191" y="0"/>
                    <a:pt x="191" y="0"/>
                  </a:cubicBezTo>
                  <a:moveTo>
                    <a:pt x="191" y="0"/>
                  </a:moveTo>
                  <a:cubicBezTo>
                    <a:pt x="191" y="0"/>
                    <a:pt x="191" y="0"/>
                    <a:pt x="191" y="0"/>
                  </a:cubicBezTo>
                  <a:cubicBezTo>
                    <a:pt x="191" y="0"/>
                    <a:pt x="191" y="0"/>
                    <a:pt x="191" y="0"/>
                  </a:cubicBezTo>
                  <a:moveTo>
                    <a:pt x="190" y="0"/>
                  </a:moveTo>
                  <a:cubicBezTo>
                    <a:pt x="190" y="0"/>
                    <a:pt x="190" y="0"/>
                    <a:pt x="191" y="0"/>
                  </a:cubicBezTo>
                  <a:cubicBezTo>
                    <a:pt x="190" y="0"/>
                    <a:pt x="190" y="0"/>
                    <a:pt x="190" y="0"/>
                  </a:cubicBezTo>
                  <a:moveTo>
                    <a:pt x="190" y="0"/>
                  </a:moveTo>
                  <a:cubicBezTo>
                    <a:pt x="190" y="0"/>
                    <a:pt x="190" y="0"/>
                    <a:pt x="190" y="0"/>
                  </a:cubicBezTo>
                  <a:cubicBezTo>
                    <a:pt x="190" y="0"/>
                    <a:pt x="190" y="0"/>
                    <a:pt x="190" y="0"/>
                  </a:cubicBezTo>
                  <a:moveTo>
                    <a:pt x="190" y="0"/>
                  </a:moveTo>
                  <a:cubicBezTo>
                    <a:pt x="190" y="0"/>
                    <a:pt x="190" y="0"/>
                    <a:pt x="190" y="0"/>
                  </a:cubicBezTo>
                  <a:cubicBezTo>
                    <a:pt x="190" y="0"/>
                    <a:pt x="190" y="0"/>
                    <a:pt x="190" y="0"/>
                  </a:cubicBezTo>
                  <a:moveTo>
                    <a:pt x="189" y="0"/>
                  </a:moveTo>
                  <a:cubicBezTo>
                    <a:pt x="190" y="0"/>
                    <a:pt x="190" y="0"/>
                    <a:pt x="190" y="0"/>
                  </a:cubicBezTo>
                  <a:cubicBezTo>
                    <a:pt x="190" y="0"/>
                    <a:pt x="190" y="0"/>
                    <a:pt x="189" y="0"/>
                  </a:cubicBezTo>
                  <a:moveTo>
                    <a:pt x="189" y="0"/>
                  </a:moveTo>
                  <a:cubicBezTo>
                    <a:pt x="189" y="0"/>
                    <a:pt x="189" y="0"/>
                    <a:pt x="189" y="0"/>
                  </a:cubicBezTo>
                  <a:cubicBezTo>
                    <a:pt x="189" y="0"/>
                    <a:pt x="189" y="0"/>
                    <a:pt x="189" y="0"/>
                  </a:cubicBezTo>
                  <a:moveTo>
                    <a:pt x="189" y="0"/>
                  </a:moveTo>
                  <a:cubicBezTo>
                    <a:pt x="189" y="0"/>
                    <a:pt x="189" y="0"/>
                    <a:pt x="189" y="0"/>
                  </a:cubicBezTo>
                  <a:cubicBezTo>
                    <a:pt x="189" y="0"/>
                    <a:pt x="189" y="0"/>
                    <a:pt x="189" y="0"/>
                  </a:cubicBezTo>
                  <a:moveTo>
                    <a:pt x="189" y="0"/>
                  </a:moveTo>
                  <a:cubicBezTo>
                    <a:pt x="189" y="0"/>
                    <a:pt x="189" y="0"/>
                    <a:pt x="189" y="0"/>
                  </a:cubicBezTo>
                  <a:cubicBezTo>
                    <a:pt x="189" y="0"/>
                    <a:pt x="189" y="0"/>
                    <a:pt x="189" y="0"/>
                  </a:cubicBezTo>
                  <a:moveTo>
                    <a:pt x="188" y="0"/>
                  </a:moveTo>
                  <a:cubicBezTo>
                    <a:pt x="188" y="0"/>
                    <a:pt x="188" y="0"/>
                    <a:pt x="188" y="0"/>
                  </a:cubicBezTo>
                  <a:cubicBezTo>
                    <a:pt x="188" y="0"/>
                    <a:pt x="188" y="0"/>
                    <a:pt x="188" y="0"/>
                  </a:cubicBezTo>
                  <a:moveTo>
                    <a:pt x="188" y="0"/>
                  </a:moveTo>
                  <a:cubicBezTo>
                    <a:pt x="188" y="0"/>
                    <a:pt x="188" y="0"/>
                    <a:pt x="188" y="0"/>
                  </a:cubicBezTo>
                  <a:cubicBezTo>
                    <a:pt x="188" y="0"/>
                    <a:pt x="188" y="0"/>
                    <a:pt x="188" y="0"/>
                  </a:cubicBezTo>
                  <a:moveTo>
                    <a:pt x="188" y="0"/>
                  </a:moveTo>
                  <a:cubicBezTo>
                    <a:pt x="188" y="0"/>
                    <a:pt x="188" y="0"/>
                    <a:pt x="188" y="0"/>
                  </a:cubicBezTo>
                  <a:cubicBezTo>
                    <a:pt x="188" y="0"/>
                    <a:pt x="188" y="0"/>
                    <a:pt x="188" y="0"/>
                  </a:cubicBezTo>
                  <a:moveTo>
                    <a:pt x="187" y="0"/>
                  </a:moveTo>
                  <a:cubicBezTo>
                    <a:pt x="187" y="0"/>
                    <a:pt x="187" y="0"/>
                    <a:pt x="188" y="0"/>
                  </a:cubicBezTo>
                  <a:cubicBezTo>
                    <a:pt x="187" y="0"/>
                    <a:pt x="187" y="0"/>
                    <a:pt x="187" y="0"/>
                  </a:cubicBezTo>
                  <a:moveTo>
                    <a:pt x="187" y="0"/>
                  </a:moveTo>
                  <a:cubicBezTo>
                    <a:pt x="187" y="0"/>
                    <a:pt x="187" y="0"/>
                    <a:pt x="187" y="0"/>
                  </a:cubicBezTo>
                  <a:cubicBezTo>
                    <a:pt x="187" y="0"/>
                    <a:pt x="187" y="0"/>
                    <a:pt x="187" y="0"/>
                  </a:cubicBezTo>
                  <a:moveTo>
                    <a:pt x="187" y="0"/>
                  </a:moveTo>
                  <a:cubicBezTo>
                    <a:pt x="187" y="0"/>
                    <a:pt x="187" y="0"/>
                    <a:pt x="187" y="0"/>
                  </a:cubicBezTo>
                  <a:cubicBezTo>
                    <a:pt x="187" y="0"/>
                    <a:pt x="187" y="0"/>
                    <a:pt x="187" y="0"/>
                  </a:cubicBezTo>
                  <a:moveTo>
                    <a:pt x="186" y="0"/>
                  </a:moveTo>
                  <a:cubicBezTo>
                    <a:pt x="187" y="0"/>
                    <a:pt x="187" y="0"/>
                    <a:pt x="187" y="0"/>
                  </a:cubicBezTo>
                  <a:cubicBezTo>
                    <a:pt x="187" y="0"/>
                    <a:pt x="187" y="0"/>
                    <a:pt x="186" y="0"/>
                  </a:cubicBezTo>
                  <a:moveTo>
                    <a:pt x="186" y="0"/>
                  </a:moveTo>
                  <a:cubicBezTo>
                    <a:pt x="186" y="0"/>
                    <a:pt x="186" y="0"/>
                    <a:pt x="186" y="0"/>
                  </a:cubicBezTo>
                  <a:cubicBezTo>
                    <a:pt x="186" y="0"/>
                    <a:pt x="186" y="0"/>
                    <a:pt x="186" y="0"/>
                  </a:cubicBezTo>
                  <a:moveTo>
                    <a:pt x="186" y="0"/>
                  </a:moveTo>
                  <a:cubicBezTo>
                    <a:pt x="186" y="0"/>
                    <a:pt x="186" y="0"/>
                    <a:pt x="186" y="0"/>
                  </a:cubicBezTo>
                  <a:cubicBezTo>
                    <a:pt x="186" y="0"/>
                    <a:pt x="186" y="0"/>
                    <a:pt x="186" y="0"/>
                  </a:cubicBezTo>
                  <a:moveTo>
                    <a:pt x="185" y="0"/>
                  </a:moveTo>
                  <a:cubicBezTo>
                    <a:pt x="185" y="0"/>
                    <a:pt x="186" y="0"/>
                    <a:pt x="186" y="0"/>
                  </a:cubicBezTo>
                  <a:cubicBezTo>
                    <a:pt x="186" y="0"/>
                    <a:pt x="185" y="0"/>
                    <a:pt x="185" y="0"/>
                  </a:cubicBezTo>
                  <a:moveTo>
                    <a:pt x="185" y="0"/>
                  </a:moveTo>
                  <a:cubicBezTo>
                    <a:pt x="185" y="0"/>
                    <a:pt x="185" y="0"/>
                    <a:pt x="185" y="0"/>
                  </a:cubicBezTo>
                  <a:cubicBezTo>
                    <a:pt x="185" y="0"/>
                    <a:pt x="185" y="0"/>
                    <a:pt x="185" y="0"/>
                  </a:cubicBezTo>
                  <a:moveTo>
                    <a:pt x="185" y="0"/>
                  </a:moveTo>
                  <a:cubicBezTo>
                    <a:pt x="83" y="0"/>
                    <a:pt x="0" y="82"/>
                    <a:pt x="0" y="184"/>
                  </a:cubicBezTo>
                  <a:cubicBezTo>
                    <a:pt x="0" y="184"/>
                    <a:pt x="0" y="184"/>
                    <a:pt x="0" y="184"/>
                  </a:cubicBezTo>
                  <a:cubicBezTo>
                    <a:pt x="0" y="82"/>
                    <a:pt x="83" y="0"/>
                    <a:pt x="185" y="0"/>
                  </a:cubicBezTo>
                  <a:cubicBezTo>
                    <a:pt x="185" y="0"/>
                    <a:pt x="185" y="0"/>
                    <a:pt x="185" y="0"/>
                  </a:cubicBezTo>
                  <a:cubicBezTo>
                    <a:pt x="185" y="0"/>
                    <a:pt x="185" y="0"/>
                    <a:pt x="185"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65" name="Freeform 47"/>
            <p:cNvSpPr/>
            <p:nvPr/>
          </p:nvSpPr>
          <p:spPr bwMode="auto">
            <a:xfrm>
              <a:off x="466410" y="2017488"/>
              <a:ext cx="1199946" cy="1196996"/>
            </a:xfrm>
            <a:custGeom>
              <a:avLst/>
              <a:gdLst>
                <a:gd name="T0" fmla="*/ 0 w 334"/>
                <a:gd name="T1" fmla="*/ 184 h 333"/>
                <a:gd name="T2" fmla="*/ 0 w 334"/>
                <a:gd name="T3" fmla="*/ 185 h 333"/>
                <a:gd name="T4" fmla="*/ 0 w 334"/>
                <a:gd name="T5" fmla="*/ 185 h 333"/>
                <a:gd name="T6" fmla="*/ 0 w 334"/>
                <a:gd name="T7" fmla="*/ 185 h 333"/>
                <a:gd name="T8" fmla="*/ 0 w 334"/>
                <a:gd name="T9" fmla="*/ 186 h 333"/>
                <a:gd name="T10" fmla="*/ 0 w 334"/>
                <a:gd name="T11" fmla="*/ 186 h 333"/>
                <a:gd name="T12" fmla="*/ 0 w 334"/>
                <a:gd name="T13" fmla="*/ 186 h 333"/>
                <a:gd name="T14" fmla="*/ 0 w 334"/>
                <a:gd name="T15" fmla="*/ 187 h 333"/>
                <a:gd name="T16" fmla="*/ 0 w 334"/>
                <a:gd name="T17" fmla="*/ 187 h 333"/>
                <a:gd name="T18" fmla="*/ 0 w 334"/>
                <a:gd name="T19" fmla="*/ 187 h 333"/>
                <a:gd name="T20" fmla="*/ 0 w 334"/>
                <a:gd name="T21" fmla="*/ 188 h 333"/>
                <a:gd name="T22" fmla="*/ 0 w 334"/>
                <a:gd name="T23" fmla="*/ 188 h 333"/>
                <a:gd name="T24" fmla="*/ 0 w 334"/>
                <a:gd name="T25" fmla="*/ 188 h 333"/>
                <a:gd name="T26" fmla="*/ 0 w 334"/>
                <a:gd name="T27" fmla="*/ 188 h 333"/>
                <a:gd name="T28" fmla="*/ 0 w 334"/>
                <a:gd name="T29" fmla="*/ 189 h 333"/>
                <a:gd name="T30" fmla="*/ 0 w 334"/>
                <a:gd name="T31" fmla="*/ 189 h 333"/>
                <a:gd name="T32" fmla="*/ 0 w 334"/>
                <a:gd name="T33" fmla="*/ 189 h 333"/>
                <a:gd name="T34" fmla="*/ 0 w 334"/>
                <a:gd name="T35" fmla="*/ 190 h 333"/>
                <a:gd name="T36" fmla="*/ 0 w 334"/>
                <a:gd name="T37" fmla="*/ 190 h 333"/>
                <a:gd name="T38" fmla="*/ 0 w 334"/>
                <a:gd name="T39" fmla="*/ 190 h 333"/>
                <a:gd name="T40" fmla="*/ 0 w 334"/>
                <a:gd name="T41" fmla="*/ 190 h 333"/>
                <a:gd name="T42" fmla="*/ 0 w 334"/>
                <a:gd name="T43" fmla="*/ 191 h 333"/>
                <a:gd name="T44" fmla="*/ 0 w 334"/>
                <a:gd name="T45" fmla="*/ 191 h 333"/>
                <a:gd name="T46" fmla="*/ 0 w 334"/>
                <a:gd name="T47" fmla="*/ 191 h 333"/>
                <a:gd name="T48" fmla="*/ 0 w 334"/>
                <a:gd name="T49" fmla="*/ 192 h 333"/>
                <a:gd name="T50" fmla="*/ 0 w 334"/>
                <a:gd name="T51" fmla="*/ 192 h 333"/>
                <a:gd name="T52" fmla="*/ 0 w 334"/>
                <a:gd name="T53" fmla="*/ 192 h 333"/>
                <a:gd name="T54" fmla="*/ 0 w 334"/>
                <a:gd name="T55" fmla="*/ 193 h 333"/>
                <a:gd name="T56" fmla="*/ 0 w 334"/>
                <a:gd name="T57" fmla="*/ 193 h 333"/>
                <a:gd name="T58" fmla="*/ 0 w 334"/>
                <a:gd name="T59" fmla="*/ 193 h 333"/>
                <a:gd name="T60" fmla="*/ 40 w 334"/>
                <a:gd name="T61" fmla="*/ 224 h 333"/>
                <a:gd name="T62" fmla="*/ 334 w 334"/>
                <a:gd name="T63" fmla="*/ 75 h 333"/>
                <a:gd name="T64" fmla="*/ 194 w 334"/>
                <a:gd name="T65" fmla="*/ 0 h 333"/>
                <a:gd name="T66" fmla="*/ 193 w 334"/>
                <a:gd name="T67" fmla="*/ 0 h 333"/>
                <a:gd name="T68" fmla="*/ 193 w 334"/>
                <a:gd name="T69" fmla="*/ 0 h 333"/>
                <a:gd name="T70" fmla="*/ 192 w 334"/>
                <a:gd name="T71" fmla="*/ 0 h 333"/>
                <a:gd name="T72" fmla="*/ 192 w 334"/>
                <a:gd name="T73" fmla="*/ 0 h 333"/>
                <a:gd name="T74" fmla="*/ 192 w 334"/>
                <a:gd name="T75" fmla="*/ 0 h 333"/>
                <a:gd name="T76" fmla="*/ 191 w 334"/>
                <a:gd name="T77" fmla="*/ 0 h 333"/>
                <a:gd name="T78" fmla="*/ 191 w 334"/>
                <a:gd name="T79" fmla="*/ 0 h 333"/>
                <a:gd name="T80" fmla="*/ 191 w 334"/>
                <a:gd name="T81" fmla="*/ 0 h 333"/>
                <a:gd name="T82" fmla="*/ 190 w 334"/>
                <a:gd name="T83" fmla="*/ 0 h 333"/>
                <a:gd name="T84" fmla="*/ 190 w 334"/>
                <a:gd name="T85" fmla="*/ 0 h 333"/>
                <a:gd name="T86" fmla="*/ 190 w 334"/>
                <a:gd name="T87" fmla="*/ 0 h 333"/>
                <a:gd name="T88" fmla="*/ 189 w 334"/>
                <a:gd name="T89" fmla="*/ 0 h 333"/>
                <a:gd name="T90" fmla="*/ 189 w 334"/>
                <a:gd name="T91" fmla="*/ 0 h 333"/>
                <a:gd name="T92" fmla="*/ 189 w 334"/>
                <a:gd name="T93" fmla="*/ 0 h 333"/>
                <a:gd name="T94" fmla="*/ 189 w 334"/>
                <a:gd name="T95" fmla="*/ 0 h 333"/>
                <a:gd name="T96" fmla="*/ 188 w 334"/>
                <a:gd name="T97" fmla="*/ 0 h 333"/>
                <a:gd name="T98" fmla="*/ 188 w 334"/>
                <a:gd name="T99" fmla="*/ 0 h 333"/>
                <a:gd name="T100" fmla="*/ 188 w 334"/>
                <a:gd name="T101" fmla="*/ 0 h 333"/>
                <a:gd name="T102" fmla="*/ 187 w 334"/>
                <a:gd name="T103" fmla="*/ 0 h 333"/>
                <a:gd name="T104" fmla="*/ 187 w 334"/>
                <a:gd name="T105" fmla="*/ 0 h 333"/>
                <a:gd name="T106" fmla="*/ 187 w 334"/>
                <a:gd name="T107" fmla="*/ 0 h 333"/>
                <a:gd name="T108" fmla="*/ 186 w 334"/>
                <a:gd name="T109" fmla="*/ 0 h 333"/>
                <a:gd name="T110" fmla="*/ 186 w 334"/>
                <a:gd name="T111" fmla="*/ 0 h 333"/>
                <a:gd name="T112" fmla="*/ 186 w 334"/>
                <a:gd name="T113" fmla="*/ 0 h 333"/>
                <a:gd name="T114" fmla="*/ 185 w 334"/>
                <a:gd name="T115" fmla="*/ 0 h 333"/>
                <a:gd name="T116" fmla="*/ 185 w 334"/>
                <a:gd name="T117" fmla="*/ 0 h 333"/>
                <a:gd name="T118" fmla="*/ 185 w 334"/>
                <a:gd name="T119"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4" h="333">
                  <a:moveTo>
                    <a:pt x="185" y="0"/>
                  </a:moveTo>
                  <a:cubicBezTo>
                    <a:pt x="83" y="0"/>
                    <a:pt x="0" y="82"/>
                    <a:pt x="0" y="184"/>
                  </a:cubicBezTo>
                  <a:cubicBezTo>
                    <a:pt x="0" y="184"/>
                    <a:pt x="0" y="184"/>
                    <a:pt x="0" y="184"/>
                  </a:cubicBezTo>
                  <a:cubicBezTo>
                    <a:pt x="0" y="184"/>
                    <a:pt x="0" y="184"/>
                    <a:pt x="0" y="185"/>
                  </a:cubicBezTo>
                  <a:cubicBezTo>
                    <a:pt x="0" y="185"/>
                    <a:pt x="0" y="185"/>
                    <a:pt x="0" y="185"/>
                  </a:cubicBezTo>
                  <a:cubicBezTo>
                    <a:pt x="0" y="185"/>
                    <a:pt x="0" y="185"/>
                    <a:pt x="0" y="185"/>
                  </a:cubicBezTo>
                  <a:cubicBezTo>
                    <a:pt x="0" y="185"/>
                    <a:pt x="0" y="185"/>
                    <a:pt x="0" y="185"/>
                  </a:cubicBezTo>
                  <a:cubicBezTo>
                    <a:pt x="0" y="185"/>
                    <a:pt x="0" y="185"/>
                    <a:pt x="0" y="185"/>
                  </a:cubicBezTo>
                  <a:cubicBezTo>
                    <a:pt x="0" y="185"/>
                    <a:pt x="0" y="185"/>
                    <a:pt x="0" y="186"/>
                  </a:cubicBezTo>
                  <a:cubicBezTo>
                    <a:pt x="0" y="186"/>
                    <a:pt x="0" y="186"/>
                    <a:pt x="0" y="186"/>
                  </a:cubicBezTo>
                  <a:cubicBezTo>
                    <a:pt x="0" y="186"/>
                    <a:pt x="0" y="186"/>
                    <a:pt x="0" y="186"/>
                  </a:cubicBezTo>
                  <a:cubicBezTo>
                    <a:pt x="0" y="186"/>
                    <a:pt x="0" y="186"/>
                    <a:pt x="0" y="186"/>
                  </a:cubicBezTo>
                  <a:cubicBezTo>
                    <a:pt x="0" y="186"/>
                    <a:pt x="0" y="186"/>
                    <a:pt x="0" y="186"/>
                  </a:cubicBezTo>
                  <a:cubicBezTo>
                    <a:pt x="0" y="186"/>
                    <a:pt x="0" y="186"/>
                    <a:pt x="0" y="186"/>
                  </a:cubicBezTo>
                  <a:cubicBezTo>
                    <a:pt x="0" y="186"/>
                    <a:pt x="0" y="186"/>
                    <a:pt x="0" y="186"/>
                  </a:cubicBezTo>
                  <a:cubicBezTo>
                    <a:pt x="0" y="187"/>
                    <a:pt x="0" y="187"/>
                    <a:pt x="0" y="187"/>
                  </a:cubicBezTo>
                  <a:cubicBezTo>
                    <a:pt x="0" y="187"/>
                    <a:pt x="0" y="187"/>
                    <a:pt x="0" y="187"/>
                  </a:cubicBezTo>
                  <a:cubicBezTo>
                    <a:pt x="0" y="187"/>
                    <a:pt x="0" y="187"/>
                    <a:pt x="0" y="187"/>
                  </a:cubicBezTo>
                  <a:cubicBezTo>
                    <a:pt x="0" y="187"/>
                    <a:pt x="0" y="187"/>
                    <a:pt x="0" y="187"/>
                  </a:cubicBezTo>
                  <a:cubicBezTo>
                    <a:pt x="0" y="187"/>
                    <a:pt x="0" y="187"/>
                    <a:pt x="0" y="187"/>
                  </a:cubicBezTo>
                  <a:cubicBezTo>
                    <a:pt x="0" y="187"/>
                    <a:pt x="0" y="187"/>
                    <a:pt x="0" y="187"/>
                  </a:cubicBezTo>
                  <a:cubicBezTo>
                    <a:pt x="0" y="187"/>
                    <a:pt x="0" y="187"/>
                    <a:pt x="0" y="188"/>
                  </a:cubicBezTo>
                  <a:cubicBezTo>
                    <a:pt x="0" y="188"/>
                    <a:pt x="0" y="188"/>
                    <a:pt x="0" y="188"/>
                  </a:cubicBezTo>
                  <a:cubicBezTo>
                    <a:pt x="0" y="188"/>
                    <a:pt x="0" y="188"/>
                    <a:pt x="0" y="188"/>
                  </a:cubicBezTo>
                  <a:cubicBezTo>
                    <a:pt x="0" y="188"/>
                    <a:pt x="0" y="188"/>
                    <a:pt x="0" y="188"/>
                  </a:cubicBezTo>
                  <a:cubicBezTo>
                    <a:pt x="0" y="188"/>
                    <a:pt x="0" y="188"/>
                    <a:pt x="0" y="188"/>
                  </a:cubicBezTo>
                  <a:cubicBezTo>
                    <a:pt x="0" y="188"/>
                    <a:pt x="0" y="188"/>
                    <a:pt x="0" y="188"/>
                  </a:cubicBezTo>
                  <a:cubicBezTo>
                    <a:pt x="0" y="188"/>
                    <a:pt x="0" y="188"/>
                    <a:pt x="0" y="188"/>
                  </a:cubicBezTo>
                  <a:cubicBezTo>
                    <a:pt x="0" y="188"/>
                    <a:pt x="0" y="188"/>
                    <a:pt x="0" y="189"/>
                  </a:cubicBezTo>
                  <a:cubicBezTo>
                    <a:pt x="0" y="189"/>
                    <a:pt x="0" y="189"/>
                    <a:pt x="0" y="189"/>
                  </a:cubicBezTo>
                  <a:cubicBezTo>
                    <a:pt x="0" y="189"/>
                    <a:pt x="0" y="189"/>
                    <a:pt x="0" y="189"/>
                  </a:cubicBezTo>
                  <a:cubicBezTo>
                    <a:pt x="0" y="189"/>
                    <a:pt x="0" y="189"/>
                    <a:pt x="0" y="189"/>
                  </a:cubicBezTo>
                  <a:cubicBezTo>
                    <a:pt x="0" y="189"/>
                    <a:pt x="0" y="189"/>
                    <a:pt x="0" y="189"/>
                  </a:cubicBezTo>
                  <a:cubicBezTo>
                    <a:pt x="0" y="189"/>
                    <a:pt x="0" y="189"/>
                    <a:pt x="0" y="189"/>
                  </a:cubicBezTo>
                  <a:cubicBezTo>
                    <a:pt x="0" y="189"/>
                    <a:pt x="0" y="189"/>
                    <a:pt x="0" y="189"/>
                  </a:cubicBezTo>
                  <a:cubicBezTo>
                    <a:pt x="0" y="189"/>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1"/>
                    <a:pt x="0" y="191"/>
                    <a:pt x="0" y="191"/>
                  </a:cubicBezTo>
                  <a:cubicBezTo>
                    <a:pt x="0" y="191"/>
                    <a:pt x="0" y="191"/>
                    <a:pt x="0" y="191"/>
                  </a:cubicBezTo>
                  <a:cubicBezTo>
                    <a:pt x="0" y="191"/>
                    <a:pt x="0" y="191"/>
                    <a:pt x="0" y="191"/>
                  </a:cubicBezTo>
                  <a:cubicBezTo>
                    <a:pt x="0" y="191"/>
                    <a:pt x="0" y="191"/>
                    <a:pt x="0" y="191"/>
                  </a:cubicBezTo>
                  <a:cubicBezTo>
                    <a:pt x="0" y="191"/>
                    <a:pt x="0" y="191"/>
                    <a:pt x="0" y="191"/>
                  </a:cubicBezTo>
                  <a:cubicBezTo>
                    <a:pt x="0" y="191"/>
                    <a:pt x="0" y="191"/>
                    <a:pt x="0" y="191"/>
                  </a:cubicBezTo>
                  <a:cubicBezTo>
                    <a:pt x="0" y="191"/>
                    <a:pt x="0" y="191"/>
                    <a:pt x="0" y="192"/>
                  </a:cubicBezTo>
                  <a:cubicBezTo>
                    <a:pt x="0" y="192"/>
                    <a:pt x="0" y="192"/>
                    <a:pt x="0" y="192"/>
                  </a:cubicBezTo>
                  <a:cubicBezTo>
                    <a:pt x="0" y="192"/>
                    <a:pt x="0" y="192"/>
                    <a:pt x="0" y="192"/>
                  </a:cubicBezTo>
                  <a:cubicBezTo>
                    <a:pt x="0" y="192"/>
                    <a:pt x="0" y="192"/>
                    <a:pt x="0" y="192"/>
                  </a:cubicBezTo>
                  <a:cubicBezTo>
                    <a:pt x="0" y="192"/>
                    <a:pt x="0" y="192"/>
                    <a:pt x="0" y="192"/>
                  </a:cubicBezTo>
                  <a:cubicBezTo>
                    <a:pt x="0" y="192"/>
                    <a:pt x="0" y="192"/>
                    <a:pt x="0" y="192"/>
                  </a:cubicBezTo>
                  <a:cubicBezTo>
                    <a:pt x="0" y="192"/>
                    <a:pt x="0" y="192"/>
                    <a:pt x="0" y="192"/>
                  </a:cubicBezTo>
                  <a:cubicBezTo>
                    <a:pt x="0" y="192"/>
                    <a:pt x="0" y="193"/>
                    <a:pt x="0" y="193"/>
                  </a:cubicBezTo>
                  <a:cubicBezTo>
                    <a:pt x="0" y="193"/>
                    <a:pt x="0" y="193"/>
                    <a:pt x="0" y="193"/>
                  </a:cubicBezTo>
                  <a:cubicBezTo>
                    <a:pt x="0" y="193"/>
                    <a:pt x="0" y="193"/>
                    <a:pt x="0" y="193"/>
                  </a:cubicBezTo>
                  <a:cubicBezTo>
                    <a:pt x="0" y="193"/>
                    <a:pt x="0" y="193"/>
                    <a:pt x="0" y="193"/>
                  </a:cubicBezTo>
                  <a:cubicBezTo>
                    <a:pt x="0" y="193"/>
                    <a:pt x="0" y="193"/>
                    <a:pt x="0" y="193"/>
                  </a:cubicBezTo>
                  <a:cubicBezTo>
                    <a:pt x="3" y="251"/>
                    <a:pt x="32" y="301"/>
                    <a:pt x="76" y="333"/>
                  </a:cubicBezTo>
                  <a:cubicBezTo>
                    <a:pt x="53" y="303"/>
                    <a:pt x="40" y="265"/>
                    <a:pt x="40" y="224"/>
                  </a:cubicBezTo>
                  <a:cubicBezTo>
                    <a:pt x="40" y="122"/>
                    <a:pt x="123" y="40"/>
                    <a:pt x="225" y="40"/>
                  </a:cubicBezTo>
                  <a:cubicBezTo>
                    <a:pt x="265" y="40"/>
                    <a:pt x="303" y="53"/>
                    <a:pt x="334" y="75"/>
                  </a:cubicBezTo>
                  <a:cubicBezTo>
                    <a:pt x="302" y="32"/>
                    <a:pt x="251" y="3"/>
                    <a:pt x="194" y="0"/>
                  </a:cubicBezTo>
                  <a:cubicBezTo>
                    <a:pt x="194" y="0"/>
                    <a:pt x="194" y="0"/>
                    <a:pt x="194" y="0"/>
                  </a:cubicBezTo>
                  <a:cubicBezTo>
                    <a:pt x="194" y="0"/>
                    <a:pt x="193" y="0"/>
                    <a:pt x="193" y="0"/>
                  </a:cubicBezTo>
                  <a:cubicBezTo>
                    <a:pt x="193" y="0"/>
                    <a:pt x="193" y="0"/>
                    <a:pt x="193" y="0"/>
                  </a:cubicBezTo>
                  <a:cubicBezTo>
                    <a:pt x="193" y="0"/>
                    <a:pt x="193" y="0"/>
                    <a:pt x="193" y="0"/>
                  </a:cubicBezTo>
                  <a:cubicBezTo>
                    <a:pt x="193" y="0"/>
                    <a:pt x="193" y="0"/>
                    <a:pt x="193" y="0"/>
                  </a:cubicBezTo>
                  <a:cubicBezTo>
                    <a:pt x="193" y="0"/>
                    <a:pt x="193" y="0"/>
                    <a:pt x="193" y="0"/>
                  </a:cubicBezTo>
                  <a:cubicBezTo>
                    <a:pt x="192" y="0"/>
                    <a:pt x="192" y="0"/>
                    <a:pt x="192" y="0"/>
                  </a:cubicBezTo>
                  <a:cubicBezTo>
                    <a:pt x="192" y="0"/>
                    <a:pt x="192" y="0"/>
                    <a:pt x="192" y="0"/>
                  </a:cubicBezTo>
                  <a:cubicBezTo>
                    <a:pt x="192" y="0"/>
                    <a:pt x="192" y="0"/>
                    <a:pt x="192" y="0"/>
                  </a:cubicBezTo>
                  <a:cubicBezTo>
                    <a:pt x="192" y="0"/>
                    <a:pt x="192" y="0"/>
                    <a:pt x="192" y="0"/>
                  </a:cubicBezTo>
                  <a:cubicBezTo>
                    <a:pt x="192" y="0"/>
                    <a:pt x="192" y="0"/>
                    <a:pt x="192" y="0"/>
                  </a:cubicBezTo>
                  <a:cubicBezTo>
                    <a:pt x="192" y="0"/>
                    <a:pt x="191" y="0"/>
                    <a:pt x="191" y="0"/>
                  </a:cubicBezTo>
                  <a:cubicBezTo>
                    <a:pt x="191" y="0"/>
                    <a:pt x="191" y="0"/>
                    <a:pt x="191" y="0"/>
                  </a:cubicBezTo>
                  <a:cubicBezTo>
                    <a:pt x="191" y="0"/>
                    <a:pt x="191" y="0"/>
                    <a:pt x="191" y="0"/>
                  </a:cubicBezTo>
                  <a:cubicBezTo>
                    <a:pt x="191" y="0"/>
                    <a:pt x="191" y="0"/>
                    <a:pt x="191" y="0"/>
                  </a:cubicBezTo>
                  <a:cubicBezTo>
                    <a:pt x="191" y="0"/>
                    <a:pt x="191" y="0"/>
                    <a:pt x="191" y="0"/>
                  </a:cubicBezTo>
                  <a:cubicBezTo>
                    <a:pt x="191" y="0"/>
                    <a:pt x="191" y="0"/>
                    <a:pt x="191" y="0"/>
                  </a:cubicBezTo>
                  <a:cubicBezTo>
                    <a:pt x="191" y="0"/>
                    <a:pt x="191" y="0"/>
                    <a:pt x="191" y="0"/>
                  </a:cubicBezTo>
                  <a:cubicBezTo>
                    <a:pt x="190" y="0"/>
                    <a:pt x="190" y="0"/>
                    <a:pt x="190" y="0"/>
                  </a:cubicBezTo>
                  <a:cubicBezTo>
                    <a:pt x="190" y="0"/>
                    <a:pt x="190" y="0"/>
                    <a:pt x="190" y="0"/>
                  </a:cubicBezTo>
                  <a:cubicBezTo>
                    <a:pt x="190" y="0"/>
                    <a:pt x="190" y="0"/>
                    <a:pt x="190" y="0"/>
                  </a:cubicBezTo>
                  <a:cubicBezTo>
                    <a:pt x="190" y="0"/>
                    <a:pt x="190" y="0"/>
                    <a:pt x="190" y="0"/>
                  </a:cubicBezTo>
                  <a:cubicBezTo>
                    <a:pt x="190" y="0"/>
                    <a:pt x="190" y="0"/>
                    <a:pt x="190" y="0"/>
                  </a:cubicBezTo>
                  <a:cubicBezTo>
                    <a:pt x="190" y="0"/>
                    <a:pt x="190" y="0"/>
                    <a:pt x="190" y="0"/>
                  </a:cubicBezTo>
                  <a:cubicBezTo>
                    <a:pt x="190" y="0"/>
                    <a:pt x="190" y="0"/>
                    <a:pt x="189" y="0"/>
                  </a:cubicBezTo>
                  <a:cubicBezTo>
                    <a:pt x="189" y="0"/>
                    <a:pt x="189" y="0"/>
                    <a:pt x="189" y="0"/>
                  </a:cubicBezTo>
                  <a:cubicBezTo>
                    <a:pt x="189" y="0"/>
                    <a:pt x="189" y="0"/>
                    <a:pt x="189" y="0"/>
                  </a:cubicBezTo>
                  <a:cubicBezTo>
                    <a:pt x="189" y="0"/>
                    <a:pt x="189" y="0"/>
                    <a:pt x="189" y="0"/>
                  </a:cubicBezTo>
                  <a:cubicBezTo>
                    <a:pt x="189" y="0"/>
                    <a:pt x="189" y="0"/>
                    <a:pt x="189" y="0"/>
                  </a:cubicBezTo>
                  <a:cubicBezTo>
                    <a:pt x="189" y="0"/>
                    <a:pt x="189" y="0"/>
                    <a:pt x="189" y="0"/>
                  </a:cubicBezTo>
                  <a:cubicBezTo>
                    <a:pt x="189" y="0"/>
                    <a:pt x="189" y="0"/>
                    <a:pt x="189" y="0"/>
                  </a:cubicBezTo>
                  <a:cubicBezTo>
                    <a:pt x="189" y="0"/>
                    <a:pt x="188" y="0"/>
                    <a:pt x="188" y="0"/>
                  </a:cubicBezTo>
                  <a:cubicBezTo>
                    <a:pt x="188" y="0"/>
                    <a:pt x="188" y="0"/>
                    <a:pt x="188" y="0"/>
                  </a:cubicBezTo>
                  <a:cubicBezTo>
                    <a:pt x="188" y="0"/>
                    <a:pt x="188" y="0"/>
                    <a:pt x="188" y="0"/>
                  </a:cubicBezTo>
                  <a:cubicBezTo>
                    <a:pt x="188" y="0"/>
                    <a:pt x="188" y="0"/>
                    <a:pt x="188" y="0"/>
                  </a:cubicBezTo>
                  <a:cubicBezTo>
                    <a:pt x="188" y="0"/>
                    <a:pt x="188" y="0"/>
                    <a:pt x="188" y="0"/>
                  </a:cubicBezTo>
                  <a:cubicBezTo>
                    <a:pt x="188" y="0"/>
                    <a:pt x="188" y="0"/>
                    <a:pt x="188" y="0"/>
                  </a:cubicBezTo>
                  <a:cubicBezTo>
                    <a:pt x="188" y="0"/>
                    <a:pt x="188" y="0"/>
                    <a:pt x="188" y="0"/>
                  </a:cubicBezTo>
                  <a:cubicBezTo>
                    <a:pt x="187" y="0"/>
                    <a:pt x="187" y="0"/>
                    <a:pt x="187" y="0"/>
                  </a:cubicBezTo>
                  <a:cubicBezTo>
                    <a:pt x="187" y="0"/>
                    <a:pt x="187" y="0"/>
                    <a:pt x="187" y="0"/>
                  </a:cubicBezTo>
                  <a:cubicBezTo>
                    <a:pt x="187" y="0"/>
                    <a:pt x="187" y="0"/>
                    <a:pt x="187" y="0"/>
                  </a:cubicBezTo>
                  <a:cubicBezTo>
                    <a:pt x="187" y="0"/>
                    <a:pt x="187" y="0"/>
                    <a:pt x="187" y="0"/>
                  </a:cubicBezTo>
                  <a:cubicBezTo>
                    <a:pt x="187" y="0"/>
                    <a:pt x="187" y="0"/>
                    <a:pt x="187" y="0"/>
                  </a:cubicBezTo>
                  <a:cubicBezTo>
                    <a:pt x="187" y="0"/>
                    <a:pt x="187" y="0"/>
                    <a:pt x="187" y="0"/>
                  </a:cubicBezTo>
                  <a:cubicBezTo>
                    <a:pt x="187" y="0"/>
                    <a:pt x="187" y="0"/>
                    <a:pt x="186" y="0"/>
                  </a:cubicBezTo>
                  <a:cubicBezTo>
                    <a:pt x="186" y="0"/>
                    <a:pt x="186" y="0"/>
                    <a:pt x="186" y="0"/>
                  </a:cubicBezTo>
                  <a:cubicBezTo>
                    <a:pt x="186" y="0"/>
                    <a:pt x="186" y="0"/>
                    <a:pt x="186" y="0"/>
                  </a:cubicBezTo>
                  <a:cubicBezTo>
                    <a:pt x="186" y="0"/>
                    <a:pt x="186" y="0"/>
                    <a:pt x="186" y="0"/>
                  </a:cubicBezTo>
                  <a:cubicBezTo>
                    <a:pt x="186" y="0"/>
                    <a:pt x="186" y="0"/>
                    <a:pt x="186" y="0"/>
                  </a:cubicBezTo>
                  <a:cubicBezTo>
                    <a:pt x="186" y="0"/>
                    <a:pt x="186" y="0"/>
                    <a:pt x="186" y="0"/>
                  </a:cubicBezTo>
                  <a:cubicBezTo>
                    <a:pt x="186" y="0"/>
                    <a:pt x="185" y="0"/>
                    <a:pt x="185" y="0"/>
                  </a:cubicBezTo>
                  <a:cubicBezTo>
                    <a:pt x="185" y="0"/>
                    <a:pt x="185" y="0"/>
                    <a:pt x="185" y="0"/>
                  </a:cubicBezTo>
                  <a:cubicBezTo>
                    <a:pt x="185" y="0"/>
                    <a:pt x="185" y="0"/>
                    <a:pt x="185" y="0"/>
                  </a:cubicBezTo>
                  <a:cubicBezTo>
                    <a:pt x="185" y="0"/>
                    <a:pt x="185" y="0"/>
                    <a:pt x="185" y="0"/>
                  </a:cubicBezTo>
                  <a:cubicBezTo>
                    <a:pt x="185" y="0"/>
                    <a:pt x="185" y="0"/>
                    <a:pt x="185" y="0"/>
                  </a:cubicBezTo>
                </a:path>
              </a:pathLst>
            </a:custGeom>
            <a:solidFill>
              <a:schemeClr val="accent1">
                <a:lumMod val="75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66" name="Freeform 48"/>
            <p:cNvSpPr>
              <a:spLocks noEditPoints="1"/>
            </p:cNvSpPr>
            <p:nvPr/>
          </p:nvSpPr>
          <p:spPr bwMode="auto">
            <a:xfrm>
              <a:off x="1950470" y="4773436"/>
              <a:ext cx="450773" cy="454033"/>
            </a:xfrm>
            <a:custGeom>
              <a:avLst/>
              <a:gdLst>
                <a:gd name="T0" fmla="*/ 1 w 125"/>
                <a:gd name="T1" fmla="*/ 126 h 126"/>
                <a:gd name="T2" fmla="*/ 1 w 125"/>
                <a:gd name="T3" fmla="*/ 125 h 126"/>
                <a:gd name="T4" fmla="*/ 0 w 125"/>
                <a:gd name="T5" fmla="*/ 125 h 126"/>
                <a:gd name="T6" fmla="*/ 0 w 125"/>
                <a:gd name="T7" fmla="*/ 124 h 126"/>
                <a:gd name="T8" fmla="*/ 0 w 125"/>
                <a:gd name="T9" fmla="*/ 124 h 126"/>
                <a:gd name="T10" fmla="*/ 0 w 125"/>
                <a:gd name="T11" fmla="*/ 124 h 126"/>
                <a:gd name="T12" fmla="*/ 0 w 125"/>
                <a:gd name="T13" fmla="*/ 123 h 126"/>
                <a:gd name="T14" fmla="*/ 0 w 125"/>
                <a:gd name="T15" fmla="*/ 123 h 126"/>
                <a:gd name="T16" fmla="*/ 0 w 125"/>
                <a:gd name="T17" fmla="*/ 123 h 126"/>
                <a:gd name="T18" fmla="*/ 0 w 125"/>
                <a:gd name="T19" fmla="*/ 122 h 126"/>
                <a:gd name="T20" fmla="*/ 0 w 125"/>
                <a:gd name="T21" fmla="*/ 122 h 126"/>
                <a:gd name="T22" fmla="*/ 0 w 125"/>
                <a:gd name="T23" fmla="*/ 122 h 126"/>
                <a:gd name="T24" fmla="*/ 0 w 125"/>
                <a:gd name="T25" fmla="*/ 122 h 126"/>
                <a:gd name="T26" fmla="*/ 0 w 125"/>
                <a:gd name="T27" fmla="*/ 121 h 126"/>
                <a:gd name="T28" fmla="*/ 0 w 125"/>
                <a:gd name="T29" fmla="*/ 121 h 126"/>
                <a:gd name="T30" fmla="*/ 0 w 125"/>
                <a:gd name="T31" fmla="*/ 121 h 126"/>
                <a:gd name="T32" fmla="*/ 0 w 125"/>
                <a:gd name="T33" fmla="*/ 121 h 126"/>
                <a:gd name="T34" fmla="*/ 0 w 125"/>
                <a:gd name="T35" fmla="*/ 120 h 126"/>
                <a:gd name="T36" fmla="*/ 0 w 125"/>
                <a:gd name="T37" fmla="*/ 120 h 126"/>
                <a:gd name="T38" fmla="*/ 0 w 125"/>
                <a:gd name="T39" fmla="*/ 120 h 126"/>
                <a:gd name="T40" fmla="*/ 0 w 125"/>
                <a:gd name="T41" fmla="*/ 120 h 126"/>
                <a:gd name="T42" fmla="*/ 0 w 125"/>
                <a:gd name="T43" fmla="*/ 119 h 126"/>
                <a:gd name="T44" fmla="*/ 0 w 125"/>
                <a:gd name="T45" fmla="*/ 119 h 126"/>
                <a:gd name="T46" fmla="*/ 0 w 125"/>
                <a:gd name="T47" fmla="*/ 119 h 126"/>
                <a:gd name="T48" fmla="*/ 0 w 125"/>
                <a:gd name="T49" fmla="*/ 119 h 126"/>
                <a:gd name="T50" fmla="*/ 0 w 125"/>
                <a:gd name="T51" fmla="*/ 118 h 126"/>
                <a:gd name="T52" fmla="*/ 125 w 125"/>
                <a:gd name="T53" fmla="*/ 0 h 126"/>
                <a:gd name="T54" fmla="*/ 125 w 125"/>
                <a:gd name="T55" fmla="*/ 0 h 126"/>
                <a:gd name="T56" fmla="*/ 124 w 125"/>
                <a:gd name="T57" fmla="*/ 0 h 126"/>
                <a:gd name="T58" fmla="*/ 124 w 125"/>
                <a:gd name="T59" fmla="*/ 0 h 126"/>
                <a:gd name="T60" fmla="*/ 123 w 125"/>
                <a:gd name="T61" fmla="*/ 0 h 126"/>
                <a:gd name="T62" fmla="*/ 123 w 125"/>
                <a:gd name="T63" fmla="*/ 0 h 126"/>
                <a:gd name="T64" fmla="*/ 123 w 125"/>
                <a:gd name="T65" fmla="*/ 0 h 126"/>
                <a:gd name="T66" fmla="*/ 122 w 125"/>
                <a:gd name="T67" fmla="*/ 0 h 126"/>
                <a:gd name="T68" fmla="*/ 122 w 125"/>
                <a:gd name="T69" fmla="*/ 0 h 126"/>
                <a:gd name="T70" fmla="*/ 122 w 125"/>
                <a:gd name="T71" fmla="*/ 0 h 126"/>
                <a:gd name="T72" fmla="*/ 122 w 125"/>
                <a:gd name="T73" fmla="*/ 0 h 126"/>
                <a:gd name="T74" fmla="*/ 121 w 125"/>
                <a:gd name="T75" fmla="*/ 0 h 126"/>
                <a:gd name="T76" fmla="*/ 121 w 125"/>
                <a:gd name="T77" fmla="*/ 0 h 126"/>
                <a:gd name="T78" fmla="*/ 121 w 125"/>
                <a:gd name="T79" fmla="*/ 0 h 126"/>
                <a:gd name="T80" fmla="*/ 121 w 125"/>
                <a:gd name="T81" fmla="*/ 0 h 126"/>
                <a:gd name="T82" fmla="*/ 120 w 125"/>
                <a:gd name="T83" fmla="*/ 0 h 126"/>
                <a:gd name="T84" fmla="*/ 120 w 125"/>
                <a:gd name="T85" fmla="*/ 0 h 126"/>
                <a:gd name="T86" fmla="*/ 120 w 125"/>
                <a:gd name="T87" fmla="*/ 0 h 126"/>
                <a:gd name="T88" fmla="*/ 120 w 125"/>
                <a:gd name="T89" fmla="*/ 0 h 126"/>
                <a:gd name="T90" fmla="*/ 120 w 125"/>
                <a:gd name="T91" fmla="*/ 0 h 126"/>
                <a:gd name="T92" fmla="*/ 119 w 125"/>
                <a:gd name="T93" fmla="*/ 0 h 126"/>
                <a:gd name="T94" fmla="*/ 119 w 125"/>
                <a:gd name="T95" fmla="*/ 0 h 126"/>
                <a:gd name="T96" fmla="*/ 119 w 125"/>
                <a:gd name="T9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 h="126">
                  <a:moveTo>
                    <a:pt x="1" y="126"/>
                  </a:moveTo>
                  <a:cubicBezTo>
                    <a:pt x="1" y="126"/>
                    <a:pt x="1" y="126"/>
                    <a:pt x="1" y="126"/>
                  </a:cubicBezTo>
                  <a:cubicBezTo>
                    <a:pt x="1" y="126"/>
                    <a:pt x="1" y="126"/>
                    <a:pt x="1" y="126"/>
                  </a:cubicBezTo>
                  <a:moveTo>
                    <a:pt x="1" y="125"/>
                  </a:moveTo>
                  <a:cubicBezTo>
                    <a:pt x="1" y="125"/>
                    <a:pt x="1" y="125"/>
                    <a:pt x="1" y="125"/>
                  </a:cubicBezTo>
                  <a:cubicBezTo>
                    <a:pt x="1" y="125"/>
                    <a:pt x="1" y="125"/>
                    <a:pt x="1" y="125"/>
                  </a:cubicBezTo>
                  <a:moveTo>
                    <a:pt x="0" y="125"/>
                  </a:moveTo>
                  <a:cubicBezTo>
                    <a:pt x="0" y="125"/>
                    <a:pt x="0" y="125"/>
                    <a:pt x="0" y="125"/>
                  </a:cubicBezTo>
                  <a:cubicBezTo>
                    <a:pt x="0" y="125"/>
                    <a:pt x="0" y="125"/>
                    <a:pt x="0" y="125"/>
                  </a:cubicBezTo>
                  <a:moveTo>
                    <a:pt x="0" y="124"/>
                  </a:moveTo>
                  <a:cubicBezTo>
                    <a:pt x="0" y="124"/>
                    <a:pt x="0" y="124"/>
                    <a:pt x="0" y="124"/>
                  </a:cubicBezTo>
                  <a:cubicBezTo>
                    <a:pt x="0" y="124"/>
                    <a:pt x="0" y="124"/>
                    <a:pt x="0" y="124"/>
                  </a:cubicBezTo>
                  <a:moveTo>
                    <a:pt x="0" y="124"/>
                  </a:moveTo>
                  <a:cubicBezTo>
                    <a:pt x="0" y="124"/>
                    <a:pt x="0" y="124"/>
                    <a:pt x="0" y="124"/>
                  </a:cubicBezTo>
                  <a:cubicBezTo>
                    <a:pt x="0" y="124"/>
                    <a:pt x="0" y="124"/>
                    <a:pt x="0" y="124"/>
                  </a:cubicBezTo>
                  <a:moveTo>
                    <a:pt x="0" y="124"/>
                  </a:moveTo>
                  <a:cubicBezTo>
                    <a:pt x="0" y="124"/>
                    <a:pt x="0" y="124"/>
                    <a:pt x="0" y="124"/>
                  </a:cubicBezTo>
                  <a:cubicBezTo>
                    <a:pt x="0" y="124"/>
                    <a:pt x="0" y="124"/>
                    <a:pt x="0" y="124"/>
                  </a:cubicBezTo>
                  <a:moveTo>
                    <a:pt x="0" y="123"/>
                  </a:moveTo>
                  <a:cubicBezTo>
                    <a:pt x="0" y="123"/>
                    <a:pt x="0" y="123"/>
                    <a:pt x="0" y="123"/>
                  </a:cubicBezTo>
                  <a:cubicBezTo>
                    <a:pt x="0" y="123"/>
                    <a:pt x="0" y="123"/>
                    <a:pt x="0" y="123"/>
                  </a:cubicBezTo>
                  <a:moveTo>
                    <a:pt x="0" y="123"/>
                  </a:moveTo>
                  <a:cubicBezTo>
                    <a:pt x="0" y="123"/>
                    <a:pt x="0" y="123"/>
                    <a:pt x="0" y="123"/>
                  </a:cubicBezTo>
                  <a:cubicBezTo>
                    <a:pt x="0" y="123"/>
                    <a:pt x="0" y="123"/>
                    <a:pt x="0" y="123"/>
                  </a:cubicBezTo>
                  <a:moveTo>
                    <a:pt x="0" y="123"/>
                  </a:moveTo>
                  <a:cubicBezTo>
                    <a:pt x="0" y="123"/>
                    <a:pt x="0" y="123"/>
                    <a:pt x="0" y="123"/>
                  </a:cubicBezTo>
                  <a:cubicBezTo>
                    <a:pt x="0" y="123"/>
                    <a:pt x="0" y="123"/>
                    <a:pt x="0" y="123"/>
                  </a:cubicBezTo>
                  <a:moveTo>
                    <a:pt x="0" y="122"/>
                  </a:moveTo>
                  <a:cubicBezTo>
                    <a:pt x="0" y="122"/>
                    <a:pt x="0" y="122"/>
                    <a:pt x="0" y="123"/>
                  </a:cubicBezTo>
                  <a:cubicBezTo>
                    <a:pt x="0" y="122"/>
                    <a:pt x="0" y="122"/>
                    <a:pt x="0" y="122"/>
                  </a:cubicBezTo>
                  <a:moveTo>
                    <a:pt x="0" y="122"/>
                  </a:moveTo>
                  <a:cubicBezTo>
                    <a:pt x="0" y="122"/>
                    <a:pt x="0" y="122"/>
                    <a:pt x="0" y="122"/>
                  </a:cubicBezTo>
                  <a:cubicBezTo>
                    <a:pt x="0" y="122"/>
                    <a:pt x="0" y="122"/>
                    <a:pt x="0" y="122"/>
                  </a:cubicBezTo>
                  <a:moveTo>
                    <a:pt x="0" y="122"/>
                  </a:moveTo>
                  <a:cubicBezTo>
                    <a:pt x="0" y="122"/>
                    <a:pt x="0" y="122"/>
                    <a:pt x="0" y="122"/>
                  </a:cubicBezTo>
                  <a:cubicBezTo>
                    <a:pt x="0" y="122"/>
                    <a:pt x="0" y="122"/>
                    <a:pt x="0" y="122"/>
                  </a:cubicBezTo>
                  <a:moveTo>
                    <a:pt x="0" y="122"/>
                  </a:moveTo>
                  <a:cubicBezTo>
                    <a:pt x="0" y="122"/>
                    <a:pt x="0" y="122"/>
                    <a:pt x="0" y="122"/>
                  </a:cubicBezTo>
                  <a:cubicBezTo>
                    <a:pt x="0" y="122"/>
                    <a:pt x="0" y="122"/>
                    <a:pt x="0" y="122"/>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8"/>
                  </a:moveTo>
                  <a:cubicBezTo>
                    <a:pt x="0" y="118"/>
                    <a:pt x="0" y="118"/>
                    <a:pt x="0" y="119"/>
                  </a:cubicBezTo>
                  <a:cubicBezTo>
                    <a:pt x="0" y="118"/>
                    <a:pt x="0" y="118"/>
                    <a:pt x="0" y="118"/>
                  </a:cubicBezTo>
                  <a:moveTo>
                    <a:pt x="125" y="0"/>
                  </a:moveTo>
                  <a:cubicBezTo>
                    <a:pt x="125" y="0"/>
                    <a:pt x="125" y="0"/>
                    <a:pt x="125" y="0"/>
                  </a:cubicBezTo>
                  <a:cubicBezTo>
                    <a:pt x="125" y="0"/>
                    <a:pt x="125" y="0"/>
                    <a:pt x="125" y="0"/>
                  </a:cubicBezTo>
                  <a:moveTo>
                    <a:pt x="125" y="0"/>
                  </a:moveTo>
                  <a:cubicBezTo>
                    <a:pt x="125" y="0"/>
                    <a:pt x="125" y="0"/>
                    <a:pt x="125" y="0"/>
                  </a:cubicBezTo>
                  <a:cubicBezTo>
                    <a:pt x="125" y="0"/>
                    <a:pt x="125" y="0"/>
                    <a:pt x="125" y="0"/>
                  </a:cubicBezTo>
                  <a:moveTo>
                    <a:pt x="124" y="0"/>
                  </a:moveTo>
                  <a:cubicBezTo>
                    <a:pt x="124" y="0"/>
                    <a:pt x="124" y="0"/>
                    <a:pt x="124" y="0"/>
                  </a:cubicBezTo>
                  <a:cubicBezTo>
                    <a:pt x="124" y="0"/>
                    <a:pt x="124" y="0"/>
                    <a:pt x="124" y="0"/>
                  </a:cubicBezTo>
                  <a:moveTo>
                    <a:pt x="124" y="0"/>
                  </a:moveTo>
                  <a:cubicBezTo>
                    <a:pt x="124" y="0"/>
                    <a:pt x="124" y="0"/>
                    <a:pt x="124" y="0"/>
                  </a:cubicBezTo>
                  <a:cubicBezTo>
                    <a:pt x="124" y="0"/>
                    <a:pt x="124" y="0"/>
                    <a:pt x="124" y="0"/>
                  </a:cubicBezTo>
                  <a:moveTo>
                    <a:pt x="123" y="0"/>
                  </a:moveTo>
                  <a:cubicBezTo>
                    <a:pt x="123" y="0"/>
                    <a:pt x="123" y="0"/>
                    <a:pt x="123" y="0"/>
                  </a:cubicBezTo>
                  <a:cubicBezTo>
                    <a:pt x="123" y="0"/>
                    <a:pt x="123" y="0"/>
                    <a:pt x="123" y="0"/>
                  </a:cubicBezTo>
                  <a:moveTo>
                    <a:pt x="123" y="0"/>
                  </a:moveTo>
                  <a:cubicBezTo>
                    <a:pt x="123" y="0"/>
                    <a:pt x="123" y="0"/>
                    <a:pt x="123" y="0"/>
                  </a:cubicBezTo>
                  <a:cubicBezTo>
                    <a:pt x="123" y="0"/>
                    <a:pt x="123" y="0"/>
                    <a:pt x="123" y="0"/>
                  </a:cubicBezTo>
                  <a:moveTo>
                    <a:pt x="123" y="0"/>
                  </a:moveTo>
                  <a:cubicBezTo>
                    <a:pt x="123" y="0"/>
                    <a:pt x="123" y="0"/>
                    <a:pt x="123" y="0"/>
                  </a:cubicBezTo>
                  <a:cubicBezTo>
                    <a:pt x="123" y="0"/>
                    <a:pt x="123" y="0"/>
                    <a:pt x="123" y="0"/>
                  </a:cubicBezTo>
                  <a:moveTo>
                    <a:pt x="122" y="0"/>
                  </a:moveTo>
                  <a:cubicBezTo>
                    <a:pt x="122" y="0"/>
                    <a:pt x="122" y="0"/>
                    <a:pt x="122" y="0"/>
                  </a:cubicBezTo>
                  <a:cubicBezTo>
                    <a:pt x="122" y="0"/>
                    <a:pt x="122" y="0"/>
                    <a:pt x="122" y="0"/>
                  </a:cubicBezTo>
                  <a:moveTo>
                    <a:pt x="122" y="0"/>
                  </a:moveTo>
                  <a:cubicBezTo>
                    <a:pt x="122" y="0"/>
                    <a:pt x="122" y="0"/>
                    <a:pt x="122" y="0"/>
                  </a:cubicBezTo>
                  <a:cubicBezTo>
                    <a:pt x="122" y="0"/>
                    <a:pt x="122" y="0"/>
                    <a:pt x="122" y="0"/>
                  </a:cubicBezTo>
                  <a:moveTo>
                    <a:pt x="122" y="0"/>
                  </a:moveTo>
                  <a:cubicBezTo>
                    <a:pt x="122" y="0"/>
                    <a:pt x="122" y="0"/>
                    <a:pt x="122" y="0"/>
                  </a:cubicBezTo>
                  <a:cubicBezTo>
                    <a:pt x="122" y="0"/>
                    <a:pt x="122" y="0"/>
                    <a:pt x="122" y="0"/>
                  </a:cubicBezTo>
                  <a:moveTo>
                    <a:pt x="122" y="0"/>
                  </a:moveTo>
                  <a:cubicBezTo>
                    <a:pt x="122" y="0"/>
                    <a:pt x="122" y="0"/>
                    <a:pt x="122" y="0"/>
                  </a:cubicBezTo>
                  <a:cubicBezTo>
                    <a:pt x="122" y="0"/>
                    <a:pt x="122" y="0"/>
                    <a:pt x="122" y="0"/>
                  </a:cubicBezTo>
                  <a:moveTo>
                    <a:pt x="121" y="0"/>
                  </a:moveTo>
                  <a:cubicBezTo>
                    <a:pt x="121" y="0"/>
                    <a:pt x="121" y="0"/>
                    <a:pt x="121" y="0"/>
                  </a:cubicBezTo>
                  <a:cubicBezTo>
                    <a:pt x="121" y="0"/>
                    <a:pt x="121" y="0"/>
                    <a:pt x="121" y="0"/>
                  </a:cubicBezTo>
                  <a:moveTo>
                    <a:pt x="121" y="0"/>
                  </a:moveTo>
                  <a:cubicBezTo>
                    <a:pt x="121" y="0"/>
                    <a:pt x="121" y="0"/>
                    <a:pt x="121" y="0"/>
                  </a:cubicBezTo>
                  <a:cubicBezTo>
                    <a:pt x="121" y="0"/>
                    <a:pt x="121" y="0"/>
                    <a:pt x="121" y="0"/>
                  </a:cubicBezTo>
                  <a:moveTo>
                    <a:pt x="121" y="0"/>
                  </a:moveTo>
                  <a:cubicBezTo>
                    <a:pt x="121" y="0"/>
                    <a:pt x="121" y="0"/>
                    <a:pt x="121" y="0"/>
                  </a:cubicBezTo>
                  <a:cubicBezTo>
                    <a:pt x="121" y="0"/>
                    <a:pt x="121" y="0"/>
                    <a:pt x="121" y="0"/>
                  </a:cubicBezTo>
                  <a:moveTo>
                    <a:pt x="121" y="0"/>
                  </a:moveTo>
                  <a:cubicBezTo>
                    <a:pt x="121" y="0"/>
                    <a:pt x="121" y="0"/>
                    <a:pt x="121" y="0"/>
                  </a:cubicBezTo>
                  <a:cubicBezTo>
                    <a:pt x="121" y="0"/>
                    <a:pt x="121" y="0"/>
                    <a:pt x="121"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19" y="0"/>
                  </a:moveTo>
                  <a:cubicBezTo>
                    <a:pt x="119" y="0"/>
                    <a:pt x="119" y="0"/>
                    <a:pt x="119" y="0"/>
                  </a:cubicBezTo>
                  <a:cubicBezTo>
                    <a:pt x="119" y="0"/>
                    <a:pt x="119" y="0"/>
                    <a:pt x="119" y="0"/>
                  </a:cubicBezTo>
                  <a:moveTo>
                    <a:pt x="119" y="0"/>
                  </a:moveTo>
                  <a:cubicBezTo>
                    <a:pt x="119" y="0"/>
                    <a:pt x="119" y="0"/>
                    <a:pt x="119" y="0"/>
                  </a:cubicBezTo>
                  <a:cubicBezTo>
                    <a:pt x="119" y="0"/>
                    <a:pt x="119" y="0"/>
                    <a:pt x="119" y="0"/>
                  </a:cubicBezTo>
                  <a:moveTo>
                    <a:pt x="119" y="0"/>
                  </a:moveTo>
                  <a:cubicBezTo>
                    <a:pt x="119" y="0"/>
                    <a:pt x="119" y="0"/>
                    <a:pt x="119" y="0"/>
                  </a:cubicBezTo>
                  <a:cubicBezTo>
                    <a:pt x="119" y="0"/>
                    <a:pt x="119" y="0"/>
                    <a:pt x="119"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67" name="Freeform 49"/>
            <p:cNvSpPr/>
            <p:nvPr/>
          </p:nvSpPr>
          <p:spPr bwMode="auto">
            <a:xfrm>
              <a:off x="1950470" y="4773436"/>
              <a:ext cx="777743" cy="777889"/>
            </a:xfrm>
            <a:custGeom>
              <a:avLst/>
              <a:gdLst>
                <a:gd name="T0" fmla="*/ 96 w 216"/>
                <a:gd name="T1" fmla="*/ 2 h 216"/>
                <a:gd name="T2" fmla="*/ 2 w 216"/>
                <a:gd name="T3" fmla="*/ 96 h 216"/>
                <a:gd name="T4" fmla="*/ 0 w 216"/>
                <a:gd name="T5" fmla="*/ 118 h 216"/>
                <a:gd name="T6" fmla="*/ 0 w 216"/>
                <a:gd name="T7" fmla="*/ 119 h 216"/>
                <a:gd name="T8" fmla="*/ 0 w 216"/>
                <a:gd name="T9" fmla="*/ 119 h 216"/>
                <a:gd name="T10" fmla="*/ 0 w 216"/>
                <a:gd name="T11" fmla="*/ 119 h 216"/>
                <a:gd name="T12" fmla="*/ 0 w 216"/>
                <a:gd name="T13" fmla="*/ 119 h 216"/>
                <a:gd name="T14" fmla="*/ 0 w 216"/>
                <a:gd name="T15" fmla="*/ 119 h 216"/>
                <a:gd name="T16" fmla="*/ 0 w 216"/>
                <a:gd name="T17" fmla="*/ 120 h 216"/>
                <a:gd name="T18" fmla="*/ 0 w 216"/>
                <a:gd name="T19" fmla="*/ 120 h 216"/>
                <a:gd name="T20" fmla="*/ 0 w 216"/>
                <a:gd name="T21" fmla="*/ 120 h 216"/>
                <a:gd name="T22" fmla="*/ 0 w 216"/>
                <a:gd name="T23" fmla="*/ 120 h 216"/>
                <a:gd name="T24" fmla="*/ 0 w 216"/>
                <a:gd name="T25" fmla="*/ 121 h 216"/>
                <a:gd name="T26" fmla="*/ 0 w 216"/>
                <a:gd name="T27" fmla="*/ 121 h 216"/>
                <a:gd name="T28" fmla="*/ 0 w 216"/>
                <a:gd name="T29" fmla="*/ 121 h 216"/>
                <a:gd name="T30" fmla="*/ 0 w 216"/>
                <a:gd name="T31" fmla="*/ 121 h 216"/>
                <a:gd name="T32" fmla="*/ 0 w 216"/>
                <a:gd name="T33" fmla="*/ 122 h 216"/>
                <a:gd name="T34" fmla="*/ 0 w 216"/>
                <a:gd name="T35" fmla="*/ 122 h 216"/>
                <a:gd name="T36" fmla="*/ 0 w 216"/>
                <a:gd name="T37" fmla="*/ 122 h 216"/>
                <a:gd name="T38" fmla="*/ 0 w 216"/>
                <a:gd name="T39" fmla="*/ 123 h 216"/>
                <a:gd name="T40" fmla="*/ 0 w 216"/>
                <a:gd name="T41" fmla="*/ 123 h 216"/>
                <a:gd name="T42" fmla="*/ 0 w 216"/>
                <a:gd name="T43" fmla="*/ 123 h 216"/>
                <a:gd name="T44" fmla="*/ 0 w 216"/>
                <a:gd name="T45" fmla="*/ 123 h 216"/>
                <a:gd name="T46" fmla="*/ 0 w 216"/>
                <a:gd name="T47" fmla="*/ 124 h 216"/>
                <a:gd name="T48" fmla="*/ 0 w 216"/>
                <a:gd name="T49" fmla="*/ 124 h 216"/>
                <a:gd name="T50" fmla="*/ 0 w 216"/>
                <a:gd name="T51" fmla="*/ 124 h 216"/>
                <a:gd name="T52" fmla="*/ 0 w 216"/>
                <a:gd name="T53" fmla="*/ 125 h 216"/>
                <a:gd name="T54" fmla="*/ 1 w 216"/>
                <a:gd name="T55" fmla="*/ 125 h 216"/>
                <a:gd name="T56" fmla="*/ 1 w 216"/>
                <a:gd name="T57" fmla="*/ 126 h 216"/>
                <a:gd name="T58" fmla="*/ 31 w 216"/>
                <a:gd name="T59" fmla="*/ 149 h 216"/>
                <a:gd name="T60" fmla="*/ 216 w 216"/>
                <a:gd name="T61" fmla="*/ 51 h 216"/>
                <a:gd name="T62" fmla="*/ 125 w 216"/>
                <a:gd name="T63" fmla="*/ 0 h 216"/>
                <a:gd name="T64" fmla="*/ 125 w 216"/>
                <a:gd name="T65" fmla="*/ 0 h 216"/>
                <a:gd name="T66" fmla="*/ 124 w 216"/>
                <a:gd name="T67" fmla="*/ 0 h 216"/>
                <a:gd name="T68" fmla="*/ 124 w 216"/>
                <a:gd name="T69" fmla="*/ 0 h 216"/>
                <a:gd name="T70" fmla="*/ 123 w 216"/>
                <a:gd name="T71" fmla="*/ 0 h 216"/>
                <a:gd name="T72" fmla="*/ 123 w 216"/>
                <a:gd name="T73" fmla="*/ 0 h 216"/>
                <a:gd name="T74" fmla="*/ 123 w 216"/>
                <a:gd name="T75" fmla="*/ 0 h 216"/>
                <a:gd name="T76" fmla="*/ 122 w 216"/>
                <a:gd name="T77" fmla="*/ 0 h 216"/>
                <a:gd name="T78" fmla="*/ 122 w 216"/>
                <a:gd name="T79" fmla="*/ 0 h 216"/>
                <a:gd name="T80" fmla="*/ 122 w 216"/>
                <a:gd name="T81" fmla="*/ 0 h 216"/>
                <a:gd name="T82" fmla="*/ 122 w 216"/>
                <a:gd name="T83" fmla="*/ 0 h 216"/>
                <a:gd name="T84" fmla="*/ 121 w 216"/>
                <a:gd name="T85" fmla="*/ 0 h 216"/>
                <a:gd name="T86" fmla="*/ 121 w 216"/>
                <a:gd name="T87" fmla="*/ 0 h 216"/>
                <a:gd name="T88" fmla="*/ 121 w 216"/>
                <a:gd name="T89" fmla="*/ 0 h 216"/>
                <a:gd name="T90" fmla="*/ 121 w 216"/>
                <a:gd name="T91" fmla="*/ 0 h 216"/>
                <a:gd name="T92" fmla="*/ 120 w 216"/>
                <a:gd name="T93" fmla="*/ 0 h 216"/>
                <a:gd name="T94" fmla="*/ 120 w 216"/>
                <a:gd name="T95" fmla="*/ 0 h 216"/>
                <a:gd name="T96" fmla="*/ 120 w 216"/>
                <a:gd name="T97" fmla="*/ 0 h 216"/>
                <a:gd name="T98" fmla="*/ 120 w 216"/>
                <a:gd name="T99" fmla="*/ 0 h 216"/>
                <a:gd name="T100" fmla="*/ 120 w 216"/>
                <a:gd name="T101" fmla="*/ 0 h 216"/>
                <a:gd name="T102" fmla="*/ 119 w 216"/>
                <a:gd name="T103" fmla="*/ 0 h 216"/>
                <a:gd name="T104" fmla="*/ 119 w 216"/>
                <a:gd name="T105" fmla="*/ 0 h 216"/>
                <a:gd name="T106" fmla="*/ 119 w 216"/>
                <a:gd name="T107" fmla="*/ 0 h 216"/>
                <a:gd name="T108" fmla="*/ 119 w 216"/>
                <a:gd name="T10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6" h="216">
                  <a:moveTo>
                    <a:pt x="119" y="0"/>
                  </a:moveTo>
                  <a:cubicBezTo>
                    <a:pt x="111" y="0"/>
                    <a:pt x="103" y="1"/>
                    <a:pt x="96" y="2"/>
                  </a:cubicBezTo>
                  <a:cubicBezTo>
                    <a:pt x="96" y="2"/>
                    <a:pt x="96" y="2"/>
                    <a:pt x="96" y="2"/>
                  </a:cubicBezTo>
                  <a:cubicBezTo>
                    <a:pt x="49" y="11"/>
                    <a:pt x="12" y="48"/>
                    <a:pt x="2" y="96"/>
                  </a:cubicBezTo>
                  <a:cubicBezTo>
                    <a:pt x="2" y="96"/>
                    <a:pt x="2" y="96"/>
                    <a:pt x="2" y="96"/>
                  </a:cubicBezTo>
                  <a:cubicBezTo>
                    <a:pt x="1" y="103"/>
                    <a:pt x="0" y="111"/>
                    <a:pt x="0" y="118"/>
                  </a:cubicBezTo>
                  <a:cubicBezTo>
                    <a:pt x="0" y="118"/>
                    <a:pt x="0" y="118"/>
                    <a:pt x="0" y="118"/>
                  </a:cubicBezTo>
                  <a:cubicBezTo>
                    <a:pt x="0" y="118"/>
                    <a:pt x="0" y="118"/>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19"/>
                    <a:pt x="0" y="119"/>
                    <a:pt x="0" y="119"/>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0"/>
                    <a:pt x="0" y="120"/>
                  </a:cubicBezTo>
                  <a:cubicBezTo>
                    <a:pt x="0" y="120"/>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1"/>
                  </a:cubicBezTo>
                  <a:cubicBezTo>
                    <a:pt x="0" y="121"/>
                    <a:pt x="0" y="121"/>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2"/>
                  </a:cubicBezTo>
                  <a:cubicBezTo>
                    <a:pt x="0" y="122"/>
                    <a:pt x="0" y="122"/>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3"/>
                    <a:pt x="0" y="123"/>
                    <a:pt x="0" y="123"/>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4"/>
                    <a:pt x="0" y="124"/>
                  </a:cubicBezTo>
                  <a:cubicBezTo>
                    <a:pt x="0" y="124"/>
                    <a:pt x="0" y="125"/>
                    <a:pt x="0" y="125"/>
                  </a:cubicBezTo>
                  <a:cubicBezTo>
                    <a:pt x="0" y="125"/>
                    <a:pt x="0" y="125"/>
                    <a:pt x="0" y="125"/>
                  </a:cubicBezTo>
                  <a:cubicBezTo>
                    <a:pt x="1" y="125"/>
                    <a:pt x="1" y="125"/>
                    <a:pt x="1" y="125"/>
                  </a:cubicBezTo>
                  <a:cubicBezTo>
                    <a:pt x="1" y="125"/>
                    <a:pt x="1" y="125"/>
                    <a:pt x="1" y="125"/>
                  </a:cubicBezTo>
                  <a:cubicBezTo>
                    <a:pt x="1" y="125"/>
                    <a:pt x="1" y="125"/>
                    <a:pt x="1" y="126"/>
                  </a:cubicBezTo>
                  <a:cubicBezTo>
                    <a:pt x="1" y="126"/>
                    <a:pt x="1" y="126"/>
                    <a:pt x="1" y="126"/>
                  </a:cubicBezTo>
                  <a:cubicBezTo>
                    <a:pt x="3" y="163"/>
                    <a:pt x="23" y="196"/>
                    <a:pt x="52" y="216"/>
                  </a:cubicBezTo>
                  <a:cubicBezTo>
                    <a:pt x="39" y="197"/>
                    <a:pt x="31" y="174"/>
                    <a:pt x="31" y="149"/>
                  </a:cubicBezTo>
                  <a:cubicBezTo>
                    <a:pt x="31" y="84"/>
                    <a:pt x="84" y="31"/>
                    <a:pt x="149" y="31"/>
                  </a:cubicBezTo>
                  <a:cubicBezTo>
                    <a:pt x="174" y="31"/>
                    <a:pt x="197" y="38"/>
                    <a:pt x="216" y="51"/>
                  </a:cubicBezTo>
                  <a:cubicBezTo>
                    <a:pt x="196" y="22"/>
                    <a:pt x="163" y="2"/>
                    <a:pt x="125" y="0"/>
                  </a:cubicBezTo>
                  <a:cubicBezTo>
                    <a:pt x="125" y="0"/>
                    <a:pt x="125" y="0"/>
                    <a:pt x="125" y="0"/>
                  </a:cubicBezTo>
                  <a:cubicBezTo>
                    <a:pt x="125" y="0"/>
                    <a:pt x="125" y="0"/>
                    <a:pt x="125" y="0"/>
                  </a:cubicBezTo>
                  <a:cubicBezTo>
                    <a:pt x="125" y="0"/>
                    <a:pt x="125" y="0"/>
                    <a:pt x="125" y="0"/>
                  </a:cubicBezTo>
                  <a:cubicBezTo>
                    <a:pt x="124" y="0"/>
                    <a:pt x="124" y="0"/>
                    <a:pt x="124" y="0"/>
                  </a:cubicBezTo>
                  <a:cubicBezTo>
                    <a:pt x="124" y="0"/>
                    <a:pt x="124" y="0"/>
                    <a:pt x="124" y="0"/>
                  </a:cubicBezTo>
                  <a:cubicBezTo>
                    <a:pt x="124" y="0"/>
                    <a:pt x="124" y="0"/>
                    <a:pt x="124" y="0"/>
                  </a:cubicBezTo>
                  <a:cubicBezTo>
                    <a:pt x="124" y="0"/>
                    <a:pt x="124" y="0"/>
                    <a:pt x="124" y="0"/>
                  </a:cubicBezTo>
                  <a:cubicBezTo>
                    <a:pt x="124" y="0"/>
                    <a:pt x="123" y="0"/>
                    <a:pt x="123" y="0"/>
                  </a:cubicBezTo>
                  <a:cubicBezTo>
                    <a:pt x="123" y="0"/>
                    <a:pt x="123" y="0"/>
                    <a:pt x="123" y="0"/>
                  </a:cubicBezTo>
                  <a:cubicBezTo>
                    <a:pt x="123" y="0"/>
                    <a:pt x="123" y="0"/>
                    <a:pt x="123" y="0"/>
                  </a:cubicBezTo>
                  <a:cubicBezTo>
                    <a:pt x="123" y="0"/>
                    <a:pt x="123" y="0"/>
                    <a:pt x="123" y="0"/>
                  </a:cubicBezTo>
                  <a:cubicBezTo>
                    <a:pt x="123" y="0"/>
                    <a:pt x="123" y="0"/>
                    <a:pt x="123" y="0"/>
                  </a:cubicBezTo>
                  <a:cubicBezTo>
                    <a:pt x="123" y="0"/>
                    <a:pt x="123" y="0"/>
                    <a:pt x="123" y="0"/>
                  </a:cubicBezTo>
                  <a:cubicBezTo>
                    <a:pt x="123" y="0"/>
                    <a:pt x="122" y="0"/>
                    <a:pt x="122" y="0"/>
                  </a:cubicBezTo>
                  <a:cubicBezTo>
                    <a:pt x="122" y="0"/>
                    <a:pt x="122" y="0"/>
                    <a:pt x="122" y="0"/>
                  </a:cubicBezTo>
                  <a:cubicBezTo>
                    <a:pt x="122" y="0"/>
                    <a:pt x="122" y="0"/>
                    <a:pt x="122" y="0"/>
                  </a:cubicBezTo>
                  <a:cubicBezTo>
                    <a:pt x="122" y="0"/>
                    <a:pt x="122" y="0"/>
                    <a:pt x="122" y="0"/>
                  </a:cubicBezTo>
                  <a:cubicBezTo>
                    <a:pt x="122" y="0"/>
                    <a:pt x="122" y="0"/>
                    <a:pt x="122" y="0"/>
                  </a:cubicBezTo>
                  <a:cubicBezTo>
                    <a:pt x="122" y="0"/>
                    <a:pt x="122" y="0"/>
                    <a:pt x="122" y="0"/>
                  </a:cubicBezTo>
                  <a:cubicBezTo>
                    <a:pt x="122" y="0"/>
                    <a:pt x="122" y="0"/>
                    <a:pt x="122" y="0"/>
                  </a:cubicBezTo>
                  <a:cubicBezTo>
                    <a:pt x="122" y="0"/>
                    <a:pt x="122" y="0"/>
                    <a:pt x="122" y="0"/>
                  </a:cubicBezTo>
                  <a:cubicBezTo>
                    <a:pt x="122" y="0"/>
                    <a:pt x="121" y="0"/>
                    <a:pt x="121" y="0"/>
                  </a:cubicBezTo>
                  <a:cubicBezTo>
                    <a:pt x="121" y="0"/>
                    <a:pt x="121" y="0"/>
                    <a:pt x="121" y="0"/>
                  </a:cubicBezTo>
                  <a:cubicBezTo>
                    <a:pt x="121" y="0"/>
                    <a:pt x="121" y="0"/>
                    <a:pt x="121" y="0"/>
                  </a:cubicBezTo>
                  <a:cubicBezTo>
                    <a:pt x="121" y="0"/>
                    <a:pt x="121" y="0"/>
                    <a:pt x="121" y="0"/>
                  </a:cubicBezTo>
                  <a:cubicBezTo>
                    <a:pt x="121" y="0"/>
                    <a:pt x="121" y="0"/>
                    <a:pt x="121" y="0"/>
                  </a:cubicBezTo>
                  <a:cubicBezTo>
                    <a:pt x="121" y="0"/>
                    <a:pt x="121" y="0"/>
                    <a:pt x="121" y="0"/>
                  </a:cubicBezTo>
                  <a:cubicBezTo>
                    <a:pt x="121" y="0"/>
                    <a:pt x="121" y="0"/>
                    <a:pt x="121" y="0"/>
                  </a:cubicBezTo>
                  <a:cubicBezTo>
                    <a:pt x="121" y="0"/>
                    <a:pt x="121" y="0"/>
                    <a:pt x="121" y="0"/>
                  </a:cubicBezTo>
                  <a:cubicBezTo>
                    <a:pt x="121" y="0"/>
                    <a:pt x="121"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20" y="0"/>
                    <a:pt x="120" y="0"/>
                    <a:pt x="120" y="0"/>
                  </a:cubicBezTo>
                  <a:cubicBezTo>
                    <a:pt x="119" y="0"/>
                    <a:pt x="119" y="0"/>
                    <a:pt x="119" y="0"/>
                  </a:cubicBezTo>
                  <a:cubicBezTo>
                    <a:pt x="119" y="0"/>
                    <a:pt x="119" y="0"/>
                    <a:pt x="119" y="0"/>
                  </a:cubicBezTo>
                  <a:cubicBezTo>
                    <a:pt x="119" y="0"/>
                    <a:pt x="119" y="0"/>
                    <a:pt x="119" y="0"/>
                  </a:cubicBezTo>
                  <a:cubicBezTo>
                    <a:pt x="119" y="0"/>
                    <a:pt x="119" y="0"/>
                    <a:pt x="119" y="0"/>
                  </a:cubicBezTo>
                  <a:cubicBezTo>
                    <a:pt x="119" y="0"/>
                    <a:pt x="119" y="0"/>
                    <a:pt x="119" y="0"/>
                  </a:cubicBezTo>
                  <a:cubicBezTo>
                    <a:pt x="119" y="0"/>
                    <a:pt x="119" y="0"/>
                    <a:pt x="119" y="0"/>
                  </a:cubicBezTo>
                  <a:cubicBezTo>
                    <a:pt x="119" y="0"/>
                    <a:pt x="119" y="0"/>
                    <a:pt x="119" y="0"/>
                  </a:cubicBezTo>
                  <a:cubicBezTo>
                    <a:pt x="119" y="0"/>
                    <a:pt x="119" y="0"/>
                    <a:pt x="119" y="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68" name="Freeform 50"/>
            <p:cNvSpPr>
              <a:spLocks noEditPoints="1"/>
            </p:cNvSpPr>
            <p:nvPr/>
          </p:nvSpPr>
          <p:spPr bwMode="auto">
            <a:xfrm>
              <a:off x="2620281" y="5835492"/>
              <a:ext cx="357127" cy="357193"/>
            </a:xfrm>
            <a:custGeom>
              <a:avLst/>
              <a:gdLst>
                <a:gd name="T0" fmla="*/ 1 w 99"/>
                <a:gd name="T1" fmla="*/ 99 h 99"/>
                <a:gd name="T2" fmla="*/ 0 w 99"/>
                <a:gd name="T3" fmla="*/ 98 h 99"/>
                <a:gd name="T4" fmla="*/ 0 w 99"/>
                <a:gd name="T5" fmla="*/ 98 h 99"/>
                <a:gd name="T6" fmla="*/ 0 w 99"/>
                <a:gd name="T7" fmla="*/ 97 h 99"/>
                <a:gd name="T8" fmla="*/ 0 w 99"/>
                <a:gd name="T9" fmla="*/ 97 h 99"/>
                <a:gd name="T10" fmla="*/ 0 w 99"/>
                <a:gd name="T11" fmla="*/ 97 h 99"/>
                <a:gd name="T12" fmla="*/ 0 w 99"/>
                <a:gd name="T13" fmla="*/ 97 h 99"/>
                <a:gd name="T14" fmla="*/ 0 w 99"/>
                <a:gd name="T15" fmla="*/ 97 h 99"/>
                <a:gd name="T16" fmla="*/ 0 w 99"/>
                <a:gd name="T17" fmla="*/ 96 h 99"/>
                <a:gd name="T18" fmla="*/ 0 w 99"/>
                <a:gd name="T19" fmla="*/ 96 h 99"/>
                <a:gd name="T20" fmla="*/ 0 w 99"/>
                <a:gd name="T21" fmla="*/ 96 h 99"/>
                <a:gd name="T22" fmla="*/ 0 w 99"/>
                <a:gd name="T23" fmla="*/ 96 h 99"/>
                <a:gd name="T24" fmla="*/ 0 w 99"/>
                <a:gd name="T25" fmla="*/ 96 h 99"/>
                <a:gd name="T26" fmla="*/ 0 w 99"/>
                <a:gd name="T27" fmla="*/ 95 h 99"/>
                <a:gd name="T28" fmla="*/ 0 w 99"/>
                <a:gd name="T29" fmla="*/ 95 h 99"/>
                <a:gd name="T30" fmla="*/ 0 w 99"/>
                <a:gd name="T31" fmla="*/ 95 h 99"/>
                <a:gd name="T32" fmla="*/ 0 w 99"/>
                <a:gd name="T33" fmla="*/ 95 h 99"/>
                <a:gd name="T34" fmla="*/ 0 w 99"/>
                <a:gd name="T35" fmla="*/ 95 h 99"/>
                <a:gd name="T36" fmla="*/ 0 w 99"/>
                <a:gd name="T37" fmla="*/ 94 h 99"/>
                <a:gd name="T38" fmla="*/ 0 w 99"/>
                <a:gd name="T39" fmla="*/ 94 h 99"/>
                <a:gd name="T40" fmla="*/ 0 w 99"/>
                <a:gd name="T41" fmla="*/ 94 h 99"/>
                <a:gd name="T42" fmla="*/ 0 w 99"/>
                <a:gd name="T43" fmla="*/ 94 h 99"/>
                <a:gd name="T44" fmla="*/ 0 w 99"/>
                <a:gd name="T45" fmla="*/ 94 h 99"/>
                <a:gd name="T46" fmla="*/ 0 w 99"/>
                <a:gd name="T47" fmla="*/ 94 h 99"/>
                <a:gd name="T48" fmla="*/ 0 w 99"/>
                <a:gd name="T49" fmla="*/ 94 h 99"/>
                <a:gd name="T50" fmla="*/ 0 w 99"/>
                <a:gd name="T51" fmla="*/ 93 h 99"/>
                <a:gd name="T52" fmla="*/ 99 w 99"/>
                <a:gd name="T53" fmla="*/ 0 h 99"/>
                <a:gd name="T54" fmla="*/ 98 w 99"/>
                <a:gd name="T55" fmla="*/ 0 h 99"/>
                <a:gd name="T56" fmla="*/ 98 w 99"/>
                <a:gd name="T57" fmla="*/ 0 h 99"/>
                <a:gd name="T58" fmla="*/ 98 w 99"/>
                <a:gd name="T59" fmla="*/ 0 h 99"/>
                <a:gd name="T60" fmla="*/ 98 w 99"/>
                <a:gd name="T61" fmla="*/ 0 h 99"/>
                <a:gd name="T62" fmla="*/ 97 w 99"/>
                <a:gd name="T63" fmla="*/ 0 h 99"/>
                <a:gd name="T64" fmla="*/ 97 w 99"/>
                <a:gd name="T65" fmla="*/ 0 h 99"/>
                <a:gd name="T66" fmla="*/ 97 w 99"/>
                <a:gd name="T67" fmla="*/ 0 h 99"/>
                <a:gd name="T68" fmla="*/ 97 w 99"/>
                <a:gd name="T69" fmla="*/ 0 h 99"/>
                <a:gd name="T70" fmla="*/ 97 w 99"/>
                <a:gd name="T71" fmla="*/ 0 h 99"/>
                <a:gd name="T72" fmla="*/ 96 w 99"/>
                <a:gd name="T73" fmla="*/ 0 h 99"/>
                <a:gd name="T74" fmla="*/ 94 w 99"/>
                <a:gd name="T75" fmla="*/ 0 h 99"/>
                <a:gd name="T76" fmla="*/ 96 w 99"/>
                <a:gd name="T77" fmla="*/ 0 h 99"/>
                <a:gd name="T78" fmla="*/ 94 w 99"/>
                <a:gd name="T79" fmla="*/ 0 h 99"/>
                <a:gd name="T80" fmla="*/ 94 w 99"/>
                <a:gd name="T81" fmla="*/ 0 h 99"/>
                <a:gd name="T82" fmla="*/ 96 w 99"/>
                <a:gd name="T83" fmla="*/ 0 h 99"/>
                <a:gd name="T84" fmla="*/ 94 w 99"/>
                <a:gd name="T85" fmla="*/ 0 h 99"/>
                <a:gd name="T86" fmla="*/ 96 w 99"/>
                <a:gd name="T87" fmla="*/ 0 h 99"/>
                <a:gd name="T88" fmla="*/ 94 w 99"/>
                <a:gd name="T89" fmla="*/ 0 h 99"/>
                <a:gd name="T90" fmla="*/ 96 w 99"/>
                <a:gd name="T91" fmla="*/ 0 h 99"/>
                <a:gd name="T92" fmla="*/ 94 w 99"/>
                <a:gd name="T93" fmla="*/ 0 h 99"/>
                <a:gd name="T94" fmla="*/ 95 w 99"/>
                <a:gd name="T95" fmla="*/ 0 h 99"/>
                <a:gd name="T96" fmla="*/ 95 w 99"/>
                <a:gd name="T97" fmla="*/ 0 h 99"/>
                <a:gd name="T98" fmla="*/ 95 w 99"/>
                <a:gd name="T99" fmla="*/ 0 h 99"/>
                <a:gd name="T100" fmla="*/ 95 w 99"/>
                <a:gd name="T101" fmla="*/ 0 h 99"/>
                <a:gd name="T102" fmla="*/ 95 w 99"/>
                <a:gd name="T103" fmla="*/ 0 h 99"/>
                <a:gd name="T104" fmla="*/ 95 w 99"/>
                <a:gd name="T10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99">
                  <a:moveTo>
                    <a:pt x="1" y="99"/>
                  </a:moveTo>
                  <a:cubicBezTo>
                    <a:pt x="1" y="99"/>
                    <a:pt x="1" y="99"/>
                    <a:pt x="1" y="99"/>
                  </a:cubicBezTo>
                  <a:cubicBezTo>
                    <a:pt x="1" y="99"/>
                    <a:pt x="1" y="99"/>
                    <a:pt x="1" y="99"/>
                  </a:cubicBezTo>
                  <a:moveTo>
                    <a:pt x="0" y="98"/>
                  </a:moveTo>
                  <a:cubicBezTo>
                    <a:pt x="0" y="98"/>
                    <a:pt x="0" y="98"/>
                    <a:pt x="0" y="98"/>
                  </a:cubicBezTo>
                  <a:cubicBezTo>
                    <a:pt x="0" y="98"/>
                    <a:pt x="0" y="98"/>
                    <a:pt x="0" y="98"/>
                  </a:cubicBezTo>
                  <a:moveTo>
                    <a:pt x="0" y="98"/>
                  </a:moveTo>
                  <a:cubicBezTo>
                    <a:pt x="0" y="98"/>
                    <a:pt x="0" y="98"/>
                    <a:pt x="0" y="98"/>
                  </a:cubicBezTo>
                  <a:cubicBezTo>
                    <a:pt x="0" y="98"/>
                    <a:pt x="0" y="98"/>
                    <a:pt x="0" y="98"/>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cubicBezTo>
                    <a:pt x="0" y="95"/>
                    <a:pt x="0" y="95"/>
                    <a:pt x="0" y="95"/>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3"/>
                  </a:moveTo>
                  <a:cubicBezTo>
                    <a:pt x="0" y="93"/>
                    <a:pt x="0" y="93"/>
                    <a:pt x="0" y="93"/>
                  </a:cubicBezTo>
                  <a:cubicBezTo>
                    <a:pt x="0" y="93"/>
                    <a:pt x="0" y="93"/>
                    <a:pt x="0" y="93"/>
                  </a:cubicBezTo>
                  <a:moveTo>
                    <a:pt x="99" y="0"/>
                  </a:moveTo>
                  <a:cubicBezTo>
                    <a:pt x="99" y="0"/>
                    <a:pt x="99" y="0"/>
                    <a:pt x="99" y="0"/>
                  </a:cubicBezTo>
                  <a:cubicBezTo>
                    <a:pt x="99" y="0"/>
                    <a:pt x="99" y="0"/>
                    <a:pt x="99" y="0"/>
                  </a:cubicBezTo>
                  <a:moveTo>
                    <a:pt x="98" y="0"/>
                  </a:moveTo>
                  <a:cubicBezTo>
                    <a:pt x="98" y="0"/>
                    <a:pt x="98" y="0"/>
                    <a:pt x="98" y="0"/>
                  </a:cubicBezTo>
                  <a:cubicBezTo>
                    <a:pt x="98" y="0"/>
                    <a:pt x="98" y="0"/>
                    <a:pt x="98" y="0"/>
                  </a:cubicBezTo>
                  <a:moveTo>
                    <a:pt x="98" y="0"/>
                  </a:moveTo>
                  <a:cubicBezTo>
                    <a:pt x="98" y="0"/>
                    <a:pt x="98" y="0"/>
                    <a:pt x="98" y="0"/>
                  </a:cubicBezTo>
                  <a:cubicBezTo>
                    <a:pt x="98" y="0"/>
                    <a:pt x="98" y="0"/>
                    <a:pt x="98" y="0"/>
                  </a:cubicBezTo>
                  <a:moveTo>
                    <a:pt x="98" y="0"/>
                  </a:moveTo>
                  <a:cubicBezTo>
                    <a:pt x="98" y="0"/>
                    <a:pt x="98" y="0"/>
                    <a:pt x="98" y="0"/>
                  </a:cubicBezTo>
                  <a:cubicBezTo>
                    <a:pt x="98" y="0"/>
                    <a:pt x="98" y="0"/>
                    <a:pt x="98" y="0"/>
                  </a:cubicBezTo>
                  <a:moveTo>
                    <a:pt x="97" y="0"/>
                  </a:moveTo>
                  <a:cubicBezTo>
                    <a:pt x="97" y="0"/>
                    <a:pt x="98" y="0"/>
                    <a:pt x="98" y="0"/>
                  </a:cubicBezTo>
                  <a:cubicBezTo>
                    <a:pt x="98"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5" y="0"/>
                  </a:moveTo>
                  <a:cubicBezTo>
                    <a:pt x="94" y="0"/>
                    <a:pt x="94" y="0"/>
                    <a:pt x="94" y="0"/>
                  </a:cubicBezTo>
                  <a:cubicBezTo>
                    <a:pt x="94" y="0"/>
                    <a:pt x="94"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cubicBezTo>
                    <a:pt x="95" y="0"/>
                    <a:pt x="95" y="0"/>
                    <a:pt x="95" y="0"/>
                  </a:cubicBezTo>
                  <a:cubicBezTo>
                    <a:pt x="95" y="0"/>
                    <a:pt x="95" y="0"/>
                    <a:pt x="95"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69" name="Freeform 51"/>
            <p:cNvSpPr/>
            <p:nvPr/>
          </p:nvSpPr>
          <p:spPr bwMode="auto">
            <a:xfrm>
              <a:off x="2620281" y="5835492"/>
              <a:ext cx="626956" cy="625486"/>
            </a:xfrm>
            <a:custGeom>
              <a:avLst/>
              <a:gdLst>
                <a:gd name="T0" fmla="*/ 95 w 174"/>
                <a:gd name="T1" fmla="*/ 0 h 174"/>
                <a:gd name="T2" fmla="*/ 95 w 174"/>
                <a:gd name="T3" fmla="*/ 0 h 174"/>
                <a:gd name="T4" fmla="*/ 95 w 174"/>
                <a:gd name="T5" fmla="*/ 0 h 174"/>
                <a:gd name="T6" fmla="*/ 94 w 174"/>
                <a:gd name="T7" fmla="*/ 0 h 174"/>
                <a:gd name="T8" fmla="*/ 94 w 174"/>
                <a:gd name="T9" fmla="*/ 0 h 174"/>
                <a:gd name="T10" fmla="*/ 94 w 174"/>
                <a:gd name="T11" fmla="*/ 0 h 174"/>
                <a:gd name="T12" fmla="*/ 94 w 174"/>
                <a:gd name="T13" fmla="*/ 0 h 174"/>
                <a:gd name="T14" fmla="*/ 94 w 174"/>
                <a:gd name="T15" fmla="*/ 0 h 174"/>
                <a:gd name="T16" fmla="*/ 94 w 174"/>
                <a:gd name="T17" fmla="*/ 0 h 174"/>
                <a:gd name="T18" fmla="*/ 79 w 174"/>
                <a:gd name="T19" fmla="*/ 2 h 174"/>
                <a:gd name="T20" fmla="*/ 20 w 174"/>
                <a:gd name="T21" fmla="*/ 37 h 174"/>
                <a:gd name="T22" fmla="*/ 2 w 174"/>
                <a:gd name="T23" fmla="*/ 78 h 174"/>
                <a:gd name="T24" fmla="*/ 0 w 174"/>
                <a:gd name="T25" fmla="*/ 93 h 174"/>
                <a:gd name="T26" fmla="*/ 0 w 174"/>
                <a:gd name="T27" fmla="*/ 94 h 174"/>
                <a:gd name="T28" fmla="*/ 0 w 174"/>
                <a:gd name="T29" fmla="*/ 94 h 174"/>
                <a:gd name="T30" fmla="*/ 0 w 174"/>
                <a:gd name="T31" fmla="*/ 94 h 174"/>
                <a:gd name="T32" fmla="*/ 0 w 174"/>
                <a:gd name="T33" fmla="*/ 94 h 174"/>
                <a:gd name="T34" fmla="*/ 0 w 174"/>
                <a:gd name="T35" fmla="*/ 94 h 174"/>
                <a:gd name="T36" fmla="*/ 0 w 174"/>
                <a:gd name="T37" fmla="*/ 94 h 174"/>
                <a:gd name="T38" fmla="*/ 0 w 174"/>
                <a:gd name="T39" fmla="*/ 94 h 174"/>
                <a:gd name="T40" fmla="*/ 0 w 174"/>
                <a:gd name="T41" fmla="*/ 95 h 174"/>
                <a:gd name="T42" fmla="*/ 0 w 174"/>
                <a:gd name="T43" fmla="*/ 95 h 174"/>
                <a:gd name="T44" fmla="*/ 0 w 174"/>
                <a:gd name="T45" fmla="*/ 95 h 174"/>
                <a:gd name="T46" fmla="*/ 0 w 174"/>
                <a:gd name="T47" fmla="*/ 95 h 174"/>
                <a:gd name="T48" fmla="*/ 0 w 174"/>
                <a:gd name="T49" fmla="*/ 95 h 174"/>
                <a:gd name="T50" fmla="*/ 0 w 174"/>
                <a:gd name="T51" fmla="*/ 96 h 174"/>
                <a:gd name="T52" fmla="*/ 0 w 174"/>
                <a:gd name="T53" fmla="*/ 96 h 174"/>
                <a:gd name="T54" fmla="*/ 0 w 174"/>
                <a:gd name="T55" fmla="*/ 96 h 174"/>
                <a:gd name="T56" fmla="*/ 0 w 174"/>
                <a:gd name="T57" fmla="*/ 96 h 174"/>
                <a:gd name="T58" fmla="*/ 0 w 174"/>
                <a:gd name="T59" fmla="*/ 96 h 174"/>
                <a:gd name="T60" fmla="*/ 0 w 174"/>
                <a:gd name="T61" fmla="*/ 97 h 174"/>
                <a:gd name="T62" fmla="*/ 0 w 174"/>
                <a:gd name="T63" fmla="*/ 97 h 174"/>
                <a:gd name="T64" fmla="*/ 0 w 174"/>
                <a:gd name="T65" fmla="*/ 97 h 174"/>
                <a:gd name="T66" fmla="*/ 0 w 174"/>
                <a:gd name="T67" fmla="*/ 97 h 174"/>
                <a:gd name="T68" fmla="*/ 0 w 174"/>
                <a:gd name="T69" fmla="*/ 97 h 174"/>
                <a:gd name="T70" fmla="*/ 0 w 174"/>
                <a:gd name="T71" fmla="*/ 98 h 174"/>
                <a:gd name="T72" fmla="*/ 0 w 174"/>
                <a:gd name="T73" fmla="*/ 98 h 174"/>
                <a:gd name="T74" fmla="*/ 1 w 174"/>
                <a:gd name="T75" fmla="*/ 99 h 174"/>
                <a:gd name="T76" fmla="*/ 27 w 174"/>
                <a:gd name="T77" fmla="*/ 121 h 174"/>
                <a:gd name="T78" fmla="*/ 174 w 174"/>
                <a:gd name="T79" fmla="*/ 42 h 174"/>
                <a:gd name="T80" fmla="*/ 99 w 174"/>
                <a:gd name="T81" fmla="*/ 0 h 174"/>
                <a:gd name="T82" fmla="*/ 98 w 174"/>
                <a:gd name="T83" fmla="*/ 0 h 174"/>
                <a:gd name="T84" fmla="*/ 98 w 174"/>
                <a:gd name="T85" fmla="*/ 0 h 174"/>
                <a:gd name="T86" fmla="*/ 98 w 174"/>
                <a:gd name="T87" fmla="*/ 0 h 174"/>
                <a:gd name="T88" fmla="*/ 97 w 174"/>
                <a:gd name="T89" fmla="*/ 0 h 174"/>
                <a:gd name="T90" fmla="*/ 97 w 174"/>
                <a:gd name="T91" fmla="*/ 0 h 174"/>
                <a:gd name="T92" fmla="*/ 97 w 174"/>
                <a:gd name="T93" fmla="*/ 0 h 174"/>
                <a:gd name="T94" fmla="*/ 97 w 174"/>
                <a:gd name="T95" fmla="*/ 0 h 174"/>
                <a:gd name="T96" fmla="*/ 97 w 174"/>
                <a:gd name="T97" fmla="*/ 0 h 174"/>
                <a:gd name="T98" fmla="*/ 97 w 174"/>
                <a:gd name="T99" fmla="*/ 0 h 174"/>
                <a:gd name="T100" fmla="*/ 96 w 174"/>
                <a:gd name="T101" fmla="*/ 0 h 174"/>
                <a:gd name="T102" fmla="*/ 96 w 174"/>
                <a:gd name="T103" fmla="*/ 0 h 174"/>
                <a:gd name="T104" fmla="*/ 96 w 174"/>
                <a:gd name="T105" fmla="*/ 0 h 174"/>
                <a:gd name="T106" fmla="*/ 96 w 174"/>
                <a:gd name="T107" fmla="*/ 0 h 174"/>
                <a:gd name="T108" fmla="*/ 96 w 174"/>
                <a:gd name="T109" fmla="*/ 0 h 174"/>
                <a:gd name="T110" fmla="*/ 95 w 174"/>
                <a:gd name="T111" fmla="*/ 0 h 174"/>
                <a:gd name="T112" fmla="*/ 95 w 174"/>
                <a:gd name="T113" fmla="*/ 0 h 174"/>
                <a:gd name="T114" fmla="*/ 95 w 174"/>
                <a:gd name="T115"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4" h="174">
                  <a:moveTo>
                    <a:pt x="95" y="0"/>
                  </a:move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89" y="0"/>
                    <a:pt x="84" y="1"/>
                    <a:pt x="79" y="2"/>
                  </a:cubicBezTo>
                  <a:cubicBezTo>
                    <a:pt x="79" y="2"/>
                    <a:pt x="79" y="2"/>
                    <a:pt x="79" y="2"/>
                  </a:cubicBezTo>
                  <a:cubicBezTo>
                    <a:pt x="63" y="4"/>
                    <a:pt x="49" y="11"/>
                    <a:pt x="37" y="20"/>
                  </a:cubicBezTo>
                  <a:cubicBezTo>
                    <a:pt x="32" y="26"/>
                    <a:pt x="26" y="32"/>
                    <a:pt x="20" y="37"/>
                  </a:cubicBezTo>
                  <a:cubicBezTo>
                    <a:pt x="11" y="49"/>
                    <a:pt x="5" y="63"/>
                    <a:pt x="2" y="78"/>
                  </a:cubicBezTo>
                  <a:cubicBezTo>
                    <a:pt x="2" y="78"/>
                    <a:pt x="2" y="78"/>
                    <a:pt x="2" y="78"/>
                  </a:cubicBezTo>
                  <a:cubicBezTo>
                    <a:pt x="1" y="83"/>
                    <a:pt x="0" y="88"/>
                    <a:pt x="0" y="93"/>
                  </a:cubicBezTo>
                  <a:cubicBezTo>
                    <a:pt x="0" y="93"/>
                    <a:pt x="0" y="93"/>
                    <a:pt x="0" y="93"/>
                  </a:cubicBezTo>
                  <a:cubicBezTo>
                    <a:pt x="0" y="93"/>
                    <a:pt x="0" y="93"/>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4"/>
                    <a:pt x="0" y="94"/>
                  </a:cubicBezTo>
                  <a:cubicBezTo>
                    <a:pt x="0" y="94"/>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5"/>
                    <a:pt x="0" y="95"/>
                    <a:pt x="0" y="95"/>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6"/>
                    <a:pt x="0" y="96"/>
                  </a:cubicBezTo>
                  <a:cubicBezTo>
                    <a:pt x="0" y="96"/>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98"/>
                    <a:pt x="0" y="98"/>
                    <a:pt x="0" y="98"/>
                  </a:cubicBezTo>
                  <a:cubicBezTo>
                    <a:pt x="0" y="98"/>
                    <a:pt x="0" y="98"/>
                    <a:pt x="0" y="98"/>
                  </a:cubicBezTo>
                  <a:cubicBezTo>
                    <a:pt x="0" y="98"/>
                    <a:pt x="0" y="99"/>
                    <a:pt x="1" y="99"/>
                  </a:cubicBezTo>
                  <a:cubicBezTo>
                    <a:pt x="1" y="99"/>
                    <a:pt x="1" y="99"/>
                    <a:pt x="1" y="99"/>
                  </a:cubicBezTo>
                  <a:cubicBezTo>
                    <a:pt x="2" y="130"/>
                    <a:pt x="18" y="157"/>
                    <a:pt x="43" y="174"/>
                  </a:cubicBezTo>
                  <a:cubicBezTo>
                    <a:pt x="33" y="159"/>
                    <a:pt x="27" y="141"/>
                    <a:pt x="27" y="121"/>
                  </a:cubicBezTo>
                  <a:cubicBezTo>
                    <a:pt x="27" y="69"/>
                    <a:pt x="69" y="27"/>
                    <a:pt x="122" y="27"/>
                  </a:cubicBezTo>
                  <a:cubicBezTo>
                    <a:pt x="141" y="27"/>
                    <a:pt x="159" y="33"/>
                    <a:pt x="174" y="42"/>
                  </a:cubicBezTo>
                  <a:cubicBezTo>
                    <a:pt x="158" y="18"/>
                    <a:pt x="130" y="1"/>
                    <a:pt x="99" y="0"/>
                  </a:cubicBezTo>
                  <a:cubicBezTo>
                    <a:pt x="99" y="0"/>
                    <a:pt x="99" y="0"/>
                    <a:pt x="99" y="0"/>
                  </a:cubicBezTo>
                  <a:cubicBezTo>
                    <a:pt x="99" y="0"/>
                    <a:pt x="99"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path>
              </a:pathLst>
            </a:custGeom>
            <a:solidFill>
              <a:schemeClr val="accent1">
                <a:lumMod val="40000"/>
                <a:lumOff val="6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70" name="Freeform 52"/>
            <p:cNvSpPr/>
            <p:nvPr/>
          </p:nvSpPr>
          <p:spPr bwMode="auto">
            <a:xfrm>
              <a:off x="2691706" y="5906930"/>
              <a:ext cx="61901" cy="61914"/>
            </a:xfrm>
            <a:custGeom>
              <a:avLst/>
              <a:gdLst>
                <a:gd name="T0" fmla="*/ 17 w 17"/>
                <a:gd name="T1" fmla="*/ 0 h 17"/>
                <a:gd name="T2" fmla="*/ 17 w 17"/>
                <a:gd name="T3" fmla="*/ 0 h 17"/>
                <a:gd name="T4" fmla="*/ 0 w 17"/>
                <a:gd name="T5" fmla="*/ 17 h 17"/>
                <a:gd name="T6" fmla="*/ 0 w 17"/>
                <a:gd name="T7" fmla="*/ 17 h 17"/>
                <a:gd name="T8" fmla="*/ 17 w 17"/>
                <a:gd name="T9" fmla="*/ 0 h 17"/>
              </a:gdLst>
              <a:ahLst/>
              <a:cxnLst>
                <a:cxn ang="0">
                  <a:pos x="T0" y="T1"/>
                </a:cxn>
                <a:cxn ang="0">
                  <a:pos x="T2" y="T3"/>
                </a:cxn>
                <a:cxn ang="0">
                  <a:pos x="T4" y="T5"/>
                </a:cxn>
                <a:cxn ang="0">
                  <a:pos x="T6" y="T7"/>
                </a:cxn>
                <a:cxn ang="0">
                  <a:pos x="T8" y="T9"/>
                </a:cxn>
              </a:cxnLst>
              <a:rect l="0" t="0" r="r" b="b"/>
              <a:pathLst>
                <a:path w="17" h="17">
                  <a:moveTo>
                    <a:pt x="17" y="0"/>
                  </a:moveTo>
                  <a:cubicBezTo>
                    <a:pt x="17" y="0"/>
                    <a:pt x="17" y="0"/>
                    <a:pt x="17" y="0"/>
                  </a:cubicBezTo>
                  <a:cubicBezTo>
                    <a:pt x="12" y="6"/>
                    <a:pt x="6" y="12"/>
                    <a:pt x="0" y="17"/>
                  </a:cubicBezTo>
                  <a:cubicBezTo>
                    <a:pt x="0" y="17"/>
                    <a:pt x="0" y="17"/>
                    <a:pt x="0" y="17"/>
                  </a:cubicBezTo>
                  <a:cubicBezTo>
                    <a:pt x="6" y="12"/>
                    <a:pt x="12" y="6"/>
                    <a:pt x="17"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71" name="Freeform 53"/>
            <p:cNvSpPr>
              <a:spLocks noEditPoints="1"/>
            </p:cNvSpPr>
            <p:nvPr/>
          </p:nvSpPr>
          <p:spPr bwMode="auto">
            <a:xfrm>
              <a:off x="1199711" y="3520877"/>
              <a:ext cx="560292" cy="565160"/>
            </a:xfrm>
            <a:custGeom>
              <a:avLst/>
              <a:gdLst>
                <a:gd name="T0" fmla="*/ 0 w 156"/>
                <a:gd name="T1" fmla="*/ 156 h 157"/>
                <a:gd name="T2" fmla="*/ 0 w 156"/>
                <a:gd name="T3" fmla="*/ 156 h 157"/>
                <a:gd name="T4" fmla="*/ 0 w 156"/>
                <a:gd name="T5" fmla="*/ 155 h 157"/>
                <a:gd name="T6" fmla="*/ 0 w 156"/>
                <a:gd name="T7" fmla="*/ 155 h 157"/>
                <a:gd name="T8" fmla="*/ 0 w 156"/>
                <a:gd name="T9" fmla="*/ 154 h 157"/>
                <a:gd name="T10" fmla="*/ 0 w 156"/>
                <a:gd name="T11" fmla="*/ 154 h 157"/>
                <a:gd name="T12" fmla="*/ 0 w 156"/>
                <a:gd name="T13" fmla="*/ 153 h 157"/>
                <a:gd name="T14" fmla="*/ 0 w 156"/>
                <a:gd name="T15" fmla="*/ 153 h 157"/>
                <a:gd name="T16" fmla="*/ 0 w 156"/>
                <a:gd name="T17" fmla="*/ 152 h 157"/>
                <a:gd name="T18" fmla="*/ 0 w 156"/>
                <a:gd name="T19" fmla="*/ 152 h 157"/>
                <a:gd name="T20" fmla="*/ 0 w 156"/>
                <a:gd name="T21" fmla="*/ 151 h 157"/>
                <a:gd name="T22" fmla="*/ 0 w 156"/>
                <a:gd name="T23" fmla="*/ 151 h 157"/>
                <a:gd name="T24" fmla="*/ 0 w 156"/>
                <a:gd name="T25" fmla="*/ 150 h 157"/>
                <a:gd name="T26" fmla="*/ 0 w 156"/>
                <a:gd name="T27" fmla="*/ 150 h 157"/>
                <a:gd name="T28" fmla="*/ 0 w 156"/>
                <a:gd name="T29" fmla="*/ 149 h 157"/>
                <a:gd name="T30" fmla="*/ 0 w 156"/>
                <a:gd name="T31" fmla="*/ 149 h 157"/>
                <a:gd name="T32" fmla="*/ 0 w 156"/>
                <a:gd name="T33" fmla="*/ 149 h 157"/>
                <a:gd name="T34" fmla="*/ 0 w 156"/>
                <a:gd name="T35" fmla="*/ 148 h 157"/>
                <a:gd name="T36" fmla="*/ 0 w 156"/>
                <a:gd name="T37" fmla="*/ 148 h 157"/>
                <a:gd name="T38" fmla="*/ 0 w 156"/>
                <a:gd name="T39" fmla="*/ 147 h 157"/>
                <a:gd name="T40" fmla="*/ 0 w 156"/>
                <a:gd name="T41" fmla="*/ 147 h 157"/>
                <a:gd name="T42" fmla="*/ 0 w 156"/>
                <a:gd name="T43" fmla="*/ 146 h 157"/>
                <a:gd name="T44" fmla="*/ 0 w 156"/>
                <a:gd name="T45" fmla="*/ 146 h 157"/>
                <a:gd name="T46" fmla="*/ 0 w 156"/>
                <a:gd name="T47" fmla="*/ 145 h 157"/>
                <a:gd name="T48" fmla="*/ 0 w 156"/>
                <a:gd name="T49" fmla="*/ 145 h 157"/>
                <a:gd name="T50" fmla="*/ 0 w 156"/>
                <a:gd name="T51" fmla="*/ 144 h 157"/>
                <a:gd name="T52" fmla="*/ 0 w 156"/>
                <a:gd name="T53" fmla="*/ 143 h 157"/>
                <a:gd name="T54" fmla="*/ 156 w 156"/>
                <a:gd name="T55" fmla="*/ 0 h 157"/>
                <a:gd name="T56" fmla="*/ 155 w 156"/>
                <a:gd name="T57" fmla="*/ 0 h 157"/>
                <a:gd name="T58" fmla="*/ 155 w 156"/>
                <a:gd name="T59" fmla="*/ 0 h 157"/>
                <a:gd name="T60" fmla="*/ 154 w 156"/>
                <a:gd name="T61" fmla="*/ 0 h 157"/>
                <a:gd name="T62" fmla="*/ 154 w 156"/>
                <a:gd name="T63" fmla="*/ 0 h 157"/>
                <a:gd name="T64" fmla="*/ 153 w 156"/>
                <a:gd name="T65" fmla="*/ 0 h 157"/>
                <a:gd name="T66" fmla="*/ 153 w 156"/>
                <a:gd name="T67" fmla="*/ 0 h 157"/>
                <a:gd name="T68" fmla="*/ 142 w 156"/>
                <a:gd name="T69" fmla="*/ 0 h 157"/>
                <a:gd name="T70" fmla="*/ 143 w 156"/>
                <a:gd name="T71" fmla="*/ 0 h 157"/>
                <a:gd name="T72" fmla="*/ 152 w 156"/>
                <a:gd name="T73" fmla="*/ 0 h 157"/>
                <a:gd name="T74" fmla="*/ 152 w 156"/>
                <a:gd name="T75" fmla="*/ 0 h 157"/>
                <a:gd name="T76" fmla="*/ 151 w 156"/>
                <a:gd name="T77" fmla="*/ 0 h 157"/>
                <a:gd name="T78" fmla="*/ 144 w 156"/>
                <a:gd name="T79" fmla="*/ 0 h 157"/>
                <a:gd name="T80" fmla="*/ 144 w 156"/>
                <a:gd name="T81" fmla="*/ 0 h 157"/>
                <a:gd name="T82" fmla="*/ 150 w 156"/>
                <a:gd name="T83" fmla="*/ 0 h 157"/>
                <a:gd name="T84" fmla="*/ 145 w 156"/>
                <a:gd name="T85" fmla="*/ 0 h 157"/>
                <a:gd name="T86" fmla="*/ 145 w 156"/>
                <a:gd name="T87" fmla="*/ 0 h 157"/>
                <a:gd name="T88" fmla="*/ 150 w 156"/>
                <a:gd name="T89" fmla="*/ 0 h 157"/>
                <a:gd name="T90" fmla="*/ 145 w 156"/>
                <a:gd name="T91" fmla="*/ 0 h 157"/>
                <a:gd name="T92" fmla="*/ 145 w 156"/>
                <a:gd name="T93" fmla="*/ 0 h 157"/>
                <a:gd name="T94" fmla="*/ 149 w 156"/>
                <a:gd name="T95" fmla="*/ 0 h 157"/>
                <a:gd name="T96" fmla="*/ 146 w 156"/>
                <a:gd name="T97" fmla="*/ 0 h 157"/>
                <a:gd name="T98" fmla="*/ 146 w 156"/>
                <a:gd name="T99" fmla="*/ 0 h 157"/>
                <a:gd name="T100" fmla="*/ 148 w 156"/>
                <a:gd name="T101" fmla="*/ 0 h 157"/>
                <a:gd name="T102" fmla="*/ 147 w 156"/>
                <a:gd name="T103" fmla="*/ 0 h 157"/>
                <a:gd name="T104" fmla="*/ 147 w 156"/>
                <a:gd name="T105" fmla="*/ 0 h 157"/>
                <a:gd name="T106" fmla="*/ 147 w 156"/>
                <a:gd name="T10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6" h="157">
                  <a:moveTo>
                    <a:pt x="0" y="157"/>
                  </a:moveTo>
                  <a:cubicBezTo>
                    <a:pt x="0" y="157"/>
                    <a:pt x="0" y="157"/>
                    <a:pt x="0" y="157"/>
                  </a:cubicBezTo>
                  <a:cubicBezTo>
                    <a:pt x="0" y="157"/>
                    <a:pt x="0" y="157"/>
                    <a:pt x="0" y="157"/>
                  </a:cubicBezTo>
                  <a:moveTo>
                    <a:pt x="0" y="156"/>
                  </a:moveTo>
                  <a:cubicBezTo>
                    <a:pt x="0" y="156"/>
                    <a:pt x="0" y="156"/>
                    <a:pt x="0" y="156"/>
                  </a:cubicBezTo>
                  <a:cubicBezTo>
                    <a:pt x="0" y="156"/>
                    <a:pt x="0" y="156"/>
                    <a:pt x="0" y="156"/>
                  </a:cubicBezTo>
                  <a:moveTo>
                    <a:pt x="0" y="156"/>
                  </a:moveTo>
                  <a:cubicBezTo>
                    <a:pt x="0" y="156"/>
                    <a:pt x="0" y="156"/>
                    <a:pt x="0" y="156"/>
                  </a:cubicBezTo>
                  <a:cubicBezTo>
                    <a:pt x="0" y="156"/>
                    <a:pt x="0" y="156"/>
                    <a:pt x="0" y="156"/>
                  </a:cubicBezTo>
                  <a:moveTo>
                    <a:pt x="0" y="156"/>
                  </a:moveTo>
                  <a:cubicBezTo>
                    <a:pt x="0" y="156"/>
                    <a:pt x="0" y="156"/>
                    <a:pt x="0" y="156"/>
                  </a:cubicBezTo>
                  <a:cubicBezTo>
                    <a:pt x="0" y="156"/>
                    <a:pt x="0" y="156"/>
                    <a:pt x="0" y="156"/>
                  </a:cubicBezTo>
                  <a:moveTo>
                    <a:pt x="0" y="156"/>
                  </a:moveTo>
                  <a:cubicBezTo>
                    <a:pt x="0" y="156"/>
                    <a:pt x="0" y="156"/>
                    <a:pt x="0" y="156"/>
                  </a:cubicBezTo>
                  <a:cubicBezTo>
                    <a:pt x="0" y="156"/>
                    <a:pt x="0" y="156"/>
                    <a:pt x="0" y="156"/>
                  </a:cubicBezTo>
                  <a:moveTo>
                    <a:pt x="0" y="155"/>
                  </a:moveTo>
                  <a:cubicBezTo>
                    <a:pt x="0" y="155"/>
                    <a:pt x="0" y="155"/>
                    <a:pt x="0" y="155"/>
                  </a:cubicBezTo>
                  <a:cubicBezTo>
                    <a:pt x="0" y="155"/>
                    <a:pt x="0" y="155"/>
                    <a:pt x="0" y="155"/>
                  </a:cubicBezTo>
                  <a:moveTo>
                    <a:pt x="0" y="155"/>
                  </a:moveTo>
                  <a:cubicBezTo>
                    <a:pt x="0" y="155"/>
                    <a:pt x="0" y="155"/>
                    <a:pt x="0" y="155"/>
                  </a:cubicBezTo>
                  <a:cubicBezTo>
                    <a:pt x="0" y="155"/>
                    <a:pt x="0" y="155"/>
                    <a:pt x="0" y="155"/>
                  </a:cubicBezTo>
                  <a:moveTo>
                    <a:pt x="0" y="155"/>
                  </a:moveTo>
                  <a:cubicBezTo>
                    <a:pt x="0" y="155"/>
                    <a:pt x="0" y="155"/>
                    <a:pt x="0" y="155"/>
                  </a:cubicBezTo>
                  <a:cubicBezTo>
                    <a:pt x="0" y="155"/>
                    <a:pt x="0" y="155"/>
                    <a:pt x="0" y="155"/>
                  </a:cubicBezTo>
                  <a:moveTo>
                    <a:pt x="0" y="155"/>
                  </a:moveTo>
                  <a:cubicBezTo>
                    <a:pt x="0" y="155"/>
                    <a:pt x="0" y="155"/>
                    <a:pt x="0" y="155"/>
                  </a:cubicBezTo>
                  <a:cubicBezTo>
                    <a:pt x="0" y="155"/>
                    <a:pt x="0" y="155"/>
                    <a:pt x="0" y="155"/>
                  </a:cubicBezTo>
                  <a:moveTo>
                    <a:pt x="0" y="154"/>
                  </a:moveTo>
                  <a:cubicBezTo>
                    <a:pt x="0" y="154"/>
                    <a:pt x="0" y="154"/>
                    <a:pt x="0" y="154"/>
                  </a:cubicBezTo>
                  <a:cubicBezTo>
                    <a:pt x="0" y="154"/>
                    <a:pt x="0" y="154"/>
                    <a:pt x="0" y="154"/>
                  </a:cubicBezTo>
                  <a:moveTo>
                    <a:pt x="0" y="154"/>
                  </a:moveTo>
                  <a:cubicBezTo>
                    <a:pt x="0" y="154"/>
                    <a:pt x="0" y="154"/>
                    <a:pt x="0" y="154"/>
                  </a:cubicBezTo>
                  <a:cubicBezTo>
                    <a:pt x="0" y="154"/>
                    <a:pt x="0" y="154"/>
                    <a:pt x="0" y="154"/>
                  </a:cubicBezTo>
                  <a:moveTo>
                    <a:pt x="0" y="154"/>
                  </a:moveTo>
                  <a:cubicBezTo>
                    <a:pt x="0" y="154"/>
                    <a:pt x="0" y="154"/>
                    <a:pt x="0" y="154"/>
                  </a:cubicBezTo>
                  <a:cubicBezTo>
                    <a:pt x="0" y="154"/>
                    <a:pt x="0" y="154"/>
                    <a:pt x="0" y="154"/>
                  </a:cubicBezTo>
                  <a:moveTo>
                    <a:pt x="0" y="154"/>
                  </a:moveTo>
                  <a:cubicBezTo>
                    <a:pt x="0" y="154"/>
                    <a:pt x="0" y="154"/>
                    <a:pt x="0" y="154"/>
                  </a:cubicBezTo>
                  <a:cubicBezTo>
                    <a:pt x="0" y="154"/>
                    <a:pt x="0" y="154"/>
                    <a:pt x="0" y="154"/>
                  </a:cubicBezTo>
                  <a:moveTo>
                    <a:pt x="0" y="153"/>
                  </a:moveTo>
                  <a:cubicBezTo>
                    <a:pt x="0" y="153"/>
                    <a:pt x="0" y="153"/>
                    <a:pt x="0" y="153"/>
                  </a:cubicBezTo>
                  <a:cubicBezTo>
                    <a:pt x="0" y="153"/>
                    <a:pt x="0" y="153"/>
                    <a:pt x="0" y="153"/>
                  </a:cubicBezTo>
                  <a:moveTo>
                    <a:pt x="0" y="153"/>
                  </a:moveTo>
                  <a:cubicBezTo>
                    <a:pt x="0" y="153"/>
                    <a:pt x="0" y="153"/>
                    <a:pt x="0" y="153"/>
                  </a:cubicBezTo>
                  <a:cubicBezTo>
                    <a:pt x="0" y="153"/>
                    <a:pt x="0" y="153"/>
                    <a:pt x="0" y="153"/>
                  </a:cubicBezTo>
                  <a:moveTo>
                    <a:pt x="0" y="153"/>
                  </a:moveTo>
                  <a:cubicBezTo>
                    <a:pt x="0" y="153"/>
                    <a:pt x="0" y="153"/>
                    <a:pt x="0" y="153"/>
                  </a:cubicBezTo>
                  <a:cubicBezTo>
                    <a:pt x="0" y="153"/>
                    <a:pt x="0" y="153"/>
                    <a:pt x="0" y="153"/>
                  </a:cubicBezTo>
                  <a:moveTo>
                    <a:pt x="0" y="153"/>
                  </a:moveTo>
                  <a:cubicBezTo>
                    <a:pt x="0" y="153"/>
                    <a:pt x="0" y="153"/>
                    <a:pt x="0" y="153"/>
                  </a:cubicBezTo>
                  <a:cubicBezTo>
                    <a:pt x="0" y="153"/>
                    <a:pt x="0" y="153"/>
                    <a:pt x="0" y="153"/>
                  </a:cubicBezTo>
                  <a:moveTo>
                    <a:pt x="0" y="152"/>
                  </a:moveTo>
                  <a:cubicBezTo>
                    <a:pt x="0" y="152"/>
                    <a:pt x="0" y="152"/>
                    <a:pt x="0" y="153"/>
                  </a:cubicBezTo>
                  <a:cubicBezTo>
                    <a:pt x="0" y="152"/>
                    <a:pt x="0" y="152"/>
                    <a:pt x="0" y="152"/>
                  </a:cubicBezTo>
                  <a:moveTo>
                    <a:pt x="0" y="152"/>
                  </a:moveTo>
                  <a:cubicBezTo>
                    <a:pt x="0" y="152"/>
                    <a:pt x="0" y="152"/>
                    <a:pt x="0" y="152"/>
                  </a:cubicBezTo>
                  <a:cubicBezTo>
                    <a:pt x="0" y="152"/>
                    <a:pt x="0" y="152"/>
                    <a:pt x="0" y="152"/>
                  </a:cubicBezTo>
                  <a:moveTo>
                    <a:pt x="0" y="152"/>
                  </a:moveTo>
                  <a:cubicBezTo>
                    <a:pt x="0" y="152"/>
                    <a:pt x="0" y="152"/>
                    <a:pt x="0" y="152"/>
                  </a:cubicBezTo>
                  <a:cubicBezTo>
                    <a:pt x="0" y="152"/>
                    <a:pt x="0" y="152"/>
                    <a:pt x="0" y="152"/>
                  </a:cubicBezTo>
                  <a:moveTo>
                    <a:pt x="0" y="152"/>
                  </a:moveTo>
                  <a:cubicBezTo>
                    <a:pt x="0" y="152"/>
                    <a:pt x="0" y="152"/>
                    <a:pt x="0" y="152"/>
                  </a:cubicBezTo>
                  <a:cubicBezTo>
                    <a:pt x="0" y="152"/>
                    <a:pt x="0" y="152"/>
                    <a:pt x="0" y="152"/>
                  </a:cubicBezTo>
                  <a:moveTo>
                    <a:pt x="0" y="151"/>
                  </a:moveTo>
                  <a:cubicBezTo>
                    <a:pt x="0" y="151"/>
                    <a:pt x="0" y="152"/>
                    <a:pt x="0" y="152"/>
                  </a:cubicBezTo>
                  <a:cubicBezTo>
                    <a:pt x="0" y="152"/>
                    <a:pt x="0" y="151"/>
                    <a:pt x="0" y="151"/>
                  </a:cubicBezTo>
                  <a:moveTo>
                    <a:pt x="0" y="151"/>
                  </a:moveTo>
                  <a:cubicBezTo>
                    <a:pt x="0" y="151"/>
                    <a:pt x="0" y="151"/>
                    <a:pt x="0" y="151"/>
                  </a:cubicBezTo>
                  <a:cubicBezTo>
                    <a:pt x="0" y="151"/>
                    <a:pt x="0" y="151"/>
                    <a:pt x="0" y="151"/>
                  </a:cubicBezTo>
                  <a:moveTo>
                    <a:pt x="0" y="151"/>
                  </a:moveTo>
                  <a:cubicBezTo>
                    <a:pt x="0" y="151"/>
                    <a:pt x="0" y="151"/>
                    <a:pt x="0" y="151"/>
                  </a:cubicBezTo>
                  <a:cubicBezTo>
                    <a:pt x="0" y="151"/>
                    <a:pt x="0" y="151"/>
                    <a:pt x="0" y="151"/>
                  </a:cubicBezTo>
                  <a:moveTo>
                    <a:pt x="0" y="151"/>
                  </a:moveTo>
                  <a:cubicBezTo>
                    <a:pt x="0" y="151"/>
                    <a:pt x="0" y="151"/>
                    <a:pt x="0" y="151"/>
                  </a:cubicBezTo>
                  <a:cubicBezTo>
                    <a:pt x="0" y="151"/>
                    <a:pt x="0" y="151"/>
                    <a:pt x="0" y="151"/>
                  </a:cubicBezTo>
                  <a:moveTo>
                    <a:pt x="0" y="150"/>
                  </a:moveTo>
                  <a:cubicBezTo>
                    <a:pt x="0" y="151"/>
                    <a:pt x="0" y="151"/>
                    <a:pt x="0" y="151"/>
                  </a:cubicBezTo>
                  <a:cubicBezTo>
                    <a:pt x="0" y="151"/>
                    <a:pt x="0" y="151"/>
                    <a:pt x="0" y="150"/>
                  </a:cubicBezTo>
                  <a:moveTo>
                    <a:pt x="0" y="150"/>
                  </a:moveTo>
                  <a:cubicBezTo>
                    <a:pt x="0" y="150"/>
                    <a:pt x="0" y="150"/>
                    <a:pt x="0" y="150"/>
                  </a:cubicBezTo>
                  <a:cubicBezTo>
                    <a:pt x="0" y="150"/>
                    <a:pt x="0" y="150"/>
                    <a:pt x="0" y="150"/>
                  </a:cubicBezTo>
                  <a:moveTo>
                    <a:pt x="0" y="150"/>
                  </a:moveTo>
                  <a:cubicBezTo>
                    <a:pt x="0" y="150"/>
                    <a:pt x="0" y="150"/>
                    <a:pt x="0" y="150"/>
                  </a:cubicBezTo>
                  <a:cubicBezTo>
                    <a:pt x="0" y="150"/>
                    <a:pt x="0" y="150"/>
                    <a:pt x="0" y="150"/>
                  </a:cubicBezTo>
                  <a:moveTo>
                    <a:pt x="0" y="150"/>
                  </a:moveTo>
                  <a:cubicBezTo>
                    <a:pt x="0" y="150"/>
                    <a:pt x="0" y="150"/>
                    <a:pt x="0" y="150"/>
                  </a:cubicBezTo>
                  <a:cubicBezTo>
                    <a:pt x="0" y="150"/>
                    <a:pt x="0" y="150"/>
                    <a:pt x="0" y="150"/>
                  </a:cubicBezTo>
                  <a:moveTo>
                    <a:pt x="0" y="149"/>
                  </a:moveTo>
                  <a:cubicBezTo>
                    <a:pt x="0" y="150"/>
                    <a:pt x="0" y="150"/>
                    <a:pt x="0" y="150"/>
                  </a:cubicBezTo>
                  <a:cubicBezTo>
                    <a:pt x="0" y="150"/>
                    <a:pt x="0" y="150"/>
                    <a:pt x="0" y="149"/>
                  </a:cubicBezTo>
                  <a:moveTo>
                    <a:pt x="0" y="149"/>
                  </a:moveTo>
                  <a:cubicBezTo>
                    <a:pt x="0" y="149"/>
                    <a:pt x="0" y="149"/>
                    <a:pt x="0" y="149"/>
                  </a:cubicBezTo>
                  <a:cubicBezTo>
                    <a:pt x="0" y="149"/>
                    <a:pt x="0" y="149"/>
                    <a:pt x="0" y="149"/>
                  </a:cubicBezTo>
                  <a:moveTo>
                    <a:pt x="0" y="149"/>
                  </a:moveTo>
                  <a:cubicBezTo>
                    <a:pt x="0" y="149"/>
                    <a:pt x="0" y="149"/>
                    <a:pt x="0" y="149"/>
                  </a:cubicBezTo>
                  <a:cubicBezTo>
                    <a:pt x="0" y="149"/>
                    <a:pt x="0" y="149"/>
                    <a:pt x="0" y="149"/>
                  </a:cubicBezTo>
                  <a:moveTo>
                    <a:pt x="0" y="149"/>
                  </a:moveTo>
                  <a:cubicBezTo>
                    <a:pt x="0" y="149"/>
                    <a:pt x="0" y="149"/>
                    <a:pt x="0" y="149"/>
                  </a:cubicBezTo>
                  <a:cubicBezTo>
                    <a:pt x="0" y="149"/>
                    <a:pt x="0" y="149"/>
                    <a:pt x="0" y="149"/>
                  </a:cubicBezTo>
                  <a:moveTo>
                    <a:pt x="0" y="149"/>
                  </a:moveTo>
                  <a:cubicBezTo>
                    <a:pt x="0" y="149"/>
                    <a:pt x="0" y="149"/>
                    <a:pt x="0" y="149"/>
                  </a:cubicBezTo>
                  <a:cubicBezTo>
                    <a:pt x="0" y="149"/>
                    <a:pt x="0" y="149"/>
                    <a:pt x="0" y="149"/>
                  </a:cubicBezTo>
                  <a:moveTo>
                    <a:pt x="0" y="148"/>
                  </a:moveTo>
                  <a:cubicBezTo>
                    <a:pt x="0" y="148"/>
                    <a:pt x="0" y="148"/>
                    <a:pt x="0" y="149"/>
                  </a:cubicBezTo>
                  <a:cubicBezTo>
                    <a:pt x="0" y="148"/>
                    <a:pt x="0" y="148"/>
                    <a:pt x="0" y="148"/>
                  </a:cubicBezTo>
                  <a:moveTo>
                    <a:pt x="0" y="148"/>
                  </a:moveTo>
                  <a:cubicBezTo>
                    <a:pt x="0" y="148"/>
                    <a:pt x="0" y="148"/>
                    <a:pt x="0" y="148"/>
                  </a:cubicBezTo>
                  <a:cubicBezTo>
                    <a:pt x="0" y="148"/>
                    <a:pt x="0" y="148"/>
                    <a:pt x="0" y="148"/>
                  </a:cubicBezTo>
                  <a:moveTo>
                    <a:pt x="0" y="148"/>
                  </a:moveTo>
                  <a:cubicBezTo>
                    <a:pt x="0" y="148"/>
                    <a:pt x="0" y="148"/>
                    <a:pt x="0" y="148"/>
                  </a:cubicBezTo>
                  <a:cubicBezTo>
                    <a:pt x="0" y="148"/>
                    <a:pt x="0" y="148"/>
                    <a:pt x="0" y="148"/>
                  </a:cubicBezTo>
                  <a:cubicBezTo>
                    <a:pt x="0" y="148"/>
                    <a:pt x="0" y="148"/>
                    <a:pt x="0" y="148"/>
                  </a:cubicBezTo>
                  <a:moveTo>
                    <a:pt x="0" y="148"/>
                  </a:moveTo>
                  <a:cubicBezTo>
                    <a:pt x="0" y="148"/>
                    <a:pt x="0" y="148"/>
                    <a:pt x="0" y="148"/>
                  </a:cubicBezTo>
                  <a:cubicBezTo>
                    <a:pt x="0" y="148"/>
                    <a:pt x="0" y="148"/>
                    <a:pt x="0" y="148"/>
                  </a:cubicBezTo>
                  <a:moveTo>
                    <a:pt x="0" y="147"/>
                  </a:moveTo>
                  <a:cubicBezTo>
                    <a:pt x="0" y="147"/>
                    <a:pt x="0" y="147"/>
                    <a:pt x="0" y="148"/>
                  </a:cubicBezTo>
                  <a:cubicBezTo>
                    <a:pt x="0" y="147"/>
                    <a:pt x="0" y="147"/>
                    <a:pt x="0" y="147"/>
                  </a:cubicBezTo>
                  <a:moveTo>
                    <a:pt x="0" y="147"/>
                  </a:moveTo>
                  <a:cubicBezTo>
                    <a:pt x="0" y="147"/>
                    <a:pt x="0" y="147"/>
                    <a:pt x="0" y="147"/>
                  </a:cubicBezTo>
                  <a:cubicBezTo>
                    <a:pt x="0" y="147"/>
                    <a:pt x="0" y="147"/>
                    <a:pt x="0" y="147"/>
                  </a:cubicBezTo>
                  <a:moveTo>
                    <a:pt x="0" y="147"/>
                  </a:moveTo>
                  <a:cubicBezTo>
                    <a:pt x="0" y="147"/>
                    <a:pt x="0" y="147"/>
                    <a:pt x="0" y="147"/>
                  </a:cubicBezTo>
                  <a:cubicBezTo>
                    <a:pt x="0" y="147"/>
                    <a:pt x="0" y="147"/>
                    <a:pt x="0" y="147"/>
                  </a:cubicBezTo>
                  <a:moveTo>
                    <a:pt x="0" y="147"/>
                  </a:moveTo>
                  <a:cubicBezTo>
                    <a:pt x="0" y="147"/>
                    <a:pt x="0" y="147"/>
                    <a:pt x="0" y="147"/>
                  </a:cubicBezTo>
                  <a:cubicBezTo>
                    <a:pt x="0" y="147"/>
                    <a:pt x="0" y="147"/>
                    <a:pt x="0" y="147"/>
                  </a:cubicBezTo>
                  <a:moveTo>
                    <a:pt x="0" y="146"/>
                  </a:moveTo>
                  <a:cubicBezTo>
                    <a:pt x="0" y="146"/>
                    <a:pt x="0" y="147"/>
                    <a:pt x="0" y="147"/>
                  </a:cubicBezTo>
                  <a:cubicBezTo>
                    <a:pt x="0" y="147"/>
                    <a:pt x="0" y="146"/>
                    <a:pt x="0" y="146"/>
                  </a:cubicBezTo>
                  <a:moveTo>
                    <a:pt x="0" y="146"/>
                  </a:moveTo>
                  <a:cubicBezTo>
                    <a:pt x="0" y="146"/>
                    <a:pt x="0" y="146"/>
                    <a:pt x="0" y="146"/>
                  </a:cubicBezTo>
                  <a:cubicBezTo>
                    <a:pt x="0" y="146"/>
                    <a:pt x="0" y="146"/>
                    <a:pt x="0" y="146"/>
                  </a:cubicBezTo>
                  <a:moveTo>
                    <a:pt x="0" y="146"/>
                  </a:moveTo>
                  <a:cubicBezTo>
                    <a:pt x="0" y="146"/>
                    <a:pt x="0" y="146"/>
                    <a:pt x="0" y="146"/>
                  </a:cubicBezTo>
                  <a:cubicBezTo>
                    <a:pt x="0" y="146"/>
                    <a:pt x="0" y="146"/>
                    <a:pt x="0" y="146"/>
                  </a:cubicBezTo>
                  <a:moveTo>
                    <a:pt x="0" y="146"/>
                  </a:moveTo>
                  <a:cubicBezTo>
                    <a:pt x="0" y="146"/>
                    <a:pt x="0" y="146"/>
                    <a:pt x="0" y="146"/>
                  </a:cubicBezTo>
                  <a:cubicBezTo>
                    <a:pt x="0" y="146"/>
                    <a:pt x="0" y="146"/>
                    <a:pt x="0" y="146"/>
                  </a:cubicBezTo>
                  <a:moveTo>
                    <a:pt x="0" y="145"/>
                  </a:moveTo>
                  <a:cubicBezTo>
                    <a:pt x="0" y="146"/>
                    <a:pt x="0" y="146"/>
                    <a:pt x="0" y="146"/>
                  </a:cubicBezTo>
                  <a:cubicBezTo>
                    <a:pt x="0" y="146"/>
                    <a:pt x="0" y="146"/>
                    <a:pt x="0" y="145"/>
                  </a:cubicBezTo>
                  <a:moveTo>
                    <a:pt x="0" y="145"/>
                  </a:moveTo>
                  <a:cubicBezTo>
                    <a:pt x="0" y="145"/>
                    <a:pt x="0" y="145"/>
                    <a:pt x="0" y="145"/>
                  </a:cubicBezTo>
                  <a:cubicBezTo>
                    <a:pt x="0" y="145"/>
                    <a:pt x="0" y="145"/>
                    <a:pt x="0" y="145"/>
                  </a:cubicBezTo>
                  <a:moveTo>
                    <a:pt x="0" y="145"/>
                  </a:moveTo>
                  <a:cubicBezTo>
                    <a:pt x="0" y="145"/>
                    <a:pt x="0" y="145"/>
                    <a:pt x="0" y="145"/>
                  </a:cubicBezTo>
                  <a:cubicBezTo>
                    <a:pt x="0" y="145"/>
                    <a:pt x="0" y="145"/>
                    <a:pt x="0" y="145"/>
                  </a:cubicBezTo>
                  <a:moveTo>
                    <a:pt x="0" y="145"/>
                  </a:moveTo>
                  <a:cubicBezTo>
                    <a:pt x="0" y="145"/>
                    <a:pt x="0" y="145"/>
                    <a:pt x="0" y="145"/>
                  </a:cubicBezTo>
                  <a:cubicBezTo>
                    <a:pt x="0" y="145"/>
                    <a:pt x="0" y="145"/>
                    <a:pt x="0" y="145"/>
                  </a:cubicBezTo>
                  <a:moveTo>
                    <a:pt x="0" y="145"/>
                  </a:moveTo>
                  <a:cubicBezTo>
                    <a:pt x="0" y="145"/>
                    <a:pt x="0" y="145"/>
                    <a:pt x="0" y="145"/>
                  </a:cubicBezTo>
                  <a:cubicBezTo>
                    <a:pt x="0" y="145"/>
                    <a:pt x="0" y="145"/>
                    <a:pt x="0" y="145"/>
                  </a:cubicBezTo>
                  <a:moveTo>
                    <a:pt x="0" y="144"/>
                  </a:moveTo>
                  <a:cubicBezTo>
                    <a:pt x="0" y="144"/>
                    <a:pt x="0" y="144"/>
                    <a:pt x="0" y="144"/>
                  </a:cubicBezTo>
                  <a:cubicBezTo>
                    <a:pt x="0" y="144"/>
                    <a:pt x="0" y="144"/>
                    <a:pt x="0" y="144"/>
                  </a:cubicBezTo>
                  <a:moveTo>
                    <a:pt x="0" y="144"/>
                  </a:moveTo>
                  <a:cubicBezTo>
                    <a:pt x="0" y="144"/>
                    <a:pt x="0" y="144"/>
                    <a:pt x="0" y="144"/>
                  </a:cubicBezTo>
                  <a:cubicBezTo>
                    <a:pt x="0" y="144"/>
                    <a:pt x="0" y="144"/>
                    <a:pt x="0" y="144"/>
                  </a:cubicBezTo>
                  <a:moveTo>
                    <a:pt x="0" y="143"/>
                  </a:moveTo>
                  <a:cubicBezTo>
                    <a:pt x="0" y="143"/>
                    <a:pt x="0" y="143"/>
                    <a:pt x="0" y="143"/>
                  </a:cubicBezTo>
                  <a:cubicBezTo>
                    <a:pt x="0" y="143"/>
                    <a:pt x="0" y="143"/>
                    <a:pt x="0" y="143"/>
                  </a:cubicBezTo>
                  <a:moveTo>
                    <a:pt x="0" y="143"/>
                  </a:moveTo>
                  <a:cubicBezTo>
                    <a:pt x="0" y="143"/>
                    <a:pt x="0" y="143"/>
                    <a:pt x="0" y="143"/>
                  </a:cubicBezTo>
                  <a:cubicBezTo>
                    <a:pt x="0" y="143"/>
                    <a:pt x="0" y="143"/>
                    <a:pt x="0" y="143"/>
                  </a:cubicBezTo>
                  <a:moveTo>
                    <a:pt x="156" y="0"/>
                  </a:moveTo>
                  <a:cubicBezTo>
                    <a:pt x="156" y="0"/>
                    <a:pt x="156" y="0"/>
                    <a:pt x="156" y="0"/>
                  </a:cubicBezTo>
                  <a:cubicBezTo>
                    <a:pt x="156" y="0"/>
                    <a:pt x="156" y="0"/>
                    <a:pt x="156" y="0"/>
                  </a:cubicBezTo>
                  <a:moveTo>
                    <a:pt x="155" y="0"/>
                  </a:moveTo>
                  <a:cubicBezTo>
                    <a:pt x="155" y="0"/>
                    <a:pt x="155" y="0"/>
                    <a:pt x="155" y="0"/>
                  </a:cubicBezTo>
                  <a:cubicBezTo>
                    <a:pt x="155" y="0"/>
                    <a:pt x="155" y="0"/>
                    <a:pt x="155" y="0"/>
                  </a:cubicBezTo>
                  <a:moveTo>
                    <a:pt x="155" y="0"/>
                  </a:moveTo>
                  <a:cubicBezTo>
                    <a:pt x="155" y="0"/>
                    <a:pt x="155" y="0"/>
                    <a:pt x="155" y="0"/>
                  </a:cubicBezTo>
                  <a:cubicBezTo>
                    <a:pt x="155" y="0"/>
                    <a:pt x="155" y="0"/>
                    <a:pt x="155" y="0"/>
                  </a:cubicBezTo>
                  <a:moveTo>
                    <a:pt x="155" y="0"/>
                  </a:moveTo>
                  <a:cubicBezTo>
                    <a:pt x="155" y="0"/>
                    <a:pt x="155" y="0"/>
                    <a:pt x="155" y="0"/>
                  </a:cubicBezTo>
                  <a:cubicBezTo>
                    <a:pt x="155" y="0"/>
                    <a:pt x="155" y="0"/>
                    <a:pt x="155" y="0"/>
                  </a:cubicBezTo>
                  <a:moveTo>
                    <a:pt x="155" y="0"/>
                  </a:moveTo>
                  <a:cubicBezTo>
                    <a:pt x="155" y="0"/>
                    <a:pt x="155" y="0"/>
                    <a:pt x="155" y="0"/>
                  </a:cubicBezTo>
                  <a:cubicBezTo>
                    <a:pt x="155" y="0"/>
                    <a:pt x="155" y="0"/>
                    <a:pt x="155" y="0"/>
                  </a:cubicBezTo>
                  <a:moveTo>
                    <a:pt x="154" y="0"/>
                  </a:moveTo>
                  <a:cubicBezTo>
                    <a:pt x="154" y="0"/>
                    <a:pt x="154" y="0"/>
                    <a:pt x="154" y="0"/>
                  </a:cubicBezTo>
                  <a:cubicBezTo>
                    <a:pt x="154" y="0"/>
                    <a:pt x="154" y="0"/>
                    <a:pt x="154" y="0"/>
                  </a:cubicBezTo>
                  <a:moveTo>
                    <a:pt x="154" y="0"/>
                  </a:moveTo>
                  <a:cubicBezTo>
                    <a:pt x="154" y="0"/>
                    <a:pt x="154" y="0"/>
                    <a:pt x="154" y="0"/>
                  </a:cubicBezTo>
                  <a:cubicBezTo>
                    <a:pt x="154" y="0"/>
                    <a:pt x="154" y="0"/>
                    <a:pt x="154" y="0"/>
                  </a:cubicBezTo>
                  <a:moveTo>
                    <a:pt x="154" y="0"/>
                  </a:moveTo>
                  <a:cubicBezTo>
                    <a:pt x="154" y="0"/>
                    <a:pt x="154" y="0"/>
                    <a:pt x="154" y="0"/>
                  </a:cubicBezTo>
                  <a:cubicBezTo>
                    <a:pt x="154" y="0"/>
                    <a:pt x="154" y="0"/>
                    <a:pt x="154" y="0"/>
                  </a:cubicBezTo>
                  <a:moveTo>
                    <a:pt x="154" y="0"/>
                  </a:moveTo>
                  <a:cubicBezTo>
                    <a:pt x="154" y="0"/>
                    <a:pt x="154" y="0"/>
                    <a:pt x="154" y="0"/>
                  </a:cubicBezTo>
                  <a:cubicBezTo>
                    <a:pt x="154" y="0"/>
                    <a:pt x="154" y="0"/>
                    <a:pt x="154" y="0"/>
                  </a:cubicBezTo>
                  <a:moveTo>
                    <a:pt x="153" y="0"/>
                  </a:moveTo>
                  <a:cubicBezTo>
                    <a:pt x="153" y="0"/>
                    <a:pt x="153" y="0"/>
                    <a:pt x="153" y="0"/>
                  </a:cubicBezTo>
                  <a:cubicBezTo>
                    <a:pt x="153" y="0"/>
                    <a:pt x="153" y="0"/>
                    <a:pt x="153" y="0"/>
                  </a:cubicBezTo>
                  <a:moveTo>
                    <a:pt x="153" y="0"/>
                  </a:moveTo>
                  <a:cubicBezTo>
                    <a:pt x="153" y="0"/>
                    <a:pt x="153" y="0"/>
                    <a:pt x="153" y="0"/>
                  </a:cubicBezTo>
                  <a:cubicBezTo>
                    <a:pt x="153" y="0"/>
                    <a:pt x="153" y="0"/>
                    <a:pt x="153" y="0"/>
                  </a:cubicBezTo>
                  <a:moveTo>
                    <a:pt x="153" y="0"/>
                  </a:moveTo>
                  <a:cubicBezTo>
                    <a:pt x="153" y="0"/>
                    <a:pt x="153" y="0"/>
                    <a:pt x="153" y="0"/>
                  </a:cubicBezTo>
                  <a:cubicBezTo>
                    <a:pt x="153" y="0"/>
                    <a:pt x="153" y="0"/>
                    <a:pt x="153" y="0"/>
                  </a:cubicBezTo>
                  <a:moveTo>
                    <a:pt x="153" y="0"/>
                  </a:moveTo>
                  <a:cubicBezTo>
                    <a:pt x="153" y="0"/>
                    <a:pt x="153" y="0"/>
                    <a:pt x="153" y="0"/>
                  </a:cubicBezTo>
                  <a:cubicBezTo>
                    <a:pt x="153" y="0"/>
                    <a:pt x="153" y="0"/>
                    <a:pt x="153" y="0"/>
                  </a:cubicBezTo>
                  <a:moveTo>
                    <a:pt x="152" y="0"/>
                  </a:moveTo>
                  <a:cubicBezTo>
                    <a:pt x="152" y="0"/>
                    <a:pt x="153" y="0"/>
                    <a:pt x="153" y="0"/>
                  </a:cubicBezTo>
                  <a:cubicBezTo>
                    <a:pt x="153" y="0"/>
                    <a:pt x="152" y="0"/>
                    <a:pt x="152" y="0"/>
                  </a:cubicBezTo>
                  <a:moveTo>
                    <a:pt x="143" y="0"/>
                  </a:moveTo>
                  <a:cubicBezTo>
                    <a:pt x="143" y="0"/>
                    <a:pt x="142" y="0"/>
                    <a:pt x="142" y="0"/>
                  </a:cubicBezTo>
                  <a:cubicBezTo>
                    <a:pt x="143" y="0"/>
                    <a:pt x="143" y="0"/>
                    <a:pt x="143" y="0"/>
                  </a:cubicBezTo>
                  <a:moveTo>
                    <a:pt x="152" y="0"/>
                  </a:moveTo>
                  <a:cubicBezTo>
                    <a:pt x="152" y="0"/>
                    <a:pt x="152" y="0"/>
                    <a:pt x="152" y="0"/>
                  </a:cubicBezTo>
                  <a:cubicBezTo>
                    <a:pt x="152" y="0"/>
                    <a:pt x="152" y="0"/>
                    <a:pt x="152" y="0"/>
                  </a:cubicBezTo>
                  <a:moveTo>
                    <a:pt x="143" y="0"/>
                  </a:moveTo>
                  <a:cubicBezTo>
                    <a:pt x="143" y="0"/>
                    <a:pt x="143" y="0"/>
                    <a:pt x="143" y="0"/>
                  </a:cubicBezTo>
                  <a:cubicBezTo>
                    <a:pt x="143" y="0"/>
                    <a:pt x="143" y="0"/>
                    <a:pt x="143" y="0"/>
                  </a:cubicBezTo>
                  <a:moveTo>
                    <a:pt x="152" y="0"/>
                  </a:moveTo>
                  <a:cubicBezTo>
                    <a:pt x="152" y="0"/>
                    <a:pt x="152" y="0"/>
                    <a:pt x="152" y="0"/>
                  </a:cubicBezTo>
                  <a:cubicBezTo>
                    <a:pt x="152" y="0"/>
                    <a:pt x="152" y="0"/>
                    <a:pt x="152" y="0"/>
                  </a:cubicBezTo>
                  <a:moveTo>
                    <a:pt x="152" y="0"/>
                  </a:moveTo>
                  <a:cubicBezTo>
                    <a:pt x="152" y="0"/>
                    <a:pt x="152" y="0"/>
                    <a:pt x="152" y="0"/>
                  </a:cubicBezTo>
                  <a:cubicBezTo>
                    <a:pt x="152" y="0"/>
                    <a:pt x="152" y="0"/>
                    <a:pt x="152" y="0"/>
                  </a:cubicBezTo>
                  <a:moveTo>
                    <a:pt x="143" y="0"/>
                  </a:moveTo>
                  <a:cubicBezTo>
                    <a:pt x="143" y="0"/>
                    <a:pt x="143" y="0"/>
                    <a:pt x="143" y="0"/>
                  </a:cubicBezTo>
                  <a:cubicBezTo>
                    <a:pt x="143" y="0"/>
                    <a:pt x="143" y="0"/>
                    <a:pt x="143" y="0"/>
                  </a:cubicBezTo>
                  <a:moveTo>
                    <a:pt x="151" y="0"/>
                  </a:moveTo>
                  <a:cubicBezTo>
                    <a:pt x="152" y="0"/>
                    <a:pt x="152" y="0"/>
                    <a:pt x="152" y="0"/>
                  </a:cubicBezTo>
                  <a:cubicBezTo>
                    <a:pt x="152" y="0"/>
                    <a:pt x="152" y="0"/>
                    <a:pt x="151" y="0"/>
                  </a:cubicBezTo>
                  <a:moveTo>
                    <a:pt x="143" y="0"/>
                  </a:moveTo>
                  <a:cubicBezTo>
                    <a:pt x="143" y="0"/>
                    <a:pt x="143" y="0"/>
                    <a:pt x="143" y="0"/>
                  </a:cubicBezTo>
                  <a:cubicBezTo>
                    <a:pt x="143" y="0"/>
                    <a:pt x="143" y="0"/>
                    <a:pt x="143" y="0"/>
                  </a:cubicBezTo>
                  <a:moveTo>
                    <a:pt x="151" y="0"/>
                  </a:moveTo>
                  <a:cubicBezTo>
                    <a:pt x="151" y="0"/>
                    <a:pt x="151" y="0"/>
                    <a:pt x="151" y="0"/>
                  </a:cubicBezTo>
                  <a:cubicBezTo>
                    <a:pt x="151" y="0"/>
                    <a:pt x="151" y="0"/>
                    <a:pt x="151" y="0"/>
                  </a:cubicBezTo>
                  <a:moveTo>
                    <a:pt x="151" y="0"/>
                  </a:moveTo>
                  <a:cubicBezTo>
                    <a:pt x="151" y="0"/>
                    <a:pt x="151" y="0"/>
                    <a:pt x="151" y="0"/>
                  </a:cubicBezTo>
                  <a:cubicBezTo>
                    <a:pt x="151" y="0"/>
                    <a:pt x="151" y="0"/>
                    <a:pt x="151" y="0"/>
                  </a:cubicBezTo>
                  <a:moveTo>
                    <a:pt x="144" y="0"/>
                  </a:moveTo>
                  <a:cubicBezTo>
                    <a:pt x="144" y="0"/>
                    <a:pt x="144" y="0"/>
                    <a:pt x="144" y="0"/>
                  </a:cubicBezTo>
                  <a:cubicBezTo>
                    <a:pt x="144" y="0"/>
                    <a:pt x="144" y="0"/>
                    <a:pt x="144" y="0"/>
                  </a:cubicBezTo>
                  <a:moveTo>
                    <a:pt x="151" y="0"/>
                  </a:moveTo>
                  <a:cubicBezTo>
                    <a:pt x="151" y="0"/>
                    <a:pt x="151" y="0"/>
                    <a:pt x="151" y="0"/>
                  </a:cubicBezTo>
                  <a:cubicBezTo>
                    <a:pt x="151" y="0"/>
                    <a:pt x="151" y="0"/>
                    <a:pt x="151" y="0"/>
                  </a:cubicBezTo>
                  <a:moveTo>
                    <a:pt x="144" y="0"/>
                  </a:moveTo>
                  <a:cubicBezTo>
                    <a:pt x="144" y="0"/>
                    <a:pt x="144" y="0"/>
                    <a:pt x="144" y="0"/>
                  </a:cubicBezTo>
                  <a:cubicBezTo>
                    <a:pt x="144" y="0"/>
                    <a:pt x="144" y="0"/>
                    <a:pt x="144" y="0"/>
                  </a:cubicBezTo>
                  <a:moveTo>
                    <a:pt x="150" y="0"/>
                  </a:moveTo>
                  <a:cubicBezTo>
                    <a:pt x="151" y="0"/>
                    <a:pt x="151" y="0"/>
                    <a:pt x="151" y="0"/>
                  </a:cubicBezTo>
                  <a:cubicBezTo>
                    <a:pt x="151" y="0"/>
                    <a:pt x="151" y="0"/>
                    <a:pt x="150" y="0"/>
                  </a:cubicBezTo>
                  <a:moveTo>
                    <a:pt x="150" y="0"/>
                  </a:moveTo>
                  <a:cubicBezTo>
                    <a:pt x="150" y="0"/>
                    <a:pt x="150" y="0"/>
                    <a:pt x="150" y="0"/>
                  </a:cubicBezTo>
                  <a:cubicBezTo>
                    <a:pt x="150" y="0"/>
                    <a:pt x="150" y="0"/>
                    <a:pt x="150" y="0"/>
                  </a:cubicBezTo>
                  <a:moveTo>
                    <a:pt x="144" y="0"/>
                  </a:moveTo>
                  <a:cubicBezTo>
                    <a:pt x="144" y="0"/>
                    <a:pt x="144" y="0"/>
                    <a:pt x="144" y="0"/>
                  </a:cubicBezTo>
                  <a:cubicBezTo>
                    <a:pt x="144" y="0"/>
                    <a:pt x="144" y="0"/>
                    <a:pt x="144" y="0"/>
                  </a:cubicBezTo>
                  <a:moveTo>
                    <a:pt x="145" y="0"/>
                  </a:moveTo>
                  <a:cubicBezTo>
                    <a:pt x="145" y="0"/>
                    <a:pt x="145" y="0"/>
                    <a:pt x="145" y="0"/>
                  </a:cubicBezTo>
                  <a:cubicBezTo>
                    <a:pt x="145" y="0"/>
                    <a:pt x="145" y="0"/>
                    <a:pt x="145" y="0"/>
                  </a:cubicBezTo>
                  <a:moveTo>
                    <a:pt x="150" y="0"/>
                  </a:moveTo>
                  <a:cubicBezTo>
                    <a:pt x="150" y="0"/>
                    <a:pt x="150" y="0"/>
                    <a:pt x="150" y="0"/>
                  </a:cubicBezTo>
                  <a:cubicBezTo>
                    <a:pt x="150" y="0"/>
                    <a:pt x="150" y="0"/>
                    <a:pt x="150" y="0"/>
                  </a:cubicBezTo>
                  <a:moveTo>
                    <a:pt x="145" y="0"/>
                  </a:moveTo>
                  <a:cubicBezTo>
                    <a:pt x="145" y="0"/>
                    <a:pt x="145" y="0"/>
                    <a:pt x="145" y="0"/>
                  </a:cubicBezTo>
                  <a:cubicBezTo>
                    <a:pt x="145" y="0"/>
                    <a:pt x="145" y="0"/>
                    <a:pt x="145" y="0"/>
                  </a:cubicBezTo>
                  <a:moveTo>
                    <a:pt x="150" y="0"/>
                  </a:moveTo>
                  <a:cubicBezTo>
                    <a:pt x="150" y="0"/>
                    <a:pt x="150" y="0"/>
                    <a:pt x="150" y="0"/>
                  </a:cubicBezTo>
                  <a:cubicBezTo>
                    <a:pt x="150" y="0"/>
                    <a:pt x="150" y="0"/>
                    <a:pt x="150" y="0"/>
                  </a:cubicBezTo>
                  <a:moveTo>
                    <a:pt x="150" y="0"/>
                  </a:moveTo>
                  <a:cubicBezTo>
                    <a:pt x="150" y="0"/>
                    <a:pt x="150" y="0"/>
                    <a:pt x="150" y="0"/>
                  </a:cubicBezTo>
                  <a:cubicBezTo>
                    <a:pt x="150" y="0"/>
                    <a:pt x="150" y="0"/>
                    <a:pt x="150" y="0"/>
                  </a:cubicBezTo>
                  <a:moveTo>
                    <a:pt x="145" y="0"/>
                  </a:moveTo>
                  <a:cubicBezTo>
                    <a:pt x="145" y="0"/>
                    <a:pt x="145" y="0"/>
                    <a:pt x="145" y="0"/>
                  </a:cubicBezTo>
                  <a:cubicBezTo>
                    <a:pt x="145" y="0"/>
                    <a:pt x="145" y="0"/>
                    <a:pt x="145" y="0"/>
                  </a:cubicBezTo>
                  <a:moveTo>
                    <a:pt x="145" y="0"/>
                  </a:moveTo>
                  <a:cubicBezTo>
                    <a:pt x="145" y="0"/>
                    <a:pt x="145" y="0"/>
                    <a:pt x="145" y="0"/>
                  </a:cubicBezTo>
                  <a:cubicBezTo>
                    <a:pt x="145" y="0"/>
                    <a:pt x="145" y="0"/>
                    <a:pt x="145" y="0"/>
                  </a:cubicBezTo>
                  <a:moveTo>
                    <a:pt x="149" y="0"/>
                  </a:moveTo>
                  <a:cubicBezTo>
                    <a:pt x="149" y="0"/>
                    <a:pt x="149" y="0"/>
                    <a:pt x="149" y="0"/>
                  </a:cubicBezTo>
                  <a:cubicBezTo>
                    <a:pt x="149" y="0"/>
                    <a:pt x="149" y="0"/>
                    <a:pt x="149" y="0"/>
                  </a:cubicBezTo>
                  <a:moveTo>
                    <a:pt x="146" y="0"/>
                  </a:moveTo>
                  <a:cubicBezTo>
                    <a:pt x="146" y="0"/>
                    <a:pt x="146" y="0"/>
                    <a:pt x="145" y="0"/>
                  </a:cubicBezTo>
                  <a:cubicBezTo>
                    <a:pt x="146" y="0"/>
                    <a:pt x="146" y="0"/>
                    <a:pt x="146" y="0"/>
                  </a:cubicBezTo>
                  <a:moveTo>
                    <a:pt x="149" y="0"/>
                  </a:moveTo>
                  <a:cubicBezTo>
                    <a:pt x="149" y="0"/>
                    <a:pt x="149" y="0"/>
                    <a:pt x="149" y="0"/>
                  </a:cubicBezTo>
                  <a:cubicBezTo>
                    <a:pt x="149" y="0"/>
                    <a:pt x="149" y="0"/>
                    <a:pt x="149" y="0"/>
                  </a:cubicBezTo>
                  <a:moveTo>
                    <a:pt x="149" y="0"/>
                  </a:moveTo>
                  <a:cubicBezTo>
                    <a:pt x="149" y="0"/>
                    <a:pt x="149" y="0"/>
                    <a:pt x="149" y="0"/>
                  </a:cubicBezTo>
                  <a:cubicBezTo>
                    <a:pt x="149" y="0"/>
                    <a:pt x="149" y="0"/>
                    <a:pt x="149" y="0"/>
                  </a:cubicBezTo>
                  <a:moveTo>
                    <a:pt x="146" y="0"/>
                  </a:moveTo>
                  <a:cubicBezTo>
                    <a:pt x="146" y="0"/>
                    <a:pt x="146" y="0"/>
                    <a:pt x="146" y="0"/>
                  </a:cubicBezTo>
                  <a:cubicBezTo>
                    <a:pt x="146" y="0"/>
                    <a:pt x="146" y="0"/>
                    <a:pt x="146" y="0"/>
                  </a:cubicBezTo>
                  <a:moveTo>
                    <a:pt x="146" y="0"/>
                  </a:moveTo>
                  <a:cubicBezTo>
                    <a:pt x="146" y="0"/>
                    <a:pt x="146" y="0"/>
                    <a:pt x="146" y="0"/>
                  </a:cubicBezTo>
                  <a:cubicBezTo>
                    <a:pt x="146" y="0"/>
                    <a:pt x="146" y="0"/>
                    <a:pt x="146" y="0"/>
                  </a:cubicBezTo>
                  <a:moveTo>
                    <a:pt x="149" y="0"/>
                  </a:moveTo>
                  <a:cubicBezTo>
                    <a:pt x="149" y="0"/>
                    <a:pt x="149" y="0"/>
                    <a:pt x="149" y="0"/>
                  </a:cubicBezTo>
                  <a:cubicBezTo>
                    <a:pt x="149" y="0"/>
                    <a:pt x="149" y="0"/>
                    <a:pt x="149" y="0"/>
                  </a:cubicBezTo>
                  <a:moveTo>
                    <a:pt x="146" y="0"/>
                  </a:moveTo>
                  <a:cubicBezTo>
                    <a:pt x="146" y="0"/>
                    <a:pt x="146" y="0"/>
                    <a:pt x="146" y="0"/>
                  </a:cubicBezTo>
                  <a:cubicBezTo>
                    <a:pt x="146" y="0"/>
                    <a:pt x="146" y="0"/>
                    <a:pt x="146" y="0"/>
                  </a:cubicBezTo>
                  <a:moveTo>
                    <a:pt x="148" y="0"/>
                  </a:moveTo>
                  <a:cubicBezTo>
                    <a:pt x="148" y="0"/>
                    <a:pt x="148" y="0"/>
                    <a:pt x="149" y="0"/>
                  </a:cubicBezTo>
                  <a:cubicBezTo>
                    <a:pt x="148" y="0"/>
                    <a:pt x="148" y="0"/>
                    <a:pt x="148" y="0"/>
                  </a:cubicBezTo>
                  <a:moveTo>
                    <a:pt x="148" y="0"/>
                  </a:moveTo>
                  <a:cubicBezTo>
                    <a:pt x="148" y="0"/>
                    <a:pt x="148" y="0"/>
                    <a:pt x="148" y="0"/>
                  </a:cubicBezTo>
                  <a:cubicBezTo>
                    <a:pt x="148" y="0"/>
                    <a:pt x="148" y="0"/>
                    <a:pt x="148" y="0"/>
                  </a:cubicBezTo>
                  <a:moveTo>
                    <a:pt x="147" y="0"/>
                  </a:moveTo>
                  <a:cubicBezTo>
                    <a:pt x="147" y="0"/>
                    <a:pt x="147" y="0"/>
                    <a:pt x="146" y="0"/>
                  </a:cubicBezTo>
                  <a:cubicBezTo>
                    <a:pt x="147" y="0"/>
                    <a:pt x="147" y="0"/>
                    <a:pt x="147" y="0"/>
                  </a:cubicBezTo>
                  <a:moveTo>
                    <a:pt x="147" y="0"/>
                  </a:moveTo>
                  <a:cubicBezTo>
                    <a:pt x="147" y="0"/>
                    <a:pt x="147" y="0"/>
                    <a:pt x="147" y="0"/>
                  </a:cubicBezTo>
                  <a:cubicBezTo>
                    <a:pt x="147" y="0"/>
                    <a:pt x="147" y="0"/>
                    <a:pt x="147" y="0"/>
                  </a:cubicBezTo>
                  <a:moveTo>
                    <a:pt x="148" y="0"/>
                  </a:moveTo>
                  <a:cubicBezTo>
                    <a:pt x="148" y="0"/>
                    <a:pt x="148" y="0"/>
                    <a:pt x="148" y="0"/>
                  </a:cubicBezTo>
                  <a:cubicBezTo>
                    <a:pt x="148" y="0"/>
                    <a:pt x="148" y="0"/>
                    <a:pt x="148" y="0"/>
                  </a:cubicBezTo>
                  <a:moveTo>
                    <a:pt x="147" y="0"/>
                  </a:moveTo>
                  <a:cubicBezTo>
                    <a:pt x="147" y="0"/>
                    <a:pt x="147" y="0"/>
                    <a:pt x="147" y="0"/>
                  </a:cubicBezTo>
                  <a:cubicBezTo>
                    <a:pt x="147" y="0"/>
                    <a:pt x="147" y="0"/>
                    <a:pt x="147" y="0"/>
                  </a:cubicBezTo>
                  <a:moveTo>
                    <a:pt x="148" y="0"/>
                  </a:moveTo>
                  <a:cubicBezTo>
                    <a:pt x="148" y="0"/>
                    <a:pt x="148" y="0"/>
                    <a:pt x="148" y="0"/>
                  </a:cubicBezTo>
                  <a:cubicBezTo>
                    <a:pt x="148" y="0"/>
                    <a:pt x="148" y="0"/>
                    <a:pt x="148" y="0"/>
                  </a:cubicBezTo>
                  <a:moveTo>
                    <a:pt x="147" y="0"/>
                  </a:moveTo>
                  <a:cubicBezTo>
                    <a:pt x="147" y="0"/>
                    <a:pt x="147" y="0"/>
                    <a:pt x="147" y="0"/>
                  </a:cubicBezTo>
                  <a:cubicBezTo>
                    <a:pt x="147" y="0"/>
                    <a:pt x="147" y="0"/>
                    <a:pt x="147" y="0"/>
                  </a:cubicBezTo>
                  <a:cubicBezTo>
                    <a:pt x="147" y="0"/>
                    <a:pt x="148" y="0"/>
                    <a:pt x="148" y="0"/>
                  </a:cubicBezTo>
                  <a:cubicBezTo>
                    <a:pt x="148" y="0"/>
                    <a:pt x="147" y="0"/>
                    <a:pt x="147" y="0"/>
                  </a:cubicBezTo>
                </a:path>
              </a:pathLst>
            </a:custGeom>
            <a:solidFill>
              <a:srgbClr val="B0BBB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72" name="Freeform 54"/>
            <p:cNvSpPr/>
            <p:nvPr/>
          </p:nvSpPr>
          <p:spPr bwMode="auto">
            <a:xfrm>
              <a:off x="1199711" y="3520877"/>
              <a:ext cx="966622" cy="971567"/>
            </a:xfrm>
            <a:custGeom>
              <a:avLst/>
              <a:gdLst>
                <a:gd name="T0" fmla="*/ 147 w 269"/>
                <a:gd name="T1" fmla="*/ 0 h 270"/>
                <a:gd name="T2" fmla="*/ 146 w 269"/>
                <a:gd name="T3" fmla="*/ 0 h 270"/>
                <a:gd name="T4" fmla="*/ 146 w 269"/>
                <a:gd name="T5" fmla="*/ 0 h 270"/>
                <a:gd name="T6" fmla="*/ 145 w 269"/>
                <a:gd name="T7" fmla="*/ 0 h 270"/>
                <a:gd name="T8" fmla="*/ 145 w 269"/>
                <a:gd name="T9" fmla="*/ 0 h 270"/>
                <a:gd name="T10" fmla="*/ 145 w 269"/>
                <a:gd name="T11" fmla="*/ 0 h 270"/>
                <a:gd name="T12" fmla="*/ 144 w 269"/>
                <a:gd name="T13" fmla="*/ 0 h 270"/>
                <a:gd name="T14" fmla="*/ 143 w 269"/>
                <a:gd name="T15" fmla="*/ 0 h 270"/>
                <a:gd name="T16" fmla="*/ 143 w 269"/>
                <a:gd name="T17" fmla="*/ 0 h 270"/>
                <a:gd name="T18" fmla="*/ 112 w 269"/>
                <a:gd name="T19" fmla="*/ 5 h 270"/>
                <a:gd name="T20" fmla="*/ 4 w 269"/>
                <a:gd name="T21" fmla="*/ 113 h 270"/>
                <a:gd name="T22" fmla="*/ 0 w 269"/>
                <a:gd name="T23" fmla="*/ 143 h 270"/>
                <a:gd name="T24" fmla="*/ 0 w 269"/>
                <a:gd name="T25" fmla="*/ 144 h 270"/>
                <a:gd name="T26" fmla="*/ 0 w 269"/>
                <a:gd name="T27" fmla="*/ 145 h 270"/>
                <a:gd name="T28" fmla="*/ 0 w 269"/>
                <a:gd name="T29" fmla="*/ 145 h 270"/>
                <a:gd name="T30" fmla="*/ 0 w 269"/>
                <a:gd name="T31" fmla="*/ 146 h 270"/>
                <a:gd name="T32" fmla="*/ 0 w 269"/>
                <a:gd name="T33" fmla="*/ 146 h 270"/>
                <a:gd name="T34" fmla="*/ 0 w 269"/>
                <a:gd name="T35" fmla="*/ 147 h 270"/>
                <a:gd name="T36" fmla="*/ 0 w 269"/>
                <a:gd name="T37" fmla="*/ 147 h 270"/>
                <a:gd name="T38" fmla="*/ 0 w 269"/>
                <a:gd name="T39" fmla="*/ 148 h 270"/>
                <a:gd name="T40" fmla="*/ 0 w 269"/>
                <a:gd name="T41" fmla="*/ 148 h 270"/>
                <a:gd name="T42" fmla="*/ 0 w 269"/>
                <a:gd name="T43" fmla="*/ 149 h 270"/>
                <a:gd name="T44" fmla="*/ 0 w 269"/>
                <a:gd name="T45" fmla="*/ 149 h 270"/>
                <a:gd name="T46" fmla="*/ 0 w 269"/>
                <a:gd name="T47" fmla="*/ 150 h 270"/>
                <a:gd name="T48" fmla="*/ 0 w 269"/>
                <a:gd name="T49" fmla="*/ 150 h 270"/>
                <a:gd name="T50" fmla="*/ 0 w 269"/>
                <a:gd name="T51" fmla="*/ 151 h 270"/>
                <a:gd name="T52" fmla="*/ 0 w 269"/>
                <a:gd name="T53" fmla="*/ 151 h 270"/>
                <a:gd name="T54" fmla="*/ 0 w 269"/>
                <a:gd name="T55" fmla="*/ 152 h 270"/>
                <a:gd name="T56" fmla="*/ 0 w 269"/>
                <a:gd name="T57" fmla="*/ 152 h 270"/>
                <a:gd name="T58" fmla="*/ 0 w 269"/>
                <a:gd name="T59" fmla="*/ 153 h 270"/>
                <a:gd name="T60" fmla="*/ 0 w 269"/>
                <a:gd name="T61" fmla="*/ 153 h 270"/>
                <a:gd name="T62" fmla="*/ 0 w 269"/>
                <a:gd name="T63" fmla="*/ 153 h 270"/>
                <a:gd name="T64" fmla="*/ 0 w 269"/>
                <a:gd name="T65" fmla="*/ 154 h 270"/>
                <a:gd name="T66" fmla="*/ 0 w 269"/>
                <a:gd name="T67" fmla="*/ 154 h 270"/>
                <a:gd name="T68" fmla="*/ 0 w 269"/>
                <a:gd name="T69" fmla="*/ 155 h 270"/>
                <a:gd name="T70" fmla="*/ 0 w 269"/>
                <a:gd name="T71" fmla="*/ 155 h 270"/>
                <a:gd name="T72" fmla="*/ 0 w 269"/>
                <a:gd name="T73" fmla="*/ 156 h 270"/>
                <a:gd name="T74" fmla="*/ 0 w 269"/>
                <a:gd name="T75" fmla="*/ 156 h 270"/>
                <a:gd name="T76" fmla="*/ 38 w 269"/>
                <a:gd name="T77" fmla="*/ 187 h 270"/>
                <a:gd name="T78" fmla="*/ 156 w 269"/>
                <a:gd name="T79" fmla="*/ 0 h 270"/>
                <a:gd name="T80" fmla="*/ 155 w 269"/>
                <a:gd name="T81" fmla="*/ 0 h 270"/>
                <a:gd name="T82" fmla="*/ 155 w 269"/>
                <a:gd name="T83" fmla="*/ 0 h 270"/>
                <a:gd name="T84" fmla="*/ 154 w 269"/>
                <a:gd name="T85" fmla="*/ 0 h 270"/>
                <a:gd name="T86" fmla="*/ 154 w 269"/>
                <a:gd name="T87" fmla="*/ 0 h 270"/>
                <a:gd name="T88" fmla="*/ 153 w 269"/>
                <a:gd name="T89" fmla="*/ 0 h 270"/>
                <a:gd name="T90" fmla="*/ 153 w 269"/>
                <a:gd name="T91" fmla="*/ 0 h 270"/>
                <a:gd name="T92" fmla="*/ 152 w 269"/>
                <a:gd name="T93" fmla="*/ 0 h 270"/>
                <a:gd name="T94" fmla="*/ 152 w 269"/>
                <a:gd name="T95" fmla="*/ 0 h 270"/>
                <a:gd name="T96" fmla="*/ 151 w 269"/>
                <a:gd name="T97" fmla="*/ 0 h 270"/>
                <a:gd name="T98" fmla="*/ 151 w 269"/>
                <a:gd name="T99" fmla="*/ 0 h 270"/>
                <a:gd name="T100" fmla="*/ 150 w 269"/>
                <a:gd name="T101" fmla="*/ 0 h 270"/>
                <a:gd name="T102" fmla="*/ 150 w 269"/>
                <a:gd name="T103" fmla="*/ 0 h 270"/>
                <a:gd name="T104" fmla="*/ 149 w 269"/>
                <a:gd name="T105" fmla="*/ 0 h 270"/>
                <a:gd name="T106" fmla="*/ 149 w 269"/>
                <a:gd name="T107" fmla="*/ 0 h 270"/>
                <a:gd name="T108" fmla="*/ 148 w 269"/>
                <a:gd name="T109" fmla="*/ 0 h 270"/>
                <a:gd name="T110" fmla="*/ 148 w 269"/>
                <a:gd name="T111" fmla="*/ 0 h 270"/>
                <a:gd name="T112" fmla="*/ 147 w 269"/>
                <a:gd name="T11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9" h="270">
                  <a:moveTo>
                    <a:pt x="147" y="0"/>
                  </a:moveTo>
                  <a:cubicBezTo>
                    <a:pt x="147" y="0"/>
                    <a:pt x="147" y="0"/>
                    <a:pt x="147" y="0"/>
                  </a:cubicBezTo>
                  <a:cubicBezTo>
                    <a:pt x="147" y="0"/>
                    <a:pt x="147" y="0"/>
                    <a:pt x="147" y="0"/>
                  </a:cubicBezTo>
                  <a:cubicBezTo>
                    <a:pt x="147" y="0"/>
                    <a:pt x="147" y="0"/>
                    <a:pt x="147" y="0"/>
                  </a:cubicBezTo>
                  <a:cubicBezTo>
                    <a:pt x="147" y="0"/>
                    <a:pt x="147" y="0"/>
                    <a:pt x="147" y="0"/>
                  </a:cubicBezTo>
                  <a:cubicBezTo>
                    <a:pt x="147" y="0"/>
                    <a:pt x="147" y="0"/>
                    <a:pt x="147" y="0"/>
                  </a:cubicBezTo>
                  <a:cubicBezTo>
                    <a:pt x="147" y="0"/>
                    <a:pt x="147" y="0"/>
                    <a:pt x="147" y="0"/>
                  </a:cubicBezTo>
                  <a:cubicBezTo>
                    <a:pt x="147" y="0"/>
                    <a:pt x="147" y="0"/>
                    <a:pt x="146" y="0"/>
                  </a:cubicBezTo>
                  <a:cubicBezTo>
                    <a:pt x="146" y="0"/>
                    <a:pt x="146" y="0"/>
                    <a:pt x="146" y="0"/>
                  </a:cubicBezTo>
                  <a:cubicBezTo>
                    <a:pt x="146" y="0"/>
                    <a:pt x="146" y="0"/>
                    <a:pt x="146" y="0"/>
                  </a:cubicBezTo>
                  <a:cubicBezTo>
                    <a:pt x="146" y="0"/>
                    <a:pt x="146" y="0"/>
                    <a:pt x="146" y="0"/>
                  </a:cubicBezTo>
                  <a:cubicBezTo>
                    <a:pt x="146" y="0"/>
                    <a:pt x="146" y="0"/>
                    <a:pt x="146" y="0"/>
                  </a:cubicBezTo>
                  <a:cubicBezTo>
                    <a:pt x="146" y="0"/>
                    <a:pt x="146" y="0"/>
                    <a:pt x="146" y="0"/>
                  </a:cubicBezTo>
                  <a:cubicBezTo>
                    <a:pt x="146" y="0"/>
                    <a:pt x="146" y="0"/>
                    <a:pt x="146" y="0"/>
                  </a:cubicBezTo>
                  <a:cubicBezTo>
                    <a:pt x="146" y="0"/>
                    <a:pt x="146" y="0"/>
                    <a:pt x="146" y="0"/>
                  </a:cubicBezTo>
                  <a:cubicBezTo>
                    <a:pt x="146" y="0"/>
                    <a:pt x="146"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5" y="0"/>
                  </a:cubicBezTo>
                  <a:cubicBezTo>
                    <a:pt x="145" y="0"/>
                    <a:pt x="145" y="0"/>
                    <a:pt x="144" y="0"/>
                  </a:cubicBezTo>
                  <a:cubicBezTo>
                    <a:pt x="144" y="0"/>
                    <a:pt x="144" y="0"/>
                    <a:pt x="144" y="0"/>
                  </a:cubicBezTo>
                  <a:cubicBezTo>
                    <a:pt x="144" y="0"/>
                    <a:pt x="144" y="0"/>
                    <a:pt x="144" y="0"/>
                  </a:cubicBezTo>
                  <a:cubicBezTo>
                    <a:pt x="144" y="0"/>
                    <a:pt x="144" y="0"/>
                    <a:pt x="144" y="0"/>
                  </a:cubicBezTo>
                  <a:cubicBezTo>
                    <a:pt x="144" y="0"/>
                    <a:pt x="144" y="0"/>
                    <a:pt x="144" y="0"/>
                  </a:cubicBezTo>
                  <a:cubicBezTo>
                    <a:pt x="144" y="0"/>
                    <a:pt x="144" y="0"/>
                    <a:pt x="144" y="0"/>
                  </a:cubicBezTo>
                  <a:cubicBezTo>
                    <a:pt x="144" y="0"/>
                    <a:pt x="144"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3" y="0"/>
                  </a:cubicBezTo>
                  <a:cubicBezTo>
                    <a:pt x="143" y="0"/>
                    <a:pt x="143" y="0"/>
                    <a:pt x="142" y="0"/>
                  </a:cubicBezTo>
                  <a:cubicBezTo>
                    <a:pt x="132" y="1"/>
                    <a:pt x="122" y="2"/>
                    <a:pt x="112" y="5"/>
                  </a:cubicBezTo>
                  <a:cubicBezTo>
                    <a:pt x="112" y="5"/>
                    <a:pt x="112" y="5"/>
                    <a:pt x="112" y="5"/>
                  </a:cubicBezTo>
                  <a:cubicBezTo>
                    <a:pt x="95" y="9"/>
                    <a:pt x="78" y="16"/>
                    <a:pt x="64" y="26"/>
                  </a:cubicBezTo>
                  <a:cubicBezTo>
                    <a:pt x="53" y="40"/>
                    <a:pt x="40" y="53"/>
                    <a:pt x="25" y="65"/>
                  </a:cubicBezTo>
                  <a:cubicBezTo>
                    <a:pt x="16" y="79"/>
                    <a:pt x="8" y="95"/>
                    <a:pt x="4" y="113"/>
                  </a:cubicBezTo>
                  <a:cubicBezTo>
                    <a:pt x="4" y="113"/>
                    <a:pt x="4" y="113"/>
                    <a:pt x="4" y="113"/>
                  </a:cubicBezTo>
                  <a:cubicBezTo>
                    <a:pt x="1" y="122"/>
                    <a:pt x="0" y="133"/>
                    <a:pt x="0" y="143"/>
                  </a:cubicBezTo>
                  <a:cubicBezTo>
                    <a:pt x="0" y="143"/>
                    <a:pt x="0" y="143"/>
                    <a:pt x="0" y="143"/>
                  </a:cubicBezTo>
                  <a:cubicBezTo>
                    <a:pt x="0" y="143"/>
                    <a:pt x="0" y="143"/>
                    <a:pt x="0" y="143"/>
                  </a:cubicBezTo>
                  <a:cubicBezTo>
                    <a:pt x="0" y="143"/>
                    <a:pt x="0" y="143"/>
                    <a:pt x="0" y="143"/>
                  </a:cubicBezTo>
                  <a:cubicBezTo>
                    <a:pt x="0" y="144"/>
                    <a:pt x="0" y="144"/>
                    <a:pt x="0" y="144"/>
                  </a:cubicBezTo>
                  <a:cubicBezTo>
                    <a:pt x="0" y="144"/>
                    <a:pt x="0" y="144"/>
                    <a:pt x="0" y="144"/>
                  </a:cubicBezTo>
                  <a:cubicBezTo>
                    <a:pt x="0" y="144"/>
                    <a:pt x="0" y="144"/>
                    <a:pt x="0" y="144"/>
                  </a:cubicBezTo>
                  <a:cubicBezTo>
                    <a:pt x="0" y="144"/>
                    <a:pt x="0" y="144"/>
                    <a:pt x="0" y="144"/>
                  </a:cubicBezTo>
                  <a:cubicBezTo>
                    <a:pt x="0" y="144"/>
                    <a:pt x="0" y="144"/>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5"/>
                    <a:pt x="0" y="145"/>
                    <a:pt x="0" y="145"/>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6"/>
                    <a:pt x="0" y="146"/>
                  </a:cubicBezTo>
                  <a:cubicBezTo>
                    <a:pt x="0" y="146"/>
                    <a:pt x="0" y="147"/>
                    <a:pt x="0" y="147"/>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7"/>
                    <a:pt x="0" y="147"/>
                  </a:cubicBezTo>
                  <a:cubicBezTo>
                    <a:pt x="0" y="147"/>
                    <a:pt x="0" y="147"/>
                    <a:pt x="0" y="148"/>
                  </a:cubicBezTo>
                  <a:cubicBezTo>
                    <a:pt x="0" y="148"/>
                    <a:pt x="0" y="148"/>
                    <a:pt x="0" y="148"/>
                  </a:cubicBezTo>
                  <a:cubicBezTo>
                    <a:pt x="0" y="148"/>
                    <a:pt x="0" y="148"/>
                    <a:pt x="0" y="148"/>
                  </a:cubicBezTo>
                  <a:cubicBezTo>
                    <a:pt x="0" y="148"/>
                    <a:pt x="0" y="148"/>
                    <a:pt x="0" y="148"/>
                  </a:cubicBezTo>
                  <a:cubicBezTo>
                    <a:pt x="0" y="148"/>
                    <a:pt x="0" y="148"/>
                    <a:pt x="0" y="148"/>
                  </a:cubicBezTo>
                  <a:cubicBezTo>
                    <a:pt x="0" y="148"/>
                    <a:pt x="0" y="148"/>
                    <a:pt x="0" y="148"/>
                  </a:cubicBezTo>
                  <a:cubicBezTo>
                    <a:pt x="0" y="148"/>
                    <a:pt x="0" y="148"/>
                    <a:pt x="0" y="148"/>
                  </a:cubicBezTo>
                  <a:cubicBezTo>
                    <a:pt x="0" y="148"/>
                    <a:pt x="0" y="148"/>
                    <a:pt x="0" y="148"/>
                  </a:cubicBezTo>
                  <a:cubicBezTo>
                    <a:pt x="0" y="148"/>
                    <a:pt x="0" y="148"/>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49"/>
                    <a:pt x="0" y="149"/>
                    <a:pt x="0" y="149"/>
                  </a:cubicBezTo>
                  <a:cubicBezTo>
                    <a:pt x="0" y="150"/>
                    <a:pt x="0" y="150"/>
                    <a:pt x="0" y="150"/>
                  </a:cubicBezTo>
                  <a:cubicBezTo>
                    <a:pt x="0" y="150"/>
                    <a:pt x="0" y="150"/>
                    <a:pt x="0" y="150"/>
                  </a:cubicBezTo>
                  <a:cubicBezTo>
                    <a:pt x="0" y="150"/>
                    <a:pt x="0" y="150"/>
                    <a:pt x="0" y="150"/>
                  </a:cubicBezTo>
                  <a:cubicBezTo>
                    <a:pt x="0" y="150"/>
                    <a:pt x="0" y="150"/>
                    <a:pt x="0" y="150"/>
                  </a:cubicBezTo>
                  <a:cubicBezTo>
                    <a:pt x="0" y="150"/>
                    <a:pt x="0" y="150"/>
                    <a:pt x="0" y="150"/>
                  </a:cubicBezTo>
                  <a:cubicBezTo>
                    <a:pt x="0" y="150"/>
                    <a:pt x="0" y="150"/>
                    <a:pt x="0" y="150"/>
                  </a:cubicBezTo>
                  <a:cubicBezTo>
                    <a:pt x="0" y="150"/>
                    <a:pt x="0" y="150"/>
                    <a:pt x="0" y="150"/>
                  </a:cubicBezTo>
                  <a:cubicBezTo>
                    <a:pt x="0" y="150"/>
                    <a:pt x="0" y="150"/>
                    <a:pt x="0" y="150"/>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1"/>
                    <a:pt x="0" y="151"/>
                  </a:cubicBezTo>
                  <a:cubicBezTo>
                    <a:pt x="0" y="151"/>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2"/>
                  </a:cubicBezTo>
                  <a:cubicBezTo>
                    <a:pt x="0" y="152"/>
                    <a:pt x="0" y="152"/>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3"/>
                    <a:pt x="0" y="153"/>
                  </a:cubicBezTo>
                  <a:cubicBezTo>
                    <a:pt x="0" y="153"/>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4"/>
                  </a:cubicBezTo>
                  <a:cubicBezTo>
                    <a:pt x="0" y="154"/>
                    <a:pt x="0" y="154"/>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5"/>
                  </a:cubicBezTo>
                  <a:cubicBezTo>
                    <a:pt x="0" y="155"/>
                    <a:pt x="0" y="155"/>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6"/>
                    <a:pt x="0" y="156"/>
                    <a:pt x="0" y="156"/>
                  </a:cubicBezTo>
                  <a:cubicBezTo>
                    <a:pt x="0" y="157"/>
                    <a:pt x="0" y="157"/>
                    <a:pt x="0" y="157"/>
                  </a:cubicBezTo>
                  <a:cubicBezTo>
                    <a:pt x="0" y="157"/>
                    <a:pt x="0" y="157"/>
                    <a:pt x="0" y="157"/>
                  </a:cubicBezTo>
                  <a:cubicBezTo>
                    <a:pt x="3" y="204"/>
                    <a:pt x="27" y="245"/>
                    <a:pt x="64" y="270"/>
                  </a:cubicBezTo>
                  <a:cubicBezTo>
                    <a:pt x="48" y="246"/>
                    <a:pt x="38" y="218"/>
                    <a:pt x="38" y="187"/>
                  </a:cubicBezTo>
                  <a:cubicBezTo>
                    <a:pt x="38" y="105"/>
                    <a:pt x="104" y="39"/>
                    <a:pt x="186" y="39"/>
                  </a:cubicBezTo>
                  <a:cubicBezTo>
                    <a:pt x="217" y="39"/>
                    <a:pt x="246" y="48"/>
                    <a:pt x="269" y="65"/>
                  </a:cubicBezTo>
                  <a:cubicBezTo>
                    <a:pt x="244" y="28"/>
                    <a:pt x="203" y="3"/>
                    <a:pt x="156" y="0"/>
                  </a:cubicBezTo>
                  <a:cubicBezTo>
                    <a:pt x="156" y="0"/>
                    <a:pt x="156" y="0"/>
                    <a:pt x="156" y="0"/>
                  </a:cubicBezTo>
                  <a:cubicBezTo>
                    <a:pt x="156" y="0"/>
                    <a:pt x="155" y="0"/>
                    <a:pt x="155" y="0"/>
                  </a:cubicBezTo>
                  <a:cubicBezTo>
                    <a:pt x="155" y="0"/>
                    <a:pt x="155" y="0"/>
                    <a:pt x="155" y="0"/>
                  </a:cubicBezTo>
                  <a:cubicBezTo>
                    <a:pt x="155" y="0"/>
                    <a:pt x="155" y="0"/>
                    <a:pt x="155" y="0"/>
                  </a:cubicBezTo>
                  <a:cubicBezTo>
                    <a:pt x="155" y="0"/>
                    <a:pt x="155" y="0"/>
                    <a:pt x="155" y="0"/>
                  </a:cubicBezTo>
                  <a:cubicBezTo>
                    <a:pt x="155" y="0"/>
                    <a:pt x="155" y="0"/>
                    <a:pt x="155" y="0"/>
                  </a:cubicBezTo>
                  <a:cubicBezTo>
                    <a:pt x="155" y="0"/>
                    <a:pt x="155" y="0"/>
                    <a:pt x="155" y="0"/>
                  </a:cubicBezTo>
                  <a:cubicBezTo>
                    <a:pt x="155" y="0"/>
                    <a:pt x="155" y="0"/>
                    <a:pt x="155" y="0"/>
                  </a:cubicBezTo>
                  <a:cubicBezTo>
                    <a:pt x="155" y="0"/>
                    <a:pt x="155" y="0"/>
                    <a:pt x="155" y="0"/>
                  </a:cubicBezTo>
                  <a:cubicBezTo>
                    <a:pt x="155" y="0"/>
                    <a:pt x="154" y="0"/>
                    <a:pt x="154" y="0"/>
                  </a:cubicBezTo>
                  <a:cubicBezTo>
                    <a:pt x="154" y="0"/>
                    <a:pt x="154" y="0"/>
                    <a:pt x="154" y="0"/>
                  </a:cubicBezTo>
                  <a:cubicBezTo>
                    <a:pt x="154" y="0"/>
                    <a:pt x="154" y="0"/>
                    <a:pt x="154" y="0"/>
                  </a:cubicBezTo>
                  <a:cubicBezTo>
                    <a:pt x="154" y="0"/>
                    <a:pt x="154" y="0"/>
                    <a:pt x="154" y="0"/>
                  </a:cubicBezTo>
                  <a:cubicBezTo>
                    <a:pt x="154" y="0"/>
                    <a:pt x="154" y="0"/>
                    <a:pt x="154" y="0"/>
                  </a:cubicBezTo>
                  <a:cubicBezTo>
                    <a:pt x="154" y="0"/>
                    <a:pt x="154" y="0"/>
                    <a:pt x="154" y="0"/>
                  </a:cubicBezTo>
                  <a:cubicBezTo>
                    <a:pt x="154" y="0"/>
                    <a:pt x="154" y="0"/>
                    <a:pt x="154" y="0"/>
                  </a:cubicBezTo>
                  <a:cubicBezTo>
                    <a:pt x="154" y="0"/>
                    <a:pt x="154" y="0"/>
                    <a:pt x="154" y="0"/>
                  </a:cubicBezTo>
                  <a:cubicBezTo>
                    <a:pt x="154" y="0"/>
                    <a:pt x="154"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3" y="0"/>
                    <a:pt x="153" y="0"/>
                  </a:cubicBezTo>
                  <a:cubicBezTo>
                    <a:pt x="153"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2" y="0"/>
                  </a:cubicBezTo>
                  <a:cubicBezTo>
                    <a:pt x="152" y="0"/>
                    <a:pt x="152" y="0"/>
                    <a:pt x="151" y="0"/>
                  </a:cubicBezTo>
                  <a:cubicBezTo>
                    <a:pt x="151" y="0"/>
                    <a:pt x="151" y="0"/>
                    <a:pt x="151" y="0"/>
                  </a:cubicBezTo>
                  <a:cubicBezTo>
                    <a:pt x="151" y="0"/>
                    <a:pt x="151" y="0"/>
                    <a:pt x="151" y="0"/>
                  </a:cubicBezTo>
                  <a:cubicBezTo>
                    <a:pt x="151" y="0"/>
                    <a:pt x="151" y="0"/>
                    <a:pt x="151" y="0"/>
                  </a:cubicBezTo>
                  <a:cubicBezTo>
                    <a:pt x="151" y="0"/>
                    <a:pt x="151" y="0"/>
                    <a:pt x="151" y="0"/>
                  </a:cubicBezTo>
                  <a:cubicBezTo>
                    <a:pt x="151" y="0"/>
                    <a:pt x="151" y="0"/>
                    <a:pt x="151" y="0"/>
                  </a:cubicBezTo>
                  <a:cubicBezTo>
                    <a:pt x="151" y="0"/>
                    <a:pt x="151" y="0"/>
                    <a:pt x="151" y="0"/>
                  </a:cubicBezTo>
                  <a:cubicBezTo>
                    <a:pt x="151" y="0"/>
                    <a:pt x="151" y="0"/>
                    <a:pt x="151" y="0"/>
                  </a:cubicBezTo>
                  <a:cubicBezTo>
                    <a:pt x="151" y="0"/>
                    <a:pt x="151"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50" y="0"/>
                  </a:cubicBezTo>
                  <a:cubicBezTo>
                    <a:pt x="150" y="0"/>
                    <a:pt x="150"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9" y="0"/>
                    <a:pt x="149" y="0"/>
                    <a:pt x="149"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8" y="0"/>
                    <a:pt x="148" y="0"/>
                  </a:cubicBezTo>
                  <a:cubicBezTo>
                    <a:pt x="148" y="0"/>
                    <a:pt x="147" y="0"/>
                    <a:pt x="147" y="0"/>
                  </a:cubicBezTo>
                </a:path>
              </a:pathLst>
            </a:custGeom>
            <a:solidFill>
              <a:schemeClr val="accent2">
                <a:lumMod val="75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73" name="Freeform 55"/>
            <p:cNvSpPr/>
            <p:nvPr/>
          </p:nvSpPr>
          <p:spPr bwMode="auto">
            <a:xfrm>
              <a:off x="1288595" y="3614541"/>
              <a:ext cx="141263" cy="141290"/>
            </a:xfrm>
            <a:custGeom>
              <a:avLst/>
              <a:gdLst>
                <a:gd name="T0" fmla="*/ 39 w 39"/>
                <a:gd name="T1" fmla="*/ 0 h 39"/>
                <a:gd name="T2" fmla="*/ 39 w 39"/>
                <a:gd name="T3" fmla="*/ 0 h 39"/>
                <a:gd name="T4" fmla="*/ 0 w 39"/>
                <a:gd name="T5" fmla="*/ 39 h 39"/>
                <a:gd name="T6" fmla="*/ 0 w 39"/>
                <a:gd name="T7" fmla="*/ 39 h 39"/>
                <a:gd name="T8" fmla="*/ 0 w 39"/>
                <a:gd name="T9" fmla="*/ 39 h 39"/>
                <a:gd name="T10" fmla="*/ 0 w 39"/>
                <a:gd name="T11" fmla="*/ 39 h 39"/>
                <a:gd name="T12" fmla="*/ 0 w 39"/>
                <a:gd name="T13" fmla="*/ 39 h 39"/>
                <a:gd name="T14" fmla="*/ 0 w 39"/>
                <a:gd name="T15" fmla="*/ 39 h 39"/>
                <a:gd name="T16" fmla="*/ 39 w 39"/>
                <a:gd name="T17" fmla="*/ 0 h 39"/>
                <a:gd name="T18" fmla="*/ 39 w 39"/>
                <a:gd name="T19" fmla="*/ 0 h 39"/>
                <a:gd name="T20" fmla="*/ 39 w 39"/>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39">
                  <a:moveTo>
                    <a:pt x="39" y="0"/>
                  </a:moveTo>
                  <a:cubicBezTo>
                    <a:pt x="39" y="0"/>
                    <a:pt x="39" y="0"/>
                    <a:pt x="39" y="0"/>
                  </a:cubicBezTo>
                  <a:cubicBezTo>
                    <a:pt x="28" y="14"/>
                    <a:pt x="15" y="27"/>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15" y="27"/>
                    <a:pt x="28" y="14"/>
                    <a:pt x="39" y="0"/>
                  </a:cubicBezTo>
                  <a:cubicBezTo>
                    <a:pt x="39" y="0"/>
                    <a:pt x="39" y="0"/>
                    <a:pt x="39" y="0"/>
                  </a:cubicBezTo>
                  <a:cubicBezTo>
                    <a:pt x="39" y="0"/>
                    <a:pt x="39" y="0"/>
                    <a:pt x="39"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76" name="Freeform 58"/>
            <p:cNvSpPr/>
            <p:nvPr/>
          </p:nvSpPr>
          <p:spPr bwMode="auto">
            <a:xfrm>
              <a:off x="1429858" y="3538339"/>
              <a:ext cx="173009" cy="76201"/>
            </a:xfrm>
            <a:custGeom>
              <a:avLst/>
              <a:gdLst>
                <a:gd name="T0" fmla="*/ 48 w 48"/>
                <a:gd name="T1" fmla="*/ 0 h 21"/>
                <a:gd name="T2" fmla="*/ 0 w 48"/>
                <a:gd name="T3" fmla="*/ 21 h 21"/>
                <a:gd name="T4" fmla="*/ 0 w 48"/>
                <a:gd name="T5" fmla="*/ 21 h 21"/>
                <a:gd name="T6" fmla="*/ 48 w 48"/>
                <a:gd name="T7" fmla="*/ 0 h 21"/>
                <a:gd name="T8" fmla="*/ 48 w 48"/>
                <a:gd name="T9" fmla="*/ 0 h 21"/>
              </a:gdLst>
              <a:ahLst/>
              <a:cxnLst>
                <a:cxn ang="0">
                  <a:pos x="T0" y="T1"/>
                </a:cxn>
                <a:cxn ang="0">
                  <a:pos x="T2" y="T3"/>
                </a:cxn>
                <a:cxn ang="0">
                  <a:pos x="T4" y="T5"/>
                </a:cxn>
                <a:cxn ang="0">
                  <a:pos x="T6" y="T7"/>
                </a:cxn>
                <a:cxn ang="0">
                  <a:pos x="T8" y="T9"/>
                </a:cxn>
              </a:cxnLst>
              <a:rect l="0" t="0" r="r" b="b"/>
              <a:pathLst>
                <a:path w="48" h="21">
                  <a:moveTo>
                    <a:pt x="48" y="0"/>
                  </a:moveTo>
                  <a:cubicBezTo>
                    <a:pt x="31" y="4"/>
                    <a:pt x="14" y="11"/>
                    <a:pt x="0" y="21"/>
                  </a:cubicBezTo>
                  <a:cubicBezTo>
                    <a:pt x="0" y="21"/>
                    <a:pt x="0" y="21"/>
                    <a:pt x="0" y="21"/>
                  </a:cubicBezTo>
                  <a:cubicBezTo>
                    <a:pt x="14" y="11"/>
                    <a:pt x="31" y="4"/>
                    <a:pt x="48" y="0"/>
                  </a:cubicBezTo>
                  <a:cubicBezTo>
                    <a:pt x="48" y="0"/>
                    <a:pt x="48" y="0"/>
                    <a:pt x="48" y="0"/>
                  </a:cubicBezTo>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77" name="Freeform 59"/>
            <p:cNvSpPr/>
            <p:nvPr/>
          </p:nvSpPr>
          <p:spPr bwMode="auto">
            <a:xfrm>
              <a:off x="1429858" y="3363711"/>
              <a:ext cx="139676" cy="250829"/>
            </a:xfrm>
            <a:custGeom>
              <a:avLst/>
              <a:gdLst>
                <a:gd name="T0" fmla="*/ 39 w 39"/>
                <a:gd name="T1" fmla="*/ 0 h 70"/>
                <a:gd name="T2" fmla="*/ 39 w 39"/>
                <a:gd name="T3" fmla="*/ 0 h 70"/>
                <a:gd name="T4" fmla="*/ 0 w 39"/>
                <a:gd name="T5" fmla="*/ 70 h 70"/>
                <a:gd name="T6" fmla="*/ 0 w 39"/>
                <a:gd name="T7" fmla="*/ 70 h 70"/>
                <a:gd name="T8" fmla="*/ 0 w 39"/>
                <a:gd name="T9" fmla="*/ 70 h 70"/>
                <a:gd name="T10" fmla="*/ 26 w 39"/>
                <a:gd name="T11" fmla="*/ 30 h 70"/>
                <a:gd name="T12" fmla="*/ 39 w 39"/>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9" h="70">
                  <a:moveTo>
                    <a:pt x="39" y="0"/>
                  </a:moveTo>
                  <a:cubicBezTo>
                    <a:pt x="39" y="0"/>
                    <a:pt x="39" y="0"/>
                    <a:pt x="39" y="0"/>
                  </a:cubicBezTo>
                  <a:cubicBezTo>
                    <a:pt x="30" y="26"/>
                    <a:pt x="17" y="49"/>
                    <a:pt x="0" y="70"/>
                  </a:cubicBezTo>
                  <a:cubicBezTo>
                    <a:pt x="0" y="70"/>
                    <a:pt x="0" y="70"/>
                    <a:pt x="0" y="70"/>
                  </a:cubicBezTo>
                  <a:cubicBezTo>
                    <a:pt x="0" y="70"/>
                    <a:pt x="0" y="70"/>
                    <a:pt x="0" y="70"/>
                  </a:cubicBezTo>
                  <a:cubicBezTo>
                    <a:pt x="10" y="57"/>
                    <a:pt x="19" y="44"/>
                    <a:pt x="26" y="30"/>
                  </a:cubicBezTo>
                  <a:cubicBezTo>
                    <a:pt x="31" y="20"/>
                    <a:pt x="36" y="10"/>
                    <a:pt x="39"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78" name="Freeform 60"/>
            <p:cNvSpPr/>
            <p:nvPr/>
          </p:nvSpPr>
          <p:spPr bwMode="auto">
            <a:xfrm>
              <a:off x="1429858" y="3538339"/>
              <a:ext cx="173009" cy="76201"/>
            </a:xfrm>
            <a:custGeom>
              <a:avLst/>
              <a:gdLst>
                <a:gd name="T0" fmla="*/ 48 w 48"/>
                <a:gd name="T1" fmla="*/ 0 h 21"/>
                <a:gd name="T2" fmla="*/ 0 w 48"/>
                <a:gd name="T3" fmla="*/ 21 h 21"/>
                <a:gd name="T4" fmla="*/ 0 w 48"/>
                <a:gd name="T5" fmla="*/ 21 h 21"/>
                <a:gd name="T6" fmla="*/ 48 w 48"/>
                <a:gd name="T7" fmla="*/ 0 h 21"/>
                <a:gd name="T8" fmla="*/ 48 w 48"/>
                <a:gd name="T9" fmla="*/ 0 h 21"/>
              </a:gdLst>
              <a:ahLst/>
              <a:cxnLst>
                <a:cxn ang="0">
                  <a:pos x="T0" y="T1"/>
                </a:cxn>
                <a:cxn ang="0">
                  <a:pos x="T2" y="T3"/>
                </a:cxn>
                <a:cxn ang="0">
                  <a:pos x="T4" y="T5"/>
                </a:cxn>
                <a:cxn ang="0">
                  <a:pos x="T6" y="T7"/>
                </a:cxn>
                <a:cxn ang="0">
                  <a:pos x="T8" y="T9"/>
                </a:cxn>
              </a:cxnLst>
              <a:rect l="0" t="0" r="r" b="b"/>
              <a:pathLst>
                <a:path w="48" h="21">
                  <a:moveTo>
                    <a:pt x="48" y="0"/>
                  </a:moveTo>
                  <a:cubicBezTo>
                    <a:pt x="31" y="4"/>
                    <a:pt x="14" y="11"/>
                    <a:pt x="0" y="21"/>
                  </a:cubicBezTo>
                  <a:cubicBezTo>
                    <a:pt x="0" y="21"/>
                    <a:pt x="0" y="21"/>
                    <a:pt x="0" y="21"/>
                  </a:cubicBezTo>
                  <a:cubicBezTo>
                    <a:pt x="14" y="11"/>
                    <a:pt x="31" y="4"/>
                    <a:pt x="48" y="0"/>
                  </a:cubicBezTo>
                  <a:cubicBezTo>
                    <a:pt x="48" y="0"/>
                    <a:pt x="48" y="0"/>
                    <a:pt x="48" y="0"/>
                  </a:cubicBezTo>
                </a:path>
              </a:pathLst>
            </a:custGeom>
            <a:solidFill>
              <a:srgbClr val="894D5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79" name="Oval 61"/>
            <p:cNvSpPr>
              <a:spLocks noChangeArrowheads="1"/>
            </p:cNvSpPr>
            <p:nvPr/>
          </p:nvSpPr>
          <p:spPr bwMode="auto">
            <a:xfrm>
              <a:off x="1429858" y="3614541"/>
              <a:ext cx="0" cy="1588"/>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82" name="Freeform 64"/>
            <p:cNvSpPr/>
            <p:nvPr/>
          </p:nvSpPr>
          <p:spPr bwMode="auto">
            <a:xfrm>
              <a:off x="1213995" y="3755831"/>
              <a:ext cx="74600" cy="171453"/>
            </a:xfrm>
            <a:custGeom>
              <a:avLst/>
              <a:gdLst>
                <a:gd name="T0" fmla="*/ 21 w 21"/>
                <a:gd name="T1" fmla="*/ 0 h 48"/>
                <a:gd name="T2" fmla="*/ 21 w 21"/>
                <a:gd name="T3" fmla="*/ 0 h 48"/>
                <a:gd name="T4" fmla="*/ 0 w 21"/>
                <a:gd name="T5" fmla="*/ 48 h 48"/>
                <a:gd name="T6" fmla="*/ 0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cubicBezTo>
                    <a:pt x="21" y="0"/>
                    <a:pt x="21" y="0"/>
                    <a:pt x="21" y="0"/>
                  </a:cubicBezTo>
                  <a:cubicBezTo>
                    <a:pt x="11" y="14"/>
                    <a:pt x="4" y="30"/>
                    <a:pt x="0" y="48"/>
                  </a:cubicBezTo>
                  <a:cubicBezTo>
                    <a:pt x="0" y="48"/>
                    <a:pt x="0" y="48"/>
                    <a:pt x="0" y="48"/>
                  </a:cubicBezTo>
                  <a:cubicBezTo>
                    <a:pt x="4" y="30"/>
                    <a:pt x="11" y="14"/>
                    <a:pt x="21" y="0"/>
                  </a:cubicBezTo>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83" name="Freeform 65"/>
            <p:cNvSpPr/>
            <p:nvPr/>
          </p:nvSpPr>
          <p:spPr bwMode="auto">
            <a:xfrm>
              <a:off x="1037813" y="3755831"/>
              <a:ext cx="250782" cy="139702"/>
            </a:xfrm>
            <a:custGeom>
              <a:avLst/>
              <a:gdLst>
                <a:gd name="T0" fmla="*/ 70 w 70"/>
                <a:gd name="T1" fmla="*/ 0 h 39"/>
                <a:gd name="T2" fmla="*/ 0 w 70"/>
                <a:gd name="T3" fmla="*/ 39 h 39"/>
                <a:gd name="T4" fmla="*/ 0 w 70"/>
                <a:gd name="T5" fmla="*/ 39 h 39"/>
                <a:gd name="T6" fmla="*/ 30 w 70"/>
                <a:gd name="T7" fmla="*/ 26 h 39"/>
                <a:gd name="T8" fmla="*/ 70 w 70"/>
                <a:gd name="T9" fmla="*/ 0 h 39"/>
                <a:gd name="T10" fmla="*/ 70 w 70"/>
                <a:gd name="T11" fmla="*/ 0 h 39"/>
                <a:gd name="T12" fmla="*/ 70 w 7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0" h="39">
                  <a:moveTo>
                    <a:pt x="70" y="0"/>
                  </a:moveTo>
                  <a:cubicBezTo>
                    <a:pt x="49" y="16"/>
                    <a:pt x="26" y="30"/>
                    <a:pt x="0" y="39"/>
                  </a:cubicBezTo>
                  <a:cubicBezTo>
                    <a:pt x="0" y="39"/>
                    <a:pt x="0" y="39"/>
                    <a:pt x="0" y="39"/>
                  </a:cubicBezTo>
                  <a:cubicBezTo>
                    <a:pt x="11" y="35"/>
                    <a:pt x="21" y="31"/>
                    <a:pt x="30" y="26"/>
                  </a:cubicBezTo>
                  <a:cubicBezTo>
                    <a:pt x="44" y="18"/>
                    <a:pt x="58" y="10"/>
                    <a:pt x="70" y="0"/>
                  </a:cubicBezTo>
                  <a:cubicBezTo>
                    <a:pt x="70" y="0"/>
                    <a:pt x="70" y="0"/>
                    <a:pt x="70" y="0"/>
                  </a:cubicBezTo>
                  <a:cubicBezTo>
                    <a:pt x="70" y="0"/>
                    <a:pt x="70" y="0"/>
                    <a:pt x="70"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84" name="Freeform 66"/>
            <p:cNvSpPr/>
            <p:nvPr/>
          </p:nvSpPr>
          <p:spPr bwMode="auto">
            <a:xfrm>
              <a:off x="1213995" y="3755831"/>
              <a:ext cx="74600" cy="171453"/>
            </a:xfrm>
            <a:custGeom>
              <a:avLst/>
              <a:gdLst>
                <a:gd name="T0" fmla="*/ 21 w 21"/>
                <a:gd name="T1" fmla="*/ 0 h 48"/>
                <a:gd name="T2" fmla="*/ 21 w 21"/>
                <a:gd name="T3" fmla="*/ 0 h 48"/>
                <a:gd name="T4" fmla="*/ 0 w 21"/>
                <a:gd name="T5" fmla="*/ 48 h 48"/>
                <a:gd name="T6" fmla="*/ 0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cubicBezTo>
                    <a:pt x="21" y="0"/>
                    <a:pt x="21" y="0"/>
                    <a:pt x="21" y="0"/>
                  </a:cubicBezTo>
                  <a:cubicBezTo>
                    <a:pt x="11" y="14"/>
                    <a:pt x="4" y="30"/>
                    <a:pt x="0" y="48"/>
                  </a:cubicBezTo>
                  <a:cubicBezTo>
                    <a:pt x="0" y="48"/>
                    <a:pt x="0" y="48"/>
                    <a:pt x="0" y="48"/>
                  </a:cubicBezTo>
                  <a:cubicBezTo>
                    <a:pt x="4" y="30"/>
                    <a:pt x="12" y="14"/>
                    <a:pt x="21" y="0"/>
                  </a:cubicBezTo>
                </a:path>
              </a:pathLst>
            </a:custGeom>
            <a:solidFill>
              <a:srgbClr val="894D5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85" name="Oval 67"/>
            <p:cNvSpPr>
              <a:spLocks noChangeArrowheads="1"/>
            </p:cNvSpPr>
            <p:nvPr/>
          </p:nvSpPr>
          <p:spPr bwMode="auto">
            <a:xfrm>
              <a:off x="1288595" y="3755831"/>
              <a:ext cx="1587" cy="0"/>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86" name="Freeform 68"/>
            <p:cNvSpPr>
              <a:spLocks noEditPoints="1"/>
            </p:cNvSpPr>
            <p:nvPr/>
          </p:nvSpPr>
          <p:spPr bwMode="auto">
            <a:xfrm>
              <a:off x="1804445" y="4408304"/>
              <a:ext cx="88885" cy="11113"/>
            </a:xfrm>
            <a:custGeom>
              <a:avLst/>
              <a:gdLst>
                <a:gd name="T0" fmla="*/ 0 w 25"/>
                <a:gd name="T1" fmla="*/ 3 h 3"/>
                <a:gd name="T2" fmla="*/ 0 w 25"/>
                <a:gd name="T3" fmla="*/ 3 h 3"/>
                <a:gd name="T4" fmla="*/ 0 w 25"/>
                <a:gd name="T5" fmla="*/ 3 h 3"/>
                <a:gd name="T6" fmla="*/ 0 w 25"/>
                <a:gd name="T7" fmla="*/ 3 h 3"/>
                <a:gd name="T8" fmla="*/ 0 w 25"/>
                <a:gd name="T9" fmla="*/ 3 h 3"/>
                <a:gd name="T10" fmla="*/ 0 w 25"/>
                <a:gd name="T11" fmla="*/ 3 h 3"/>
                <a:gd name="T12" fmla="*/ 1 w 25"/>
                <a:gd name="T13" fmla="*/ 3 h 3"/>
                <a:gd name="T14" fmla="*/ 0 w 25"/>
                <a:gd name="T15" fmla="*/ 3 h 3"/>
                <a:gd name="T16" fmla="*/ 1 w 25"/>
                <a:gd name="T17" fmla="*/ 3 h 3"/>
                <a:gd name="T18" fmla="*/ 25 w 25"/>
                <a:gd name="T19" fmla="*/ 0 h 3"/>
                <a:gd name="T20" fmla="*/ 1 w 25"/>
                <a:gd name="T21" fmla="*/ 3 h 3"/>
                <a:gd name="T22" fmla="*/ 25 w 25"/>
                <a:gd name="T23" fmla="*/ 0 h 3"/>
                <a:gd name="T24" fmla="*/ 25 w 25"/>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1" y="3"/>
                  </a:moveTo>
                  <a:cubicBezTo>
                    <a:pt x="1" y="3"/>
                    <a:pt x="0" y="3"/>
                    <a:pt x="0" y="3"/>
                  </a:cubicBezTo>
                  <a:cubicBezTo>
                    <a:pt x="0" y="3"/>
                    <a:pt x="1" y="3"/>
                    <a:pt x="1" y="3"/>
                  </a:cubicBezTo>
                  <a:moveTo>
                    <a:pt x="25" y="0"/>
                  </a:moveTo>
                  <a:cubicBezTo>
                    <a:pt x="17" y="0"/>
                    <a:pt x="9" y="1"/>
                    <a:pt x="1" y="3"/>
                  </a:cubicBezTo>
                  <a:cubicBezTo>
                    <a:pt x="9" y="1"/>
                    <a:pt x="17" y="0"/>
                    <a:pt x="25" y="0"/>
                  </a:cubicBezTo>
                  <a:cubicBezTo>
                    <a:pt x="25" y="0"/>
                    <a:pt x="25" y="0"/>
                    <a:pt x="25" y="0"/>
                  </a:cubicBezTo>
                </a:path>
              </a:pathLst>
            </a:cu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89" name="Freeform 71"/>
            <p:cNvSpPr/>
            <p:nvPr/>
          </p:nvSpPr>
          <p:spPr bwMode="auto">
            <a:xfrm>
              <a:off x="1829840" y="4651197"/>
              <a:ext cx="406331" cy="406407"/>
            </a:xfrm>
            <a:custGeom>
              <a:avLst/>
              <a:gdLst>
                <a:gd name="T0" fmla="*/ 113 w 113"/>
                <a:gd name="T1" fmla="*/ 0 h 113"/>
                <a:gd name="T2" fmla="*/ 113 w 113"/>
                <a:gd name="T3" fmla="*/ 0 h 113"/>
                <a:gd name="T4" fmla="*/ 0 w 113"/>
                <a:gd name="T5" fmla="*/ 113 h 113"/>
                <a:gd name="T6" fmla="*/ 0 w 113"/>
                <a:gd name="T7" fmla="*/ 113 h 113"/>
                <a:gd name="T8" fmla="*/ 25 w 113"/>
                <a:gd name="T9" fmla="*/ 101 h 113"/>
                <a:gd name="T10" fmla="*/ 102 w 113"/>
                <a:gd name="T11" fmla="*/ 24 h 113"/>
                <a:gd name="T12" fmla="*/ 113 w 113"/>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3" h="113">
                  <a:moveTo>
                    <a:pt x="113" y="0"/>
                  </a:moveTo>
                  <a:cubicBezTo>
                    <a:pt x="113" y="0"/>
                    <a:pt x="113" y="0"/>
                    <a:pt x="113" y="0"/>
                  </a:cubicBezTo>
                  <a:cubicBezTo>
                    <a:pt x="93" y="52"/>
                    <a:pt x="52" y="93"/>
                    <a:pt x="0" y="113"/>
                  </a:cubicBezTo>
                  <a:cubicBezTo>
                    <a:pt x="0" y="113"/>
                    <a:pt x="0" y="113"/>
                    <a:pt x="0" y="113"/>
                  </a:cubicBezTo>
                  <a:cubicBezTo>
                    <a:pt x="8" y="110"/>
                    <a:pt x="17" y="106"/>
                    <a:pt x="25" y="101"/>
                  </a:cubicBezTo>
                  <a:cubicBezTo>
                    <a:pt x="57" y="84"/>
                    <a:pt x="84" y="57"/>
                    <a:pt x="102" y="24"/>
                  </a:cubicBezTo>
                  <a:cubicBezTo>
                    <a:pt x="106" y="16"/>
                    <a:pt x="110" y="8"/>
                    <a:pt x="113"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90" name="Freeform 72"/>
            <p:cNvSpPr/>
            <p:nvPr/>
          </p:nvSpPr>
          <p:spPr bwMode="auto">
            <a:xfrm>
              <a:off x="1958406" y="4781374"/>
              <a:ext cx="338079" cy="338143"/>
            </a:xfrm>
            <a:custGeom>
              <a:avLst/>
              <a:gdLst>
                <a:gd name="T0" fmla="*/ 94 w 94"/>
                <a:gd name="T1" fmla="*/ 0 h 94"/>
                <a:gd name="T2" fmla="*/ 0 w 94"/>
                <a:gd name="T3" fmla="*/ 94 h 94"/>
                <a:gd name="T4" fmla="*/ 0 w 94"/>
                <a:gd name="T5" fmla="*/ 94 h 94"/>
                <a:gd name="T6" fmla="*/ 94 w 94"/>
                <a:gd name="T7" fmla="*/ 0 h 94"/>
                <a:gd name="T8" fmla="*/ 94 w 94"/>
                <a:gd name="T9" fmla="*/ 0 h 94"/>
              </a:gdLst>
              <a:ahLst/>
              <a:cxnLst>
                <a:cxn ang="0">
                  <a:pos x="T0" y="T1"/>
                </a:cxn>
                <a:cxn ang="0">
                  <a:pos x="T2" y="T3"/>
                </a:cxn>
                <a:cxn ang="0">
                  <a:pos x="T4" y="T5"/>
                </a:cxn>
                <a:cxn ang="0">
                  <a:pos x="T6" y="T7"/>
                </a:cxn>
                <a:cxn ang="0">
                  <a:pos x="T8" y="T9"/>
                </a:cxn>
              </a:cxnLst>
              <a:rect l="0" t="0" r="r" b="b"/>
              <a:pathLst>
                <a:path w="94" h="94">
                  <a:moveTo>
                    <a:pt x="94" y="0"/>
                  </a:moveTo>
                  <a:cubicBezTo>
                    <a:pt x="47" y="9"/>
                    <a:pt x="10" y="46"/>
                    <a:pt x="0" y="94"/>
                  </a:cubicBezTo>
                  <a:cubicBezTo>
                    <a:pt x="0" y="94"/>
                    <a:pt x="0" y="94"/>
                    <a:pt x="0" y="94"/>
                  </a:cubicBezTo>
                  <a:cubicBezTo>
                    <a:pt x="10" y="46"/>
                    <a:pt x="47" y="9"/>
                    <a:pt x="94" y="0"/>
                  </a:cubicBezTo>
                  <a:cubicBezTo>
                    <a:pt x="94" y="0"/>
                    <a:pt x="94" y="0"/>
                    <a:pt x="94" y="0"/>
                  </a:cubicBezTo>
                </a:path>
              </a:pathLst>
            </a:custGeom>
            <a:solidFill>
              <a:srgbClr val="2D3838"/>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93" name="Freeform 75"/>
            <p:cNvSpPr/>
            <p:nvPr/>
          </p:nvSpPr>
          <p:spPr bwMode="auto">
            <a:xfrm>
              <a:off x="2753608" y="5843429"/>
              <a:ext cx="152374" cy="63501"/>
            </a:xfrm>
            <a:custGeom>
              <a:avLst/>
              <a:gdLst>
                <a:gd name="T0" fmla="*/ 42 w 42"/>
                <a:gd name="T1" fmla="*/ 0 h 18"/>
                <a:gd name="T2" fmla="*/ 0 w 42"/>
                <a:gd name="T3" fmla="*/ 18 h 18"/>
                <a:gd name="T4" fmla="*/ 0 w 42"/>
                <a:gd name="T5" fmla="*/ 18 h 18"/>
                <a:gd name="T6" fmla="*/ 42 w 42"/>
                <a:gd name="T7" fmla="*/ 0 h 18"/>
                <a:gd name="T8" fmla="*/ 42 w 42"/>
                <a:gd name="T9" fmla="*/ 0 h 18"/>
              </a:gdLst>
              <a:ahLst/>
              <a:cxnLst>
                <a:cxn ang="0">
                  <a:pos x="T0" y="T1"/>
                </a:cxn>
                <a:cxn ang="0">
                  <a:pos x="T2" y="T3"/>
                </a:cxn>
                <a:cxn ang="0">
                  <a:pos x="T4" y="T5"/>
                </a:cxn>
                <a:cxn ang="0">
                  <a:pos x="T6" y="T7"/>
                </a:cxn>
                <a:cxn ang="0">
                  <a:pos x="T8" y="T9"/>
                </a:cxn>
              </a:cxnLst>
              <a:rect l="0" t="0" r="r" b="b"/>
              <a:pathLst>
                <a:path w="42" h="18">
                  <a:moveTo>
                    <a:pt x="42" y="0"/>
                  </a:moveTo>
                  <a:cubicBezTo>
                    <a:pt x="26" y="2"/>
                    <a:pt x="12" y="9"/>
                    <a:pt x="0" y="18"/>
                  </a:cubicBezTo>
                  <a:cubicBezTo>
                    <a:pt x="0" y="18"/>
                    <a:pt x="0" y="18"/>
                    <a:pt x="0" y="18"/>
                  </a:cubicBezTo>
                  <a:cubicBezTo>
                    <a:pt x="12" y="9"/>
                    <a:pt x="26" y="2"/>
                    <a:pt x="42" y="0"/>
                  </a:cubicBezTo>
                  <a:cubicBezTo>
                    <a:pt x="42" y="0"/>
                    <a:pt x="42" y="0"/>
                    <a:pt x="42" y="0"/>
                  </a:cubicBezTo>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96" name="Oval 78"/>
            <p:cNvSpPr>
              <a:spLocks noChangeArrowheads="1"/>
            </p:cNvSpPr>
            <p:nvPr/>
          </p:nvSpPr>
          <p:spPr bwMode="auto">
            <a:xfrm>
              <a:off x="2753608" y="5906930"/>
              <a:ext cx="1588" cy="1588"/>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99" name="Freeform 81"/>
            <p:cNvSpPr/>
            <p:nvPr/>
          </p:nvSpPr>
          <p:spPr bwMode="auto">
            <a:xfrm>
              <a:off x="2628217" y="5968844"/>
              <a:ext cx="63489" cy="147640"/>
            </a:xfrm>
            <a:custGeom>
              <a:avLst/>
              <a:gdLst>
                <a:gd name="T0" fmla="*/ 18 w 18"/>
                <a:gd name="T1" fmla="*/ 0 h 41"/>
                <a:gd name="T2" fmla="*/ 18 w 18"/>
                <a:gd name="T3" fmla="*/ 0 h 41"/>
                <a:gd name="T4" fmla="*/ 0 w 18"/>
                <a:gd name="T5" fmla="*/ 41 h 41"/>
                <a:gd name="T6" fmla="*/ 0 w 18"/>
                <a:gd name="T7" fmla="*/ 41 h 41"/>
                <a:gd name="T8" fmla="*/ 18 w 18"/>
                <a:gd name="T9" fmla="*/ 0 h 41"/>
              </a:gdLst>
              <a:ahLst/>
              <a:cxnLst>
                <a:cxn ang="0">
                  <a:pos x="T0" y="T1"/>
                </a:cxn>
                <a:cxn ang="0">
                  <a:pos x="T2" y="T3"/>
                </a:cxn>
                <a:cxn ang="0">
                  <a:pos x="T4" y="T5"/>
                </a:cxn>
                <a:cxn ang="0">
                  <a:pos x="T6" y="T7"/>
                </a:cxn>
                <a:cxn ang="0">
                  <a:pos x="T8" y="T9"/>
                </a:cxn>
              </a:cxnLst>
              <a:rect l="0" t="0" r="r" b="b"/>
              <a:pathLst>
                <a:path w="18" h="41">
                  <a:moveTo>
                    <a:pt x="18" y="0"/>
                  </a:moveTo>
                  <a:cubicBezTo>
                    <a:pt x="18" y="0"/>
                    <a:pt x="18" y="0"/>
                    <a:pt x="18" y="0"/>
                  </a:cubicBezTo>
                  <a:cubicBezTo>
                    <a:pt x="9" y="12"/>
                    <a:pt x="3" y="26"/>
                    <a:pt x="0" y="41"/>
                  </a:cubicBezTo>
                  <a:cubicBezTo>
                    <a:pt x="0" y="41"/>
                    <a:pt x="0" y="41"/>
                    <a:pt x="0" y="41"/>
                  </a:cubicBezTo>
                  <a:cubicBezTo>
                    <a:pt x="3" y="26"/>
                    <a:pt x="9" y="12"/>
                    <a:pt x="18" y="0"/>
                  </a:cubicBezTo>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100" name="Freeform 82"/>
            <p:cNvSpPr/>
            <p:nvPr/>
          </p:nvSpPr>
          <p:spPr bwMode="auto">
            <a:xfrm>
              <a:off x="2520286" y="5968844"/>
              <a:ext cx="171421" cy="100014"/>
            </a:xfrm>
            <a:custGeom>
              <a:avLst/>
              <a:gdLst>
                <a:gd name="T0" fmla="*/ 48 w 48"/>
                <a:gd name="T1" fmla="*/ 0 h 28"/>
                <a:gd name="T2" fmla="*/ 0 w 48"/>
                <a:gd name="T3" fmla="*/ 28 h 28"/>
                <a:gd name="T4" fmla="*/ 0 w 48"/>
                <a:gd name="T5" fmla="*/ 28 h 28"/>
                <a:gd name="T6" fmla="*/ 20 w 48"/>
                <a:gd name="T7" fmla="*/ 19 h 28"/>
                <a:gd name="T8" fmla="*/ 48 w 48"/>
                <a:gd name="T9" fmla="*/ 0 h 28"/>
                <a:gd name="T10" fmla="*/ 48 w 48"/>
                <a:gd name="T11" fmla="*/ 0 h 28"/>
                <a:gd name="T12" fmla="*/ 48 w 48"/>
                <a:gd name="T13" fmla="*/ 0 h 28"/>
                <a:gd name="T14" fmla="*/ 48 w 48"/>
                <a:gd name="T15" fmla="*/ 0 h 28"/>
                <a:gd name="T16" fmla="*/ 48 w 4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
                  <a:moveTo>
                    <a:pt x="48" y="0"/>
                  </a:moveTo>
                  <a:cubicBezTo>
                    <a:pt x="34" y="12"/>
                    <a:pt x="18" y="22"/>
                    <a:pt x="0" y="28"/>
                  </a:cubicBezTo>
                  <a:cubicBezTo>
                    <a:pt x="0" y="28"/>
                    <a:pt x="0" y="28"/>
                    <a:pt x="0" y="28"/>
                  </a:cubicBezTo>
                  <a:cubicBezTo>
                    <a:pt x="7" y="26"/>
                    <a:pt x="14" y="23"/>
                    <a:pt x="20" y="19"/>
                  </a:cubicBezTo>
                  <a:cubicBezTo>
                    <a:pt x="30" y="14"/>
                    <a:pt x="39" y="7"/>
                    <a:pt x="48" y="0"/>
                  </a:cubicBezTo>
                  <a:cubicBezTo>
                    <a:pt x="48" y="0"/>
                    <a:pt x="48" y="0"/>
                    <a:pt x="48" y="0"/>
                  </a:cubicBezTo>
                  <a:cubicBezTo>
                    <a:pt x="48" y="0"/>
                    <a:pt x="48" y="0"/>
                    <a:pt x="48" y="0"/>
                  </a:cubicBezTo>
                  <a:cubicBezTo>
                    <a:pt x="48" y="0"/>
                    <a:pt x="48" y="0"/>
                    <a:pt x="48" y="0"/>
                  </a:cubicBezTo>
                  <a:cubicBezTo>
                    <a:pt x="48" y="0"/>
                    <a:pt x="48" y="0"/>
                    <a:pt x="48" y="0"/>
                  </a:cubicBezTo>
                </a:path>
              </a:pathLst>
            </a:custGeom>
            <a:solidFill>
              <a:srgbClr val="C5CDC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101" name="Freeform 83"/>
            <p:cNvSpPr/>
            <p:nvPr/>
          </p:nvSpPr>
          <p:spPr bwMode="auto">
            <a:xfrm>
              <a:off x="2628217" y="5968844"/>
              <a:ext cx="63489" cy="147640"/>
            </a:xfrm>
            <a:custGeom>
              <a:avLst/>
              <a:gdLst>
                <a:gd name="T0" fmla="*/ 18 w 18"/>
                <a:gd name="T1" fmla="*/ 0 h 41"/>
                <a:gd name="T2" fmla="*/ 18 w 18"/>
                <a:gd name="T3" fmla="*/ 0 h 41"/>
                <a:gd name="T4" fmla="*/ 0 w 18"/>
                <a:gd name="T5" fmla="*/ 41 h 41"/>
                <a:gd name="T6" fmla="*/ 0 w 18"/>
                <a:gd name="T7" fmla="*/ 41 h 41"/>
                <a:gd name="T8" fmla="*/ 18 w 18"/>
                <a:gd name="T9" fmla="*/ 0 h 41"/>
              </a:gdLst>
              <a:ahLst/>
              <a:cxnLst>
                <a:cxn ang="0">
                  <a:pos x="T0" y="T1"/>
                </a:cxn>
                <a:cxn ang="0">
                  <a:pos x="T2" y="T3"/>
                </a:cxn>
                <a:cxn ang="0">
                  <a:pos x="T4" y="T5"/>
                </a:cxn>
                <a:cxn ang="0">
                  <a:pos x="T6" y="T7"/>
                </a:cxn>
                <a:cxn ang="0">
                  <a:pos x="T8" y="T9"/>
                </a:cxn>
              </a:cxnLst>
              <a:rect l="0" t="0" r="r" b="b"/>
              <a:pathLst>
                <a:path w="18" h="41">
                  <a:moveTo>
                    <a:pt x="18" y="0"/>
                  </a:moveTo>
                  <a:cubicBezTo>
                    <a:pt x="18" y="0"/>
                    <a:pt x="18" y="0"/>
                    <a:pt x="18" y="0"/>
                  </a:cubicBezTo>
                  <a:cubicBezTo>
                    <a:pt x="9" y="12"/>
                    <a:pt x="3" y="26"/>
                    <a:pt x="0" y="41"/>
                  </a:cubicBezTo>
                  <a:cubicBezTo>
                    <a:pt x="0" y="41"/>
                    <a:pt x="0" y="41"/>
                    <a:pt x="0" y="41"/>
                  </a:cubicBezTo>
                  <a:cubicBezTo>
                    <a:pt x="3" y="26"/>
                    <a:pt x="9" y="12"/>
                    <a:pt x="18" y="0"/>
                  </a:cubicBezTo>
                </a:path>
              </a:pathLst>
            </a:custGeom>
            <a:solidFill>
              <a:srgbClr val="25757A"/>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102" name="Oval 84"/>
            <p:cNvSpPr>
              <a:spLocks noChangeArrowheads="1"/>
            </p:cNvSpPr>
            <p:nvPr/>
          </p:nvSpPr>
          <p:spPr bwMode="auto">
            <a:xfrm>
              <a:off x="2691706" y="5968844"/>
              <a:ext cx="1587" cy="0"/>
            </a:xfrm>
            <a:prstGeom prst="ellipse">
              <a:avLst/>
            </a:prstGeom>
            <a:solidFill>
              <a:srgbClr val="97A7A6"/>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103" name="Freeform 85"/>
            <p:cNvSpPr>
              <a:spLocks noEditPoints="1"/>
            </p:cNvSpPr>
            <p:nvPr/>
          </p:nvSpPr>
          <p:spPr bwMode="auto">
            <a:xfrm>
              <a:off x="2807574" y="6008532"/>
              <a:ext cx="303161" cy="334969"/>
            </a:xfrm>
            <a:custGeom>
              <a:avLst/>
              <a:gdLst>
                <a:gd name="T0" fmla="*/ 67 w 84"/>
                <a:gd name="T1" fmla="*/ 13 h 93"/>
                <a:gd name="T2" fmla="*/ 59 w 84"/>
                <a:gd name="T3" fmla="*/ 23 h 93"/>
                <a:gd name="T4" fmla="*/ 71 w 84"/>
                <a:gd name="T5" fmla="*/ 47 h 93"/>
                <a:gd name="T6" fmla="*/ 43 w 84"/>
                <a:gd name="T7" fmla="*/ 76 h 93"/>
                <a:gd name="T8" fmla="*/ 43 w 84"/>
                <a:gd name="T9" fmla="*/ 71 h 93"/>
                <a:gd name="T10" fmla="*/ 24 w 84"/>
                <a:gd name="T11" fmla="*/ 82 h 93"/>
                <a:gd name="T12" fmla="*/ 43 w 84"/>
                <a:gd name="T13" fmla="*/ 93 h 93"/>
                <a:gd name="T14" fmla="*/ 43 w 84"/>
                <a:gd name="T15" fmla="*/ 89 h 93"/>
                <a:gd name="T16" fmla="*/ 84 w 84"/>
                <a:gd name="T17" fmla="*/ 47 h 93"/>
                <a:gd name="T18" fmla="*/ 67 w 84"/>
                <a:gd name="T19" fmla="*/ 13 h 93"/>
                <a:gd name="T20" fmla="*/ 38 w 84"/>
                <a:gd name="T21" fmla="*/ 0 h 93"/>
                <a:gd name="T22" fmla="*/ 38 w 84"/>
                <a:gd name="T23" fmla="*/ 5 h 93"/>
                <a:gd name="T24" fmla="*/ 0 w 84"/>
                <a:gd name="T25" fmla="*/ 47 h 93"/>
                <a:gd name="T26" fmla="*/ 14 w 84"/>
                <a:gd name="T27" fmla="*/ 78 h 93"/>
                <a:gd name="T28" fmla="*/ 23 w 84"/>
                <a:gd name="T29" fmla="*/ 69 h 93"/>
                <a:gd name="T30" fmla="*/ 13 w 84"/>
                <a:gd name="T31" fmla="*/ 47 h 93"/>
                <a:gd name="T32" fmla="*/ 38 w 84"/>
                <a:gd name="T33" fmla="*/ 18 h 93"/>
                <a:gd name="T34" fmla="*/ 38 w 84"/>
                <a:gd name="T35" fmla="*/ 22 h 93"/>
                <a:gd name="T36" fmla="*/ 57 w 84"/>
                <a:gd name="T37" fmla="*/ 11 h 93"/>
                <a:gd name="T38" fmla="*/ 38 w 84"/>
                <a:gd name="T3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93">
                  <a:moveTo>
                    <a:pt x="67" y="13"/>
                  </a:moveTo>
                  <a:cubicBezTo>
                    <a:pt x="59" y="23"/>
                    <a:pt x="59" y="23"/>
                    <a:pt x="59" y="23"/>
                  </a:cubicBezTo>
                  <a:cubicBezTo>
                    <a:pt x="66" y="29"/>
                    <a:pt x="71" y="37"/>
                    <a:pt x="71" y="47"/>
                  </a:cubicBezTo>
                  <a:cubicBezTo>
                    <a:pt x="71" y="62"/>
                    <a:pt x="59" y="75"/>
                    <a:pt x="43" y="76"/>
                  </a:cubicBezTo>
                  <a:cubicBezTo>
                    <a:pt x="43" y="71"/>
                    <a:pt x="43" y="71"/>
                    <a:pt x="43" y="71"/>
                  </a:cubicBezTo>
                  <a:cubicBezTo>
                    <a:pt x="24" y="82"/>
                    <a:pt x="24" y="82"/>
                    <a:pt x="24" y="82"/>
                  </a:cubicBezTo>
                  <a:cubicBezTo>
                    <a:pt x="43" y="93"/>
                    <a:pt x="43" y="93"/>
                    <a:pt x="43" y="93"/>
                  </a:cubicBezTo>
                  <a:cubicBezTo>
                    <a:pt x="43" y="89"/>
                    <a:pt x="43" y="89"/>
                    <a:pt x="43" y="89"/>
                  </a:cubicBezTo>
                  <a:cubicBezTo>
                    <a:pt x="66" y="88"/>
                    <a:pt x="84" y="69"/>
                    <a:pt x="84" y="47"/>
                  </a:cubicBezTo>
                  <a:cubicBezTo>
                    <a:pt x="84" y="33"/>
                    <a:pt x="77" y="21"/>
                    <a:pt x="67" y="13"/>
                  </a:cubicBezTo>
                  <a:moveTo>
                    <a:pt x="38" y="0"/>
                  </a:moveTo>
                  <a:cubicBezTo>
                    <a:pt x="38" y="5"/>
                    <a:pt x="38" y="5"/>
                    <a:pt x="38" y="5"/>
                  </a:cubicBezTo>
                  <a:cubicBezTo>
                    <a:pt x="17" y="7"/>
                    <a:pt x="0" y="25"/>
                    <a:pt x="0" y="47"/>
                  </a:cubicBezTo>
                  <a:cubicBezTo>
                    <a:pt x="0" y="59"/>
                    <a:pt x="5" y="70"/>
                    <a:pt x="14" y="78"/>
                  </a:cubicBezTo>
                  <a:cubicBezTo>
                    <a:pt x="23" y="69"/>
                    <a:pt x="23" y="69"/>
                    <a:pt x="23" y="69"/>
                  </a:cubicBezTo>
                  <a:cubicBezTo>
                    <a:pt x="17" y="63"/>
                    <a:pt x="13" y="55"/>
                    <a:pt x="13" y="47"/>
                  </a:cubicBezTo>
                  <a:cubicBezTo>
                    <a:pt x="13" y="32"/>
                    <a:pt x="24" y="20"/>
                    <a:pt x="38" y="18"/>
                  </a:cubicBezTo>
                  <a:cubicBezTo>
                    <a:pt x="38" y="22"/>
                    <a:pt x="38" y="22"/>
                    <a:pt x="38" y="22"/>
                  </a:cubicBezTo>
                  <a:cubicBezTo>
                    <a:pt x="57" y="11"/>
                    <a:pt x="57" y="11"/>
                    <a:pt x="57" y="11"/>
                  </a:cubicBezTo>
                  <a:cubicBezTo>
                    <a:pt x="38" y="0"/>
                    <a:pt x="38" y="0"/>
                    <a:pt x="38" y="0"/>
                  </a:cubicBezTo>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104" name="Freeform 86"/>
            <p:cNvSpPr>
              <a:spLocks noEditPoints="1"/>
            </p:cNvSpPr>
            <p:nvPr/>
          </p:nvSpPr>
          <p:spPr bwMode="auto">
            <a:xfrm>
              <a:off x="799729" y="2398495"/>
              <a:ext cx="687270" cy="571510"/>
            </a:xfrm>
            <a:custGeom>
              <a:avLst/>
              <a:gdLst>
                <a:gd name="T0" fmla="*/ 25 w 191"/>
                <a:gd name="T1" fmla="*/ 89 h 159"/>
                <a:gd name="T2" fmla="*/ 113 w 191"/>
                <a:gd name="T3" fmla="*/ 89 h 159"/>
                <a:gd name="T4" fmla="*/ 80 w 191"/>
                <a:gd name="T5" fmla="*/ 20 h 159"/>
                <a:gd name="T6" fmla="*/ 58 w 191"/>
                <a:gd name="T7" fmla="*/ 33 h 159"/>
                <a:gd name="T8" fmla="*/ 28 w 191"/>
                <a:gd name="T9" fmla="*/ 33 h 159"/>
                <a:gd name="T10" fmla="*/ 21 w 191"/>
                <a:gd name="T11" fmla="*/ 57 h 159"/>
                <a:gd name="T12" fmla="*/ 0 w 191"/>
                <a:gd name="T13" fmla="*/ 79 h 159"/>
                <a:gd name="T14" fmla="*/ 12 w 191"/>
                <a:gd name="T15" fmla="*/ 100 h 159"/>
                <a:gd name="T16" fmla="*/ 12 w 191"/>
                <a:gd name="T17" fmla="*/ 131 h 159"/>
                <a:gd name="T18" fmla="*/ 37 w 191"/>
                <a:gd name="T19" fmla="*/ 137 h 159"/>
                <a:gd name="T20" fmla="*/ 58 w 191"/>
                <a:gd name="T21" fmla="*/ 159 h 159"/>
                <a:gd name="T22" fmla="*/ 80 w 191"/>
                <a:gd name="T23" fmla="*/ 146 h 159"/>
                <a:gd name="T24" fmla="*/ 110 w 191"/>
                <a:gd name="T25" fmla="*/ 146 h 159"/>
                <a:gd name="T26" fmla="*/ 116 w 191"/>
                <a:gd name="T27" fmla="*/ 122 h 159"/>
                <a:gd name="T28" fmla="*/ 138 w 191"/>
                <a:gd name="T29" fmla="*/ 100 h 159"/>
                <a:gd name="T30" fmla="*/ 125 w 191"/>
                <a:gd name="T31" fmla="*/ 79 h 159"/>
                <a:gd name="T32" fmla="*/ 126 w 191"/>
                <a:gd name="T33" fmla="*/ 48 h 159"/>
                <a:gd name="T34" fmla="*/ 101 w 191"/>
                <a:gd name="T35" fmla="*/ 42 h 159"/>
                <a:gd name="T36" fmla="*/ 80 w 191"/>
                <a:gd name="T37" fmla="*/ 20 h 159"/>
                <a:gd name="T38" fmla="*/ 141 w 191"/>
                <a:gd name="T39" fmla="*/ 34 h 159"/>
                <a:gd name="T40" fmla="*/ 175 w 191"/>
                <a:gd name="T41" fmla="*/ 34 h 159"/>
                <a:gd name="T42" fmla="*/ 163 w 191"/>
                <a:gd name="T43" fmla="*/ 0 h 159"/>
                <a:gd name="T44" fmla="*/ 153 w 191"/>
                <a:gd name="T45" fmla="*/ 7 h 159"/>
                <a:gd name="T46" fmla="*/ 138 w 191"/>
                <a:gd name="T47" fmla="*/ 7 h 159"/>
                <a:gd name="T48" fmla="*/ 135 w 191"/>
                <a:gd name="T49" fmla="*/ 18 h 159"/>
                <a:gd name="T50" fmla="*/ 125 w 191"/>
                <a:gd name="T51" fmla="*/ 29 h 159"/>
                <a:gd name="T52" fmla="*/ 131 w 191"/>
                <a:gd name="T53" fmla="*/ 39 h 159"/>
                <a:gd name="T54" fmla="*/ 131 w 191"/>
                <a:gd name="T55" fmla="*/ 54 h 159"/>
                <a:gd name="T56" fmla="*/ 143 w 191"/>
                <a:gd name="T57" fmla="*/ 57 h 159"/>
                <a:gd name="T58" fmla="*/ 153 w 191"/>
                <a:gd name="T59" fmla="*/ 67 h 159"/>
                <a:gd name="T60" fmla="*/ 163 w 191"/>
                <a:gd name="T61" fmla="*/ 61 h 159"/>
                <a:gd name="T62" fmla="*/ 178 w 191"/>
                <a:gd name="T63" fmla="*/ 61 h 159"/>
                <a:gd name="T64" fmla="*/ 181 w 191"/>
                <a:gd name="T65" fmla="*/ 49 h 159"/>
                <a:gd name="T66" fmla="*/ 191 w 191"/>
                <a:gd name="T67" fmla="*/ 39 h 159"/>
                <a:gd name="T68" fmla="*/ 185 w 191"/>
                <a:gd name="T69" fmla="*/ 29 h 159"/>
                <a:gd name="T70" fmla="*/ 185 w 191"/>
                <a:gd name="T71" fmla="*/ 14 h 159"/>
                <a:gd name="T72" fmla="*/ 174 w 191"/>
                <a:gd name="T73" fmla="*/ 11 h 159"/>
                <a:gd name="T74" fmla="*/ 163 w 191"/>
                <a:gd name="T7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9">
                  <a:moveTo>
                    <a:pt x="69" y="133"/>
                  </a:moveTo>
                  <a:cubicBezTo>
                    <a:pt x="45" y="133"/>
                    <a:pt x="25" y="114"/>
                    <a:pt x="25" y="89"/>
                  </a:cubicBezTo>
                  <a:cubicBezTo>
                    <a:pt x="25" y="65"/>
                    <a:pt x="45" y="46"/>
                    <a:pt x="69" y="46"/>
                  </a:cubicBezTo>
                  <a:cubicBezTo>
                    <a:pt x="93" y="46"/>
                    <a:pt x="113" y="65"/>
                    <a:pt x="113" y="89"/>
                  </a:cubicBezTo>
                  <a:cubicBezTo>
                    <a:pt x="113" y="114"/>
                    <a:pt x="93" y="133"/>
                    <a:pt x="69" y="133"/>
                  </a:cubicBezTo>
                  <a:moveTo>
                    <a:pt x="80" y="20"/>
                  </a:moveTo>
                  <a:cubicBezTo>
                    <a:pt x="58" y="20"/>
                    <a:pt x="58" y="20"/>
                    <a:pt x="58" y="20"/>
                  </a:cubicBezTo>
                  <a:cubicBezTo>
                    <a:pt x="58" y="33"/>
                    <a:pt x="58" y="33"/>
                    <a:pt x="58" y="33"/>
                  </a:cubicBezTo>
                  <a:cubicBezTo>
                    <a:pt x="50" y="35"/>
                    <a:pt x="43" y="38"/>
                    <a:pt x="37" y="42"/>
                  </a:cubicBezTo>
                  <a:cubicBezTo>
                    <a:pt x="28" y="33"/>
                    <a:pt x="28" y="33"/>
                    <a:pt x="28" y="33"/>
                  </a:cubicBezTo>
                  <a:cubicBezTo>
                    <a:pt x="12" y="48"/>
                    <a:pt x="12" y="48"/>
                    <a:pt x="12" y="48"/>
                  </a:cubicBezTo>
                  <a:cubicBezTo>
                    <a:pt x="21" y="57"/>
                    <a:pt x="21" y="57"/>
                    <a:pt x="21" y="57"/>
                  </a:cubicBezTo>
                  <a:cubicBezTo>
                    <a:pt x="17" y="64"/>
                    <a:pt x="14" y="71"/>
                    <a:pt x="12" y="79"/>
                  </a:cubicBezTo>
                  <a:cubicBezTo>
                    <a:pt x="0" y="79"/>
                    <a:pt x="0" y="79"/>
                    <a:pt x="0" y="79"/>
                  </a:cubicBezTo>
                  <a:cubicBezTo>
                    <a:pt x="0" y="100"/>
                    <a:pt x="0" y="100"/>
                    <a:pt x="0" y="100"/>
                  </a:cubicBezTo>
                  <a:cubicBezTo>
                    <a:pt x="12" y="100"/>
                    <a:pt x="12" y="100"/>
                    <a:pt x="12" y="100"/>
                  </a:cubicBezTo>
                  <a:cubicBezTo>
                    <a:pt x="14" y="108"/>
                    <a:pt x="17" y="115"/>
                    <a:pt x="21" y="122"/>
                  </a:cubicBezTo>
                  <a:cubicBezTo>
                    <a:pt x="12" y="131"/>
                    <a:pt x="12" y="131"/>
                    <a:pt x="12" y="131"/>
                  </a:cubicBezTo>
                  <a:cubicBezTo>
                    <a:pt x="28" y="146"/>
                    <a:pt x="28" y="146"/>
                    <a:pt x="28" y="146"/>
                  </a:cubicBezTo>
                  <a:cubicBezTo>
                    <a:pt x="37" y="137"/>
                    <a:pt x="37" y="137"/>
                    <a:pt x="37" y="137"/>
                  </a:cubicBezTo>
                  <a:cubicBezTo>
                    <a:pt x="43" y="141"/>
                    <a:pt x="50" y="144"/>
                    <a:pt x="58" y="146"/>
                  </a:cubicBezTo>
                  <a:cubicBezTo>
                    <a:pt x="58" y="159"/>
                    <a:pt x="58" y="159"/>
                    <a:pt x="58" y="159"/>
                  </a:cubicBezTo>
                  <a:cubicBezTo>
                    <a:pt x="80" y="159"/>
                    <a:pt x="80" y="159"/>
                    <a:pt x="80" y="159"/>
                  </a:cubicBezTo>
                  <a:cubicBezTo>
                    <a:pt x="80" y="146"/>
                    <a:pt x="80" y="146"/>
                    <a:pt x="80" y="146"/>
                  </a:cubicBezTo>
                  <a:cubicBezTo>
                    <a:pt x="87" y="144"/>
                    <a:pt x="95" y="141"/>
                    <a:pt x="101" y="137"/>
                  </a:cubicBezTo>
                  <a:cubicBezTo>
                    <a:pt x="110" y="146"/>
                    <a:pt x="110" y="146"/>
                    <a:pt x="110" y="146"/>
                  </a:cubicBezTo>
                  <a:cubicBezTo>
                    <a:pt x="126" y="131"/>
                    <a:pt x="126" y="131"/>
                    <a:pt x="126" y="131"/>
                  </a:cubicBezTo>
                  <a:cubicBezTo>
                    <a:pt x="116" y="122"/>
                    <a:pt x="116" y="122"/>
                    <a:pt x="116" y="122"/>
                  </a:cubicBezTo>
                  <a:cubicBezTo>
                    <a:pt x="121" y="115"/>
                    <a:pt x="124" y="108"/>
                    <a:pt x="125" y="100"/>
                  </a:cubicBezTo>
                  <a:cubicBezTo>
                    <a:pt x="138" y="100"/>
                    <a:pt x="138" y="100"/>
                    <a:pt x="138" y="100"/>
                  </a:cubicBezTo>
                  <a:cubicBezTo>
                    <a:pt x="138" y="79"/>
                    <a:pt x="138" y="79"/>
                    <a:pt x="138" y="79"/>
                  </a:cubicBezTo>
                  <a:cubicBezTo>
                    <a:pt x="125" y="79"/>
                    <a:pt x="125" y="79"/>
                    <a:pt x="125" y="79"/>
                  </a:cubicBezTo>
                  <a:cubicBezTo>
                    <a:pt x="124" y="71"/>
                    <a:pt x="121" y="64"/>
                    <a:pt x="116" y="57"/>
                  </a:cubicBezTo>
                  <a:cubicBezTo>
                    <a:pt x="126" y="48"/>
                    <a:pt x="126" y="48"/>
                    <a:pt x="126" y="48"/>
                  </a:cubicBezTo>
                  <a:cubicBezTo>
                    <a:pt x="110" y="33"/>
                    <a:pt x="110" y="33"/>
                    <a:pt x="110" y="33"/>
                  </a:cubicBezTo>
                  <a:cubicBezTo>
                    <a:pt x="101" y="42"/>
                    <a:pt x="101" y="42"/>
                    <a:pt x="101" y="42"/>
                  </a:cubicBezTo>
                  <a:cubicBezTo>
                    <a:pt x="95" y="38"/>
                    <a:pt x="87" y="35"/>
                    <a:pt x="80" y="33"/>
                  </a:cubicBezTo>
                  <a:cubicBezTo>
                    <a:pt x="80" y="20"/>
                    <a:pt x="80" y="20"/>
                    <a:pt x="80" y="20"/>
                  </a:cubicBezTo>
                  <a:moveTo>
                    <a:pt x="158" y="51"/>
                  </a:moveTo>
                  <a:cubicBezTo>
                    <a:pt x="149" y="51"/>
                    <a:pt x="141" y="43"/>
                    <a:pt x="141" y="34"/>
                  </a:cubicBezTo>
                  <a:cubicBezTo>
                    <a:pt x="141" y="24"/>
                    <a:pt x="149" y="17"/>
                    <a:pt x="158" y="17"/>
                  </a:cubicBezTo>
                  <a:cubicBezTo>
                    <a:pt x="168" y="17"/>
                    <a:pt x="175" y="24"/>
                    <a:pt x="175" y="34"/>
                  </a:cubicBezTo>
                  <a:cubicBezTo>
                    <a:pt x="175" y="43"/>
                    <a:pt x="168" y="51"/>
                    <a:pt x="158" y="51"/>
                  </a:cubicBezTo>
                  <a:moveTo>
                    <a:pt x="163" y="0"/>
                  </a:moveTo>
                  <a:cubicBezTo>
                    <a:pt x="153" y="0"/>
                    <a:pt x="153" y="0"/>
                    <a:pt x="153" y="0"/>
                  </a:cubicBezTo>
                  <a:cubicBezTo>
                    <a:pt x="153" y="7"/>
                    <a:pt x="153" y="7"/>
                    <a:pt x="153" y="7"/>
                  </a:cubicBezTo>
                  <a:cubicBezTo>
                    <a:pt x="149" y="7"/>
                    <a:pt x="146" y="9"/>
                    <a:pt x="143" y="11"/>
                  </a:cubicBezTo>
                  <a:cubicBezTo>
                    <a:pt x="138" y="7"/>
                    <a:pt x="138" y="7"/>
                    <a:pt x="138" y="7"/>
                  </a:cubicBezTo>
                  <a:cubicBezTo>
                    <a:pt x="131" y="14"/>
                    <a:pt x="131" y="14"/>
                    <a:pt x="131" y="14"/>
                  </a:cubicBezTo>
                  <a:cubicBezTo>
                    <a:pt x="135" y="18"/>
                    <a:pt x="135" y="18"/>
                    <a:pt x="135" y="18"/>
                  </a:cubicBezTo>
                  <a:cubicBezTo>
                    <a:pt x="133" y="21"/>
                    <a:pt x="132" y="25"/>
                    <a:pt x="131" y="29"/>
                  </a:cubicBezTo>
                  <a:cubicBezTo>
                    <a:pt x="125" y="29"/>
                    <a:pt x="125" y="29"/>
                    <a:pt x="125" y="29"/>
                  </a:cubicBezTo>
                  <a:cubicBezTo>
                    <a:pt x="125" y="39"/>
                    <a:pt x="125" y="39"/>
                    <a:pt x="125" y="39"/>
                  </a:cubicBezTo>
                  <a:cubicBezTo>
                    <a:pt x="131" y="39"/>
                    <a:pt x="131" y="39"/>
                    <a:pt x="131" y="39"/>
                  </a:cubicBezTo>
                  <a:cubicBezTo>
                    <a:pt x="132" y="43"/>
                    <a:pt x="133" y="46"/>
                    <a:pt x="135" y="49"/>
                  </a:cubicBezTo>
                  <a:cubicBezTo>
                    <a:pt x="131" y="54"/>
                    <a:pt x="131" y="54"/>
                    <a:pt x="131" y="54"/>
                  </a:cubicBezTo>
                  <a:cubicBezTo>
                    <a:pt x="138" y="61"/>
                    <a:pt x="138" y="61"/>
                    <a:pt x="138" y="61"/>
                  </a:cubicBezTo>
                  <a:cubicBezTo>
                    <a:pt x="143" y="57"/>
                    <a:pt x="143" y="57"/>
                    <a:pt x="143" y="57"/>
                  </a:cubicBezTo>
                  <a:cubicBezTo>
                    <a:pt x="146" y="59"/>
                    <a:pt x="149" y="60"/>
                    <a:pt x="153" y="61"/>
                  </a:cubicBezTo>
                  <a:cubicBezTo>
                    <a:pt x="153" y="67"/>
                    <a:pt x="153" y="67"/>
                    <a:pt x="153" y="67"/>
                  </a:cubicBezTo>
                  <a:cubicBezTo>
                    <a:pt x="163" y="67"/>
                    <a:pt x="163" y="67"/>
                    <a:pt x="163" y="67"/>
                  </a:cubicBezTo>
                  <a:cubicBezTo>
                    <a:pt x="163" y="61"/>
                    <a:pt x="163" y="61"/>
                    <a:pt x="163" y="61"/>
                  </a:cubicBezTo>
                  <a:cubicBezTo>
                    <a:pt x="167" y="60"/>
                    <a:pt x="171" y="59"/>
                    <a:pt x="174" y="57"/>
                  </a:cubicBezTo>
                  <a:cubicBezTo>
                    <a:pt x="178" y="61"/>
                    <a:pt x="178" y="61"/>
                    <a:pt x="178" y="61"/>
                  </a:cubicBezTo>
                  <a:cubicBezTo>
                    <a:pt x="185" y="54"/>
                    <a:pt x="185" y="54"/>
                    <a:pt x="185" y="54"/>
                  </a:cubicBezTo>
                  <a:cubicBezTo>
                    <a:pt x="181" y="49"/>
                    <a:pt x="181" y="49"/>
                    <a:pt x="181" y="49"/>
                  </a:cubicBezTo>
                  <a:cubicBezTo>
                    <a:pt x="183" y="46"/>
                    <a:pt x="185" y="43"/>
                    <a:pt x="185" y="39"/>
                  </a:cubicBezTo>
                  <a:cubicBezTo>
                    <a:pt x="191" y="39"/>
                    <a:pt x="191" y="39"/>
                    <a:pt x="191" y="39"/>
                  </a:cubicBezTo>
                  <a:cubicBezTo>
                    <a:pt x="191" y="29"/>
                    <a:pt x="191" y="29"/>
                    <a:pt x="191" y="29"/>
                  </a:cubicBezTo>
                  <a:cubicBezTo>
                    <a:pt x="185" y="29"/>
                    <a:pt x="185" y="29"/>
                    <a:pt x="185" y="29"/>
                  </a:cubicBezTo>
                  <a:cubicBezTo>
                    <a:pt x="185" y="25"/>
                    <a:pt x="183" y="21"/>
                    <a:pt x="181" y="18"/>
                  </a:cubicBezTo>
                  <a:cubicBezTo>
                    <a:pt x="185" y="14"/>
                    <a:pt x="185" y="14"/>
                    <a:pt x="185" y="14"/>
                  </a:cubicBezTo>
                  <a:cubicBezTo>
                    <a:pt x="178" y="7"/>
                    <a:pt x="178" y="7"/>
                    <a:pt x="178" y="7"/>
                  </a:cubicBezTo>
                  <a:cubicBezTo>
                    <a:pt x="174" y="11"/>
                    <a:pt x="174" y="11"/>
                    <a:pt x="174" y="11"/>
                  </a:cubicBezTo>
                  <a:cubicBezTo>
                    <a:pt x="171" y="9"/>
                    <a:pt x="167" y="7"/>
                    <a:pt x="163" y="7"/>
                  </a:cubicBezTo>
                  <a:cubicBezTo>
                    <a:pt x="163" y="0"/>
                    <a:pt x="163" y="0"/>
                    <a:pt x="163" y="0"/>
                  </a:cubicBezTo>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105" name="Freeform 87"/>
            <p:cNvSpPr>
              <a:spLocks noEditPoints="1"/>
            </p:cNvSpPr>
            <p:nvPr/>
          </p:nvSpPr>
          <p:spPr bwMode="auto">
            <a:xfrm>
              <a:off x="2174270" y="5040140"/>
              <a:ext cx="395220" cy="352431"/>
            </a:xfrm>
            <a:custGeom>
              <a:avLst/>
              <a:gdLst>
                <a:gd name="T0" fmla="*/ 23 w 110"/>
                <a:gd name="T1" fmla="*/ 40 h 98"/>
                <a:gd name="T2" fmla="*/ 34 w 110"/>
                <a:gd name="T3" fmla="*/ 55 h 98"/>
                <a:gd name="T4" fmla="*/ 50 w 110"/>
                <a:gd name="T5" fmla="*/ 44 h 98"/>
                <a:gd name="T6" fmla="*/ 39 w 110"/>
                <a:gd name="T7" fmla="*/ 30 h 98"/>
                <a:gd name="T8" fmla="*/ 50 w 110"/>
                <a:gd name="T9" fmla="*/ 22 h 98"/>
                <a:gd name="T10" fmla="*/ 8 w 110"/>
                <a:gd name="T11" fmla="*/ 0 h 98"/>
                <a:gd name="T12" fmla="*/ 11 w 110"/>
                <a:gd name="T13" fmla="*/ 48 h 98"/>
                <a:gd name="T14" fmla="*/ 23 w 110"/>
                <a:gd name="T15" fmla="*/ 40 h 98"/>
                <a:gd name="T16" fmla="*/ 88 w 110"/>
                <a:gd name="T17" fmla="*/ 41 h 98"/>
                <a:gd name="T18" fmla="*/ 100 w 110"/>
                <a:gd name="T19" fmla="*/ 49 h 98"/>
                <a:gd name="T20" fmla="*/ 105 w 110"/>
                <a:gd name="T21" fmla="*/ 1 h 98"/>
                <a:gd name="T22" fmla="*/ 62 w 110"/>
                <a:gd name="T23" fmla="*/ 22 h 98"/>
                <a:gd name="T24" fmla="*/ 73 w 110"/>
                <a:gd name="T25" fmla="*/ 30 h 98"/>
                <a:gd name="T26" fmla="*/ 0 w 110"/>
                <a:gd name="T27" fmla="*/ 78 h 98"/>
                <a:gd name="T28" fmla="*/ 4 w 110"/>
                <a:gd name="T29" fmla="*/ 96 h 98"/>
                <a:gd name="T30" fmla="*/ 88 w 110"/>
                <a:gd name="T31" fmla="*/ 41 h 98"/>
                <a:gd name="T32" fmla="*/ 77 w 110"/>
                <a:gd name="T33" fmla="*/ 66 h 98"/>
                <a:gd name="T34" fmla="*/ 62 w 110"/>
                <a:gd name="T35" fmla="*/ 78 h 98"/>
                <a:gd name="T36" fmla="*/ 105 w 110"/>
                <a:gd name="T37" fmla="*/ 98 h 98"/>
                <a:gd name="T38" fmla="*/ 110 w 110"/>
                <a:gd name="T39" fmla="*/ 80 h 98"/>
                <a:gd name="T40" fmla="*/ 77 w 110"/>
                <a:gd name="T41" fmla="*/ 6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98">
                  <a:moveTo>
                    <a:pt x="23" y="40"/>
                  </a:moveTo>
                  <a:cubicBezTo>
                    <a:pt x="27" y="45"/>
                    <a:pt x="30" y="50"/>
                    <a:pt x="34" y="55"/>
                  </a:cubicBezTo>
                  <a:cubicBezTo>
                    <a:pt x="40" y="52"/>
                    <a:pt x="45" y="48"/>
                    <a:pt x="50" y="44"/>
                  </a:cubicBezTo>
                  <a:cubicBezTo>
                    <a:pt x="46" y="40"/>
                    <a:pt x="42" y="35"/>
                    <a:pt x="39" y="30"/>
                  </a:cubicBezTo>
                  <a:cubicBezTo>
                    <a:pt x="50" y="22"/>
                    <a:pt x="50" y="22"/>
                    <a:pt x="50" y="22"/>
                  </a:cubicBezTo>
                  <a:cubicBezTo>
                    <a:pt x="8" y="0"/>
                    <a:pt x="8" y="0"/>
                    <a:pt x="8" y="0"/>
                  </a:cubicBezTo>
                  <a:cubicBezTo>
                    <a:pt x="11" y="48"/>
                    <a:pt x="11" y="48"/>
                    <a:pt x="11" y="48"/>
                  </a:cubicBezTo>
                  <a:lnTo>
                    <a:pt x="23" y="40"/>
                  </a:lnTo>
                  <a:close/>
                  <a:moveTo>
                    <a:pt x="88" y="41"/>
                  </a:moveTo>
                  <a:cubicBezTo>
                    <a:pt x="100" y="49"/>
                    <a:pt x="100" y="49"/>
                    <a:pt x="100" y="49"/>
                  </a:cubicBezTo>
                  <a:cubicBezTo>
                    <a:pt x="105" y="1"/>
                    <a:pt x="105" y="1"/>
                    <a:pt x="105" y="1"/>
                  </a:cubicBezTo>
                  <a:cubicBezTo>
                    <a:pt x="62" y="22"/>
                    <a:pt x="62" y="22"/>
                    <a:pt x="62" y="22"/>
                  </a:cubicBezTo>
                  <a:cubicBezTo>
                    <a:pt x="73" y="30"/>
                    <a:pt x="73" y="30"/>
                    <a:pt x="73" y="30"/>
                  </a:cubicBezTo>
                  <a:cubicBezTo>
                    <a:pt x="46" y="68"/>
                    <a:pt x="1" y="78"/>
                    <a:pt x="0" y="78"/>
                  </a:cubicBezTo>
                  <a:cubicBezTo>
                    <a:pt x="4" y="96"/>
                    <a:pt x="4" y="96"/>
                    <a:pt x="4" y="96"/>
                  </a:cubicBezTo>
                  <a:cubicBezTo>
                    <a:pt x="6" y="96"/>
                    <a:pt x="57" y="85"/>
                    <a:pt x="88" y="41"/>
                  </a:cubicBezTo>
                  <a:close/>
                  <a:moveTo>
                    <a:pt x="77" y="66"/>
                  </a:moveTo>
                  <a:cubicBezTo>
                    <a:pt x="72" y="70"/>
                    <a:pt x="67" y="75"/>
                    <a:pt x="62" y="78"/>
                  </a:cubicBezTo>
                  <a:cubicBezTo>
                    <a:pt x="84" y="93"/>
                    <a:pt x="104" y="98"/>
                    <a:pt x="105" y="98"/>
                  </a:cubicBezTo>
                  <a:cubicBezTo>
                    <a:pt x="110" y="80"/>
                    <a:pt x="110" y="80"/>
                    <a:pt x="110" y="80"/>
                  </a:cubicBezTo>
                  <a:cubicBezTo>
                    <a:pt x="109" y="80"/>
                    <a:pt x="95" y="76"/>
                    <a:pt x="77" y="66"/>
                  </a:cubicBezTo>
                  <a:close/>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sp>
          <p:nvSpPr>
            <p:cNvPr id="106" name="Freeform 88"/>
            <p:cNvSpPr>
              <a:spLocks noEditPoints="1"/>
            </p:cNvSpPr>
            <p:nvPr/>
          </p:nvSpPr>
          <p:spPr bwMode="auto">
            <a:xfrm>
              <a:off x="1390178" y="3873308"/>
              <a:ext cx="676160" cy="342906"/>
            </a:xfrm>
            <a:custGeom>
              <a:avLst/>
              <a:gdLst>
                <a:gd name="T0" fmla="*/ 26 w 188"/>
                <a:gd name="T1" fmla="*/ 37 h 95"/>
                <a:gd name="T2" fmla="*/ 17 w 188"/>
                <a:gd name="T3" fmla="*/ 46 h 95"/>
                <a:gd name="T4" fmla="*/ 20 w 188"/>
                <a:gd name="T5" fmla="*/ 53 h 95"/>
                <a:gd name="T6" fmla="*/ 4 w 188"/>
                <a:gd name="T7" fmla="*/ 78 h 95"/>
                <a:gd name="T8" fmla="*/ 6 w 188"/>
                <a:gd name="T9" fmla="*/ 78 h 95"/>
                <a:gd name="T10" fmla="*/ 16 w 188"/>
                <a:gd name="T11" fmla="*/ 69 h 95"/>
                <a:gd name="T12" fmla="*/ 11 w 188"/>
                <a:gd name="T13" fmla="*/ 95 h 95"/>
                <a:gd name="T14" fmla="*/ 19 w 188"/>
                <a:gd name="T15" fmla="*/ 95 h 95"/>
                <a:gd name="T16" fmla="*/ 26 w 188"/>
                <a:gd name="T17" fmla="*/ 84 h 95"/>
                <a:gd name="T18" fmla="*/ 32 w 188"/>
                <a:gd name="T19" fmla="*/ 95 h 95"/>
                <a:gd name="T20" fmla="*/ 40 w 188"/>
                <a:gd name="T21" fmla="*/ 95 h 95"/>
                <a:gd name="T22" fmla="*/ 35 w 188"/>
                <a:gd name="T23" fmla="*/ 69 h 95"/>
                <a:gd name="T24" fmla="*/ 46 w 188"/>
                <a:gd name="T25" fmla="*/ 78 h 95"/>
                <a:gd name="T26" fmla="*/ 47 w 188"/>
                <a:gd name="T27" fmla="*/ 78 h 95"/>
                <a:gd name="T28" fmla="*/ 31 w 188"/>
                <a:gd name="T29" fmla="*/ 53 h 95"/>
                <a:gd name="T30" fmla="*/ 35 w 188"/>
                <a:gd name="T31" fmla="*/ 46 h 95"/>
                <a:gd name="T32" fmla="*/ 26 w 188"/>
                <a:gd name="T33" fmla="*/ 37 h 95"/>
                <a:gd name="T34" fmla="*/ 163 w 188"/>
                <a:gd name="T35" fmla="*/ 37 h 95"/>
                <a:gd name="T36" fmla="*/ 154 w 188"/>
                <a:gd name="T37" fmla="*/ 46 h 95"/>
                <a:gd name="T38" fmla="*/ 157 w 188"/>
                <a:gd name="T39" fmla="*/ 53 h 95"/>
                <a:gd name="T40" fmla="*/ 141 w 188"/>
                <a:gd name="T41" fmla="*/ 78 h 95"/>
                <a:gd name="T42" fmla="*/ 143 w 188"/>
                <a:gd name="T43" fmla="*/ 78 h 95"/>
                <a:gd name="T44" fmla="*/ 153 w 188"/>
                <a:gd name="T45" fmla="*/ 69 h 95"/>
                <a:gd name="T46" fmla="*/ 148 w 188"/>
                <a:gd name="T47" fmla="*/ 95 h 95"/>
                <a:gd name="T48" fmla="*/ 157 w 188"/>
                <a:gd name="T49" fmla="*/ 95 h 95"/>
                <a:gd name="T50" fmla="*/ 163 w 188"/>
                <a:gd name="T51" fmla="*/ 84 h 95"/>
                <a:gd name="T52" fmla="*/ 169 w 188"/>
                <a:gd name="T53" fmla="*/ 95 h 95"/>
                <a:gd name="T54" fmla="*/ 177 w 188"/>
                <a:gd name="T55" fmla="*/ 95 h 95"/>
                <a:gd name="T56" fmla="*/ 173 w 188"/>
                <a:gd name="T57" fmla="*/ 69 h 95"/>
                <a:gd name="T58" fmla="*/ 183 w 188"/>
                <a:gd name="T59" fmla="*/ 78 h 95"/>
                <a:gd name="T60" fmla="*/ 185 w 188"/>
                <a:gd name="T61" fmla="*/ 78 h 95"/>
                <a:gd name="T62" fmla="*/ 169 w 188"/>
                <a:gd name="T63" fmla="*/ 53 h 95"/>
                <a:gd name="T64" fmla="*/ 172 w 188"/>
                <a:gd name="T65" fmla="*/ 46 h 95"/>
                <a:gd name="T66" fmla="*/ 163 w 188"/>
                <a:gd name="T67" fmla="*/ 37 h 95"/>
                <a:gd name="T68" fmla="*/ 96 w 188"/>
                <a:gd name="T69" fmla="*/ 0 h 95"/>
                <a:gd name="T70" fmla="*/ 81 w 188"/>
                <a:gd name="T71" fmla="*/ 14 h 95"/>
                <a:gd name="T72" fmla="*/ 87 w 188"/>
                <a:gd name="T73" fmla="*/ 26 h 95"/>
                <a:gd name="T74" fmla="*/ 60 w 188"/>
                <a:gd name="T75" fmla="*/ 67 h 95"/>
                <a:gd name="T76" fmla="*/ 63 w 188"/>
                <a:gd name="T77" fmla="*/ 68 h 95"/>
                <a:gd name="T78" fmla="*/ 80 w 188"/>
                <a:gd name="T79" fmla="*/ 53 h 95"/>
                <a:gd name="T80" fmla="*/ 72 w 188"/>
                <a:gd name="T81" fmla="*/ 95 h 95"/>
                <a:gd name="T82" fmla="*/ 86 w 188"/>
                <a:gd name="T83" fmla="*/ 95 h 95"/>
                <a:gd name="T84" fmla="*/ 96 w 188"/>
                <a:gd name="T85" fmla="*/ 78 h 95"/>
                <a:gd name="T86" fmla="*/ 106 w 188"/>
                <a:gd name="T87" fmla="*/ 95 h 95"/>
                <a:gd name="T88" fmla="*/ 119 w 188"/>
                <a:gd name="T89" fmla="*/ 95 h 95"/>
                <a:gd name="T90" fmla="*/ 112 w 188"/>
                <a:gd name="T91" fmla="*/ 53 h 95"/>
                <a:gd name="T92" fmla="*/ 128 w 188"/>
                <a:gd name="T93" fmla="*/ 68 h 95"/>
                <a:gd name="T94" fmla="*/ 131 w 188"/>
                <a:gd name="T95" fmla="*/ 67 h 95"/>
                <a:gd name="T96" fmla="*/ 105 w 188"/>
                <a:gd name="T97" fmla="*/ 26 h 95"/>
                <a:gd name="T98" fmla="*/ 111 w 188"/>
                <a:gd name="T99" fmla="*/ 14 h 95"/>
                <a:gd name="T100" fmla="*/ 96 w 188"/>
                <a:gd name="T10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8" h="95">
                  <a:moveTo>
                    <a:pt x="26" y="37"/>
                  </a:moveTo>
                  <a:cubicBezTo>
                    <a:pt x="21" y="37"/>
                    <a:pt x="17" y="41"/>
                    <a:pt x="17" y="46"/>
                  </a:cubicBezTo>
                  <a:cubicBezTo>
                    <a:pt x="17" y="49"/>
                    <a:pt x="18" y="51"/>
                    <a:pt x="20" y="53"/>
                  </a:cubicBezTo>
                  <a:cubicBezTo>
                    <a:pt x="11" y="56"/>
                    <a:pt x="0" y="74"/>
                    <a:pt x="4" y="78"/>
                  </a:cubicBezTo>
                  <a:cubicBezTo>
                    <a:pt x="4" y="78"/>
                    <a:pt x="5" y="78"/>
                    <a:pt x="6" y="78"/>
                  </a:cubicBezTo>
                  <a:cubicBezTo>
                    <a:pt x="9" y="78"/>
                    <a:pt x="13" y="74"/>
                    <a:pt x="16" y="69"/>
                  </a:cubicBezTo>
                  <a:cubicBezTo>
                    <a:pt x="14" y="78"/>
                    <a:pt x="12" y="87"/>
                    <a:pt x="11" y="95"/>
                  </a:cubicBezTo>
                  <a:cubicBezTo>
                    <a:pt x="19" y="95"/>
                    <a:pt x="19" y="95"/>
                    <a:pt x="19" y="95"/>
                  </a:cubicBezTo>
                  <a:cubicBezTo>
                    <a:pt x="20" y="91"/>
                    <a:pt x="22" y="84"/>
                    <a:pt x="26" y="84"/>
                  </a:cubicBezTo>
                  <a:cubicBezTo>
                    <a:pt x="29" y="84"/>
                    <a:pt x="32" y="91"/>
                    <a:pt x="32" y="95"/>
                  </a:cubicBezTo>
                  <a:cubicBezTo>
                    <a:pt x="40" y="95"/>
                    <a:pt x="40" y="95"/>
                    <a:pt x="40" y="95"/>
                  </a:cubicBezTo>
                  <a:cubicBezTo>
                    <a:pt x="39" y="87"/>
                    <a:pt x="38" y="78"/>
                    <a:pt x="35" y="69"/>
                  </a:cubicBezTo>
                  <a:cubicBezTo>
                    <a:pt x="39" y="74"/>
                    <a:pt x="43" y="78"/>
                    <a:pt x="46" y="78"/>
                  </a:cubicBezTo>
                  <a:cubicBezTo>
                    <a:pt x="46" y="78"/>
                    <a:pt x="47" y="78"/>
                    <a:pt x="47" y="78"/>
                  </a:cubicBezTo>
                  <a:cubicBezTo>
                    <a:pt x="51" y="74"/>
                    <a:pt x="41" y="56"/>
                    <a:pt x="31" y="53"/>
                  </a:cubicBezTo>
                  <a:cubicBezTo>
                    <a:pt x="33" y="51"/>
                    <a:pt x="35" y="49"/>
                    <a:pt x="35" y="46"/>
                  </a:cubicBezTo>
                  <a:cubicBezTo>
                    <a:pt x="35" y="41"/>
                    <a:pt x="31" y="37"/>
                    <a:pt x="26" y="37"/>
                  </a:cubicBezTo>
                  <a:moveTo>
                    <a:pt x="163" y="37"/>
                  </a:moveTo>
                  <a:cubicBezTo>
                    <a:pt x="158" y="37"/>
                    <a:pt x="154" y="41"/>
                    <a:pt x="154" y="46"/>
                  </a:cubicBezTo>
                  <a:cubicBezTo>
                    <a:pt x="154" y="49"/>
                    <a:pt x="155" y="51"/>
                    <a:pt x="157" y="53"/>
                  </a:cubicBezTo>
                  <a:cubicBezTo>
                    <a:pt x="148" y="56"/>
                    <a:pt x="138" y="74"/>
                    <a:pt x="141" y="78"/>
                  </a:cubicBezTo>
                  <a:cubicBezTo>
                    <a:pt x="142" y="78"/>
                    <a:pt x="142" y="78"/>
                    <a:pt x="143" y="78"/>
                  </a:cubicBezTo>
                  <a:cubicBezTo>
                    <a:pt x="146" y="78"/>
                    <a:pt x="150" y="74"/>
                    <a:pt x="153" y="69"/>
                  </a:cubicBezTo>
                  <a:cubicBezTo>
                    <a:pt x="151" y="78"/>
                    <a:pt x="149" y="87"/>
                    <a:pt x="148" y="95"/>
                  </a:cubicBezTo>
                  <a:cubicBezTo>
                    <a:pt x="157" y="95"/>
                    <a:pt x="157" y="95"/>
                    <a:pt x="157" y="95"/>
                  </a:cubicBezTo>
                  <a:cubicBezTo>
                    <a:pt x="157" y="91"/>
                    <a:pt x="160" y="84"/>
                    <a:pt x="163" y="84"/>
                  </a:cubicBezTo>
                  <a:cubicBezTo>
                    <a:pt x="166" y="84"/>
                    <a:pt x="169" y="91"/>
                    <a:pt x="169" y="95"/>
                  </a:cubicBezTo>
                  <a:cubicBezTo>
                    <a:pt x="177" y="95"/>
                    <a:pt x="177" y="95"/>
                    <a:pt x="177" y="95"/>
                  </a:cubicBezTo>
                  <a:cubicBezTo>
                    <a:pt x="177" y="87"/>
                    <a:pt x="175" y="78"/>
                    <a:pt x="173" y="69"/>
                  </a:cubicBezTo>
                  <a:cubicBezTo>
                    <a:pt x="176" y="74"/>
                    <a:pt x="180" y="78"/>
                    <a:pt x="183" y="78"/>
                  </a:cubicBezTo>
                  <a:cubicBezTo>
                    <a:pt x="184" y="78"/>
                    <a:pt x="184" y="78"/>
                    <a:pt x="185" y="78"/>
                  </a:cubicBezTo>
                  <a:cubicBezTo>
                    <a:pt x="188" y="74"/>
                    <a:pt x="178" y="56"/>
                    <a:pt x="169" y="53"/>
                  </a:cubicBezTo>
                  <a:cubicBezTo>
                    <a:pt x="171" y="51"/>
                    <a:pt x="172" y="49"/>
                    <a:pt x="172" y="46"/>
                  </a:cubicBezTo>
                  <a:cubicBezTo>
                    <a:pt x="172" y="41"/>
                    <a:pt x="168" y="37"/>
                    <a:pt x="163" y="37"/>
                  </a:cubicBezTo>
                  <a:moveTo>
                    <a:pt x="96" y="0"/>
                  </a:moveTo>
                  <a:cubicBezTo>
                    <a:pt x="88" y="0"/>
                    <a:pt x="81" y="6"/>
                    <a:pt x="81" y="14"/>
                  </a:cubicBezTo>
                  <a:cubicBezTo>
                    <a:pt x="81" y="19"/>
                    <a:pt x="83" y="23"/>
                    <a:pt x="87" y="26"/>
                  </a:cubicBezTo>
                  <a:cubicBezTo>
                    <a:pt x="72" y="31"/>
                    <a:pt x="55" y="61"/>
                    <a:pt x="60" y="67"/>
                  </a:cubicBezTo>
                  <a:cubicBezTo>
                    <a:pt x="61" y="68"/>
                    <a:pt x="62" y="68"/>
                    <a:pt x="63" y="68"/>
                  </a:cubicBezTo>
                  <a:cubicBezTo>
                    <a:pt x="68" y="68"/>
                    <a:pt x="75" y="60"/>
                    <a:pt x="80" y="53"/>
                  </a:cubicBezTo>
                  <a:cubicBezTo>
                    <a:pt x="76" y="67"/>
                    <a:pt x="74" y="82"/>
                    <a:pt x="72" y="95"/>
                  </a:cubicBezTo>
                  <a:cubicBezTo>
                    <a:pt x="86" y="95"/>
                    <a:pt x="86" y="95"/>
                    <a:pt x="86" y="95"/>
                  </a:cubicBezTo>
                  <a:cubicBezTo>
                    <a:pt x="86" y="88"/>
                    <a:pt x="91" y="78"/>
                    <a:pt x="96" y="78"/>
                  </a:cubicBezTo>
                  <a:cubicBezTo>
                    <a:pt x="101" y="78"/>
                    <a:pt x="106" y="88"/>
                    <a:pt x="106" y="95"/>
                  </a:cubicBezTo>
                  <a:cubicBezTo>
                    <a:pt x="119" y="95"/>
                    <a:pt x="119" y="95"/>
                    <a:pt x="119" y="95"/>
                  </a:cubicBezTo>
                  <a:cubicBezTo>
                    <a:pt x="118" y="82"/>
                    <a:pt x="115" y="67"/>
                    <a:pt x="112" y="53"/>
                  </a:cubicBezTo>
                  <a:cubicBezTo>
                    <a:pt x="117" y="60"/>
                    <a:pt x="124" y="68"/>
                    <a:pt x="128" y="68"/>
                  </a:cubicBezTo>
                  <a:cubicBezTo>
                    <a:pt x="130" y="68"/>
                    <a:pt x="131" y="68"/>
                    <a:pt x="131" y="67"/>
                  </a:cubicBezTo>
                  <a:cubicBezTo>
                    <a:pt x="137" y="61"/>
                    <a:pt x="120" y="31"/>
                    <a:pt x="105" y="26"/>
                  </a:cubicBezTo>
                  <a:cubicBezTo>
                    <a:pt x="108" y="23"/>
                    <a:pt x="111" y="19"/>
                    <a:pt x="111" y="14"/>
                  </a:cubicBezTo>
                  <a:cubicBezTo>
                    <a:pt x="111" y="6"/>
                    <a:pt x="104" y="0"/>
                    <a:pt x="96" y="0"/>
                  </a:cubicBezTo>
                </a:path>
              </a:pathLst>
            </a:custGeom>
            <a:solidFill>
              <a:schemeClr val="bg1"/>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lumMod val="65000"/>
                    <a:lumOff val="35000"/>
                  </a:schemeClr>
                </a:solidFill>
                <a:effectLst/>
                <a:uLnTx/>
                <a:uFillTx/>
                <a:latin typeface="Times New Roman" panose="02020603050405020304" pitchFamily="18" charset="0"/>
                <a:ea typeface="仿宋_GB2312" pitchFamily="49" charset="-122"/>
                <a:cs typeface="+mn-cs"/>
              </a:endParaRPr>
            </a:p>
          </p:txBody>
        </p:sp>
      </p:grpSp>
      <p:cxnSp>
        <p:nvCxnSpPr>
          <p:cNvPr id="108" name="直接连接符 107"/>
          <p:cNvCxnSpPr/>
          <p:nvPr/>
        </p:nvCxnSpPr>
        <p:spPr>
          <a:xfrm>
            <a:off x="341313" y="1557338"/>
            <a:ext cx="8375650" cy="0"/>
          </a:xfrm>
          <a:prstGeom prst="line">
            <a:avLst/>
          </a:prstGeom>
          <a:ln w="38100">
            <a:solidFill>
              <a:srgbClr val="3333CC"/>
            </a:solidFill>
            <a:prstDash val="solid"/>
          </a:ln>
        </p:spPr>
        <p:style>
          <a:lnRef idx="1">
            <a:schemeClr val="accent1"/>
          </a:lnRef>
          <a:fillRef idx="0">
            <a:schemeClr val="accent1"/>
          </a:fillRef>
          <a:effectRef idx="0">
            <a:schemeClr val="accent1"/>
          </a:effectRef>
          <a:fontRef idx="minor">
            <a:schemeClr val="tx1"/>
          </a:fontRef>
        </p:style>
      </p:cxnSp>
      <p:grpSp>
        <p:nvGrpSpPr>
          <p:cNvPr id="88" name="Group 29"/>
          <p:cNvGrpSpPr/>
          <p:nvPr/>
        </p:nvGrpSpPr>
        <p:grpSpPr bwMode="auto">
          <a:xfrm>
            <a:off x="6726146" y="5631700"/>
            <a:ext cx="1658937" cy="882650"/>
            <a:chOff x="4363" y="2073"/>
            <a:chExt cx="1045" cy="556"/>
          </a:xfrm>
          <a:solidFill>
            <a:schemeClr val="accent1">
              <a:lumMod val="60000"/>
              <a:lumOff val="40000"/>
            </a:schemeClr>
          </a:solidFill>
        </p:grpSpPr>
        <p:sp>
          <p:nvSpPr>
            <p:cNvPr id="91" name="Oval 30"/>
            <p:cNvSpPr>
              <a:spLocks noChangeArrowheads="1"/>
            </p:cNvSpPr>
            <p:nvPr/>
          </p:nvSpPr>
          <p:spPr bwMode="auto">
            <a:xfrm>
              <a:off x="4819" y="2073"/>
              <a:ext cx="156" cy="144"/>
            </a:xfrm>
            <a:prstGeom prst="ellipse">
              <a:avLst/>
            </a:prstGeom>
            <a:grpFill/>
            <a:ln w="38100">
              <a:solidFill>
                <a:schemeClr val="accent1">
                  <a:lumMod val="60000"/>
                  <a:lumOff val="4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92" name="Oval 31"/>
            <p:cNvSpPr>
              <a:spLocks noChangeArrowheads="1"/>
            </p:cNvSpPr>
            <p:nvPr/>
          </p:nvSpPr>
          <p:spPr bwMode="auto">
            <a:xfrm>
              <a:off x="4385" y="2485"/>
              <a:ext cx="156" cy="144"/>
            </a:xfrm>
            <a:prstGeom prst="ellipse">
              <a:avLst/>
            </a:prstGeom>
            <a:grpFill/>
            <a:ln w="38100">
              <a:solidFill>
                <a:schemeClr val="accent1">
                  <a:lumMod val="60000"/>
                  <a:lumOff val="4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94" name="Oval 32"/>
            <p:cNvSpPr>
              <a:spLocks noChangeArrowheads="1"/>
            </p:cNvSpPr>
            <p:nvPr/>
          </p:nvSpPr>
          <p:spPr bwMode="auto">
            <a:xfrm>
              <a:off x="4841" y="2474"/>
              <a:ext cx="156" cy="144"/>
            </a:xfrm>
            <a:prstGeom prst="ellipse">
              <a:avLst/>
            </a:prstGeom>
            <a:grpFill/>
            <a:ln w="38100">
              <a:solidFill>
                <a:schemeClr val="accent1">
                  <a:lumMod val="60000"/>
                  <a:lumOff val="4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95" name="Oval 33"/>
            <p:cNvSpPr>
              <a:spLocks noChangeArrowheads="1"/>
            </p:cNvSpPr>
            <p:nvPr/>
          </p:nvSpPr>
          <p:spPr bwMode="auto">
            <a:xfrm>
              <a:off x="5252" y="2252"/>
              <a:ext cx="156" cy="144"/>
            </a:xfrm>
            <a:prstGeom prst="ellipse">
              <a:avLst/>
            </a:prstGeom>
            <a:grpFill/>
            <a:ln w="38100">
              <a:solidFill>
                <a:schemeClr val="accent1">
                  <a:lumMod val="60000"/>
                  <a:lumOff val="4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97" name="Oval 34"/>
            <p:cNvSpPr>
              <a:spLocks noChangeArrowheads="1"/>
            </p:cNvSpPr>
            <p:nvPr/>
          </p:nvSpPr>
          <p:spPr bwMode="auto">
            <a:xfrm>
              <a:off x="4363" y="2107"/>
              <a:ext cx="156" cy="144"/>
            </a:xfrm>
            <a:prstGeom prst="ellipse">
              <a:avLst/>
            </a:prstGeom>
            <a:grpFill/>
            <a:ln w="38100">
              <a:solidFill>
                <a:schemeClr val="accent1">
                  <a:lumMod val="60000"/>
                  <a:lumOff val="4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98" name="Line 35"/>
            <p:cNvSpPr>
              <a:spLocks noChangeShapeType="1"/>
            </p:cNvSpPr>
            <p:nvPr/>
          </p:nvSpPr>
          <p:spPr bwMode="auto">
            <a:xfrm>
              <a:off x="4445" y="2266"/>
              <a:ext cx="0" cy="245"/>
            </a:xfrm>
            <a:prstGeom prst="line">
              <a:avLst/>
            </a:prstGeom>
            <a:grpFill/>
            <a:ln w="38100">
              <a:solidFill>
                <a:schemeClr val="accent1">
                  <a:lumMod val="60000"/>
                  <a:lumOff val="4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07" name="Line 36"/>
            <p:cNvSpPr>
              <a:spLocks noChangeShapeType="1"/>
            </p:cNvSpPr>
            <p:nvPr/>
          </p:nvSpPr>
          <p:spPr bwMode="auto">
            <a:xfrm>
              <a:off x="4512" y="2211"/>
              <a:ext cx="366" cy="289"/>
            </a:xfrm>
            <a:prstGeom prst="line">
              <a:avLst/>
            </a:prstGeom>
            <a:grpFill/>
            <a:ln w="38100">
              <a:solidFill>
                <a:schemeClr val="accent1">
                  <a:lumMod val="60000"/>
                  <a:lumOff val="4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09" name="Line 37"/>
            <p:cNvSpPr>
              <a:spLocks noChangeShapeType="1"/>
            </p:cNvSpPr>
            <p:nvPr/>
          </p:nvSpPr>
          <p:spPr bwMode="auto">
            <a:xfrm>
              <a:off x="4967" y="2189"/>
              <a:ext cx="300" cy="133"/>
            </a:xfrm>
            <a:prstGeom prst="line">
              <a:avLst/>
            </a:prstGeom>
            <a:grpFill/>
            <a:ln w="38100">
              <a:solidFill>
                <a:schemeClr val="accent1">
                  <a:lumMod val="60000"/>
                  <a:lumOff val="4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10" name="Line 38"/>
            <p:cNvSpPr>
              <a:spLocks noChangeShapeType="1"/>
            </p:cNvSpPr>
            <p:nvPr/>
          </p:nvSpPr>
          <p:spPr bwMode="auto">
            <a:xfrm flipH="1">
              <a:off x="4523" y="2200"/>
              <a:ext cx="322" cy="322"/>
            </a:xfrm>
            <a:prstGeom prst="line">
              <a:avLst/>
            </a:prstGeom>
            <a:grpFill/>
            <a:ln w="38100">
              <a:solidFill>
                <a:schemeClr val="accent1">
                  <a:lumMod val="60000"/>
                  <a:lumOff val="4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11" name="Line 39"/>
            <p:cNvSpPr>
              <a:spLocks noChangeShapeType="1"/>
            </p:cNvSpPr>
            <p:nvPr/>
          </p:nvSpPr>
          <p:spPr bwMode="auto">
            <a:xfrm flipH="1">
              <a:off x="5001" y="2400"/>
              <a:ext cx="277" cy="144"/>
            </a:xfrm>
            <a:prstGeom prst="line">
              <a:avLst/>
            </a:prstGeom>
            <a:grpFill/>
            <a:ln w="38100">
              <a:solidFill>
                <a:schemeClr val="accent1">
                  <a:lumMod val="60000"/>
                  <a:lumOff val="4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12" name="Line 40"/>
            <p:cNvSpPr>
              <a:spLocks noChangeShapeType="1"/>
            </p:cNvSpPr>
            <p:nvPr/>
          </p:nvSpPr>
          <p:spPr bwMode="auto">
            <a:xfrm>
              <a:off x="4512" y="2144"/>
              <a:ext cx="311" cy="0"/>
            </a:xfrm>
            <a:prstGeom prst="line">
              <a:avLst/>
            </a:prstGeom>
            <a:grpFill/>
            <a:ln w="38100">
              <a:solidFill>
                <a:schemeClr val="accent1">
                  <a:lumMod val="60000"/>
                  <a:lumOff val="4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grpSp>
      <p:grpSp>
        <p:nvGrpSpPr>
          <p:cNvPr id="113" name="Group 16"/>
          <p:cNvGrpSpPr/>
          <p:nvPr/>
        </p:nvGrpSpPr>
        <p:grpSpPr bwMode="auto">
          <a:xfrm>
            <a:off x="6491195" y="4382794"/>
            <a:ext cx="1941513" cy="1000125"/>
            <a:chOff x="4185" y="2055"/>
            <a:chExt cx="1223" cy="630"/>
          </a:xfrm>
          <a:solidFill>
            <a:schemeClr val="tx1">
              <a:lumMod val="50000"/>
              <a:lumOff val="50000"/>
            </a:schemeClr>
          </a:solidFill>
        </p:grpSpPr>
        <p:grpSp>
          <p:nvGrpSpPr>
            <p:cNvPr id="114" name="Group 17"/>
            <p:cNvGrpSpPr/>
            <p:nvPr/>
          </p:nvGrpSpPr>
          <p:grpSpPr bwMode="auto">
            <a:xfrm>
              <a:off x="4185" y="2055"/>
              <a:ext cx="629" cy="336"/>
              <a:chOff x="2474" y="2489"/>
              <a:chExt cx="629" cy="336"/>
            </a:xfrm>
            <a:grpFill/>
          </p:grpSpPr>
          <p:sp>
            <p:nvSpPr>
              <p:cNvPr id="123" name="Oval 18"/>
              <p:cNvSpPr>
                <a:spLocks noChangeArrowheads="1"/>
              </p:cNvSpPr>
              <p:nvPr/>
            </p:nvSpPr>
            <p:spPr bwMode="auto">
              <a:xfrm>
                <a:off x="2711" y="2489"/>
                <a:ext cx="156" cy="144"/>
              </a:xfrm>
              <a:prstGeom prst="ellipse">
                <a:avLst/>
              </a:prstGeom>
              <a:grpFill/>
              <a:ln w="38100">
                <a:solidFill>
                  <a:schemeClr val="tx1">
                    <a:lumMod val="50000"/>
                    <a:lumOff val="5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24" name="Oval 19"/>
              <p:cNvSpPr>
                <a:spLocks noChangeArrowheads="1"/>
              </p:cNvSpPr>
              <p:nvPr/>
            </p:nvSpPr>
            <p:spPr bwMode="auto">
              <a:xfrm>
                <a:off x="2474" y="2674"/>
                <a:ext cx="156" cy="144"/>
              </a:xfrm>
              <a:prstGeom prst="ellipse">
                <a:avLst/>
              </a:prstGeom>
              <a:grpFill/>
              <a:ln w="38100">
                <a:solidFill>
                  <a:schemeClr val="tx1">
                    <a:lumMod val="50000"/>
                    <a:lumOff val="5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25" name="Oval 20"/>
              <p:cNvSpPr>
                <a:spLocks noChangeArrowheads="1"/>
              </p:cNvSpPr>
              <p:nvPr/>
            </p:nvSpPr>
            <p:spPr bwMode="auto">
              <a:xfrm>
                <a:off x="2947" y="2681"/>
                <a:ext cx="156" cy="144"/>
              </a:xfrm>
              <a:prstGeom prst="ellipse">
                <a:avLst/>
              </a:prstGeom>
              <a:grpFill/>
              <a:ln w="38100">
                <a:solidFill>
                  <a:schemeClr val="tx1">
                    <a:lumMod val="50000"/>
                    <a:lumOff val="5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grpSp>
        <p:sp>
          <p:nvSpPr>
            <p:cNvPr id="115" name="Oval 21"/>
            <p:cNvSpPr>
              <a:spLocks noChangeArrowheads="1"/>
            </p:cNvSpPr>
            <p:nvPr/>
          </p:nvSpPr>
          <p:spPr bwMode="auto">
            <a:xfrm>
              <a:off x="4374" y="2519"/>
              <a:ext cx="156" cy="144"/>
            </a:xfrm>
            <a:prstGeom prst="ellipse">
              <a:avLst/>
            </a:prstGeom>
            <a:grpFill/>
            <a:ln w="38100">
              <a:solidFill>
                <a:schemeClr val="tx1">
                  <a:lumMod val="50000"/>
                  <a:lumOff val="5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16" name="Oval 22"/>
            <p:cNvSpPr>
              <a:spLocks noChangeArrowheads="1"/>
            </p:cNvSpPr>
            <p:nvPr/>
          </p:nvSpPr>
          <p:spPr bwMode="auto">
            <a:xfrm>
              <a:off x="4897" y="2530"/>
              <a:ext cx="156" cy="144"/>
            </a:xfrm>
            <a:prstGeom prst="ellipse">
              <a:avLst/>
            </a:prstGeom>
            <a:grpFill/>
            <a:ln w="38100">
              <a:solidFill>
                <a:schemeClr val="tx1">
                  <a:lumMod val="50000"/>
                  <a:lumOff val="5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17" name="Oval 23"/>
            <p:cNvSpPr>
              <a:spLocks noChangeArrowheads="1"/>
            </p:cNvSpPr>
            <p:nvPr/>
          </p:nvSpPr>
          <p:spPr bwMode="auto">
            <a:xfrm>
              <a:off x="5252" y="2541"/>
              <a:ext cx="156" cy="144"/>
            </a:xfrm>
            <a:prstGeom prst="ellipse">
              <a:avLst/>
            </a:prstGeom>
            <a:grpFill/>
            <a:ln w="38100">
              <a:solidFill>
                <a:schemeClr val="tx1">
                  <a:lumMod val="50000"/>
                  <a:lumOff val="50000"/>
                </a:schemeClr>
              </a:solidFill>
              <a:round/>
            </a:ln>
          </p:spPr>
          <p:txBody>
            <a:bodyPr wrap="non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18" name="Line 24"/>
            <p:cNvSpPr>
              <a:spLocks noChangeShapeType="1"/>
            </p:cNvSpPr>
            <p:nvPr/>
          </p:nvSpPr>
          <p:spPr bwMode="auto">
            <a:xfrm flipH="1">
              <a:off x="4334" y="2189"/>
              <a:ext cx="111" cy="111"/>
            </a:xfrm>
            <a:prstGeom prst="line">
              <a:avLst/>
            </a:prstGeom>
            <a:grpFill/>
            <a:ln w="38100">
              <a:solidFill>
                <a:schemeClr val="tx1">
                  <a:lumMod val="50000"/>
                  <a:lumOff val="5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19" name="Line 25"/>
            <p:cNvSpPr>
              <a:spLocks noChangeShapeType="1"/>
            </p:cNvSpPr>
            <p:nvPr/>
          </p:nvSpPr>
          <p:spPr bwMode="auto">
            <a:xfrm flipH="1">
              <a:off x="4501" y="2378"/>
              <a:ext cx="166" cy="166"/>
            </a:xfrm>
            <a:prstGeom prst="line">
              <a:avLst/>
            </a:prstGeom>
            <a:grpFill/>
            <a:ln w="38100">
              <a:solidFill>
                <a:schemeClr val="tx1">
                  <a:lumMod val="50000"/>
                  <a:lumOff val="5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20" name="Line 26"/>
            <p:cNvSpPr>
              <a:spLocks noChangeShapeType="1"/>
            </p:cNvSpPr>
            <p:nvPr/>
          </p:nvSpPr>
          <p:spPr bwMode="auto">
            <a:xfrm>
              <a:off x="4534" y="2178"/>
              <a:ext cx="122" cy="122"/>
            </a:xfrm>
            <a:prstGeom prst="line">
              <a:avLst/>
            </a:prstGeom>
            <a:grpFill/>
            <a:ln w="38100">
              <a:solidFill>
                <a:schemeClr val="tx1">
                  <a:lumMod val="50000"/>
                  <a:lumOff val="5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21" name="Line 27"/>
            <p:cNvSpPr>
              <a:spLocks noChangeShapeType="1"/>
            </p:cNvSpPr>
            <p:nvPr/>
          </p:nvSpPr>
          <p:spPr bwMode="auto">
            <a:xfrm>
              <a:off x="4778" y="2366"/>
              <a:ext cx="178" cy="178"/>
            </a:xfrm>
            <a:prstGeom prst="line">
              <a:avLst/>
            </a:prstGeom>
            <a:grpFill/>
            <a:ln w="38100">
              <a:solidFill>
                <a:schemeClr val="tx1">
                  <a:lumMod val="50000"/>
                  <a:lumOff val="5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22" name="Line 28"/>
            <p:cNvSpPr>
              <a:spLocks noChangeShapeType="1"/>
            </p:cNvSpPr>
            <p:nvPr/>
          </p:nvSpPr>
          <p:spPr bwMode="auto">
            <a:xfrm>
              <a:off x="4812" y="2333"/>
              <a:ext cx="466" cy="233"/>
            </a:xfrm>
            <a:prstGeom prst="line">
              <a:avLst/>
            </a:prstGeom>
            <a:grpFill/>
            <a:ln w="38100">
              <a:solidFill>
                <a:schemeClr val="tx1">
                  <a:lumMod val="50000"/>
                  <a:lumOff val="50000"/>
                </a:schemeClr>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0971"/>
                                        </p:tgtEl>
                                        <p:attrNameLst>
                                          <p:attrName>style.visibility</p:attrName>
                                        </p:attrNameLst>
                                      </p:cBhvr>
                                      <p:to>
                                        <p:strVal val="visible"/>
                                      </p:to>
                                    </p:set>
                                    <p:anim calcmode="lin" valueType="num">
                                      <p:cBhvr additive="base">
                                        <p:cTn id="7" dur="500" fill="hold"/>
                                        <p:tgtEl>
                                          <p:spTgt spid="380971"/>
                                        </p:tgtEl>
                                        <p:attrNameLst>
                                          <p:attrName>ppt_x</p:attrName>
                                        </p:attrNameLst>
                                      </p:cBhvr>
                                      <p:tavLst>
                                        <p:tav tm="0">
                                          <p:val>
                                            <p:strVal val="0-#ppt_w/2"/>
                                          </p:val>
                                        </p:tav>
                                        <p:tav tm="100000">
                                          <p:val>
                                            <p:strVal val="#ppt_x"/>
                                          </p:val>
                                        </p:tav>
                                      </p:tavLst>
                                    </p:anim>
                                    <p:anim calcmode="lin" valueType="num">
                                      <p:cBhvr additive="base">
                                        <p:cTn id="8" dur="500" fill="hold"/>
                                        <p:tgtEl>
                                          <p:spTgt spid="3809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subTnLst>
                                    <p:audio>
                                      <p:cMediaNode>
                                        <p:cTn display="0" masterRel="sameClick">
                                          <p:stCondLst>
                                            <p:cond evt="begin" delay="0">
                                              <p:tn val="11"/>
                                            </p:cond>
                                          </p:stCondLst>
                                          <p:endCondLst>
                                            <p:cond evt="onStopAudio" delay="0">
                                              <p:tgtEl>
                                                <p:sldTgt/>
                                              </p:tgtEl>
                                            </p:cond>
                                          </p:endCondLst>
                                        </p:cTn>
                                        <p:tgtEl>
                                          <p:sndTgt r:embed="rId1" name="CAMERA.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80969"/>
                                        </p:tgtEl>
                                        <p:attrNameLst>
                                          <p:attrName>style.visibility</p:attrName>
                                        </p:attrNameLst>
                                      </p:cBhvr>
                                      <p:to>
                                        <p:strVal val="visible"/>
                                      </p:to>
                                    </p:set>
                                    <p:anim calcmode="lin" valueType="num">
                                      <p:cBhvr additive="base">
                                        <p:cTn id="18" dur="500" fill="hold"/>
                                        <p:tgtEl>
                                          <p:spTgt spid="380969"/>
                                        </p:tgtEl>
                                        <p:attrNameLst>
                                          <p:attrName>ppt_x</p:attrName>
                                        </p:attrNameLst>
                                      </p:cBhvr>
                                      <p:tavLst>
                                        <p:tav tm="0">
                                          <p:val>
                                            <p:strVal val="0-#ppt_w/2"/>
                                          </p:val>
                                        </p:tav>
                                        <p:tav tm="100000">
                                          <p:val>
                                            <p:strVal val="#ppt_x"/>
                                          </p:val>
                                        </p:tav>
                                      </p:tavLst>
                                    </p:anim>
                                    <p:anim calcmode="lin" valueType="num">
                                      <p:cBhvr additive="base">
                                        <p:cTn id="19" dur="500" fill="hold"/>
                                        <p:tgtEl>
                                          <p:spTgt spid="38096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ox(out)">
                                      <p:cBhvr>
                                        <p:cTn id="24" dur="500"/>
                                        <p:tgtEl>
                                          <p:spTgt spid="3"/>
                                        </p:tgtEl>
                                      </p:cBhvr>
                                    </p:animEffect>
                                  </p:childTnLst>
                                  <p:subTnLst>
                                    <p:audio>
                                      <p:cMediaNode>
                                        <p:cTn display="0" masterRel="sameClick">
                                          <p:stCondLst>
                                            <p:cond evt="begin" delay="0">
                                              <p:tn val="22"/>
                                            </p:cond>
                                          </p:stCondLst>
                                          <p:endCondLst>
                                            <p:cond evt="onStopAudio" delay="0">
                                              <p:tgtEl>
                                                <p:sldTgt/>
                                              </p:tgtEl>
                                            </p:cond>
                                          </p:endCondLst>
                                        </p:cTn>
                                        <p:tgtEl>
                                          <p:sndTgt r:embed="rId1" name="CAMERA.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80970"/>
                                        </p:tgtEl>
                                        <p:attrNameLst>
                                          <p:attrName>style.visibility</p:attrName>
                                        </p:attrNameLst>
                                      </p:cBhvr>
                                      <p:to>
                                        <p:strVal val="visible"/>
                                      </p:to>
                                    </p:set>
                                    <p:anim calcmode="lin" valueType="num">
                                      <p:cBhvr additive="base">
                                        <p:cTn id="29" dur="500" fill="hold"/>
                                        <p:tgtEl>
                                          <p:spTgt spid="380970"/>
                                        </p:tgtEl>
                                        <p:attrNameLst>
                                          <p:attrName>ppt_x</p:attrName>
                                        </p:attrNameLst>
                                      </p:cBhvr>
                                      <p:tavLst>
                                        <p:tav tm="0">
                                          <p:val>
                                            <p:strVal val="0-#ppt_w/2"/>
                                          </p:val>
                                        </p:tav>
                                        <p:tav tm="100000">
                                          <p:val>
                                            <p:strVal val="#ppt_x"/>
                                          </p:val>
                                        </p:tav>
                                      </p:tavLst>
                                    </p:anim>
                                    <p:anim calcmode="lin" valueType="num">
                                      <p:cBhvr additive="base">
                                        <p:cTn id="30" dur="500" fill="hold"/>
                                        <p:tgtEl>
                                          <p:spTgt spid="38097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32" fill="hold" nodeType="click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box(out)">
                                      <p:cBhvr>
                                        <p:cTn id="35" dur="500"/>
                                        <p:tgtEl>
                                          <p:spTgt spid="113"/>
                                        </p:tgtEl>
                                      </p:cBhvr>
                                    </p:animEffect>
                                  </p:childTnLst>
                                  <p:subTnLst>
                                    <p:audio>
                                      <p:cMediaNode>
                                        <p:cTn display="0" masterRel="sameClick">
                                          <p:stCondLst>
                                            <p:cond evt="begin" delay="0">
                                              <p:tn val="33"/>
                                            </p:cond>
                                          </p:stCondLst>
                                          <p:endCondLst>
                                            <p:cond evt="onStopAudio" delay="0">
                                              <p:tgtEl>
                                                <p:sldTgt/>
                                              </p:tgtEl>
                                            </p:cond>
                                          </p:endCondLst>
                                        </p:cTn>
                                        <p:tgtEl>
                                          <p:sndTgt r:embed="rId1" name="CAMERA.WAV"/>
                                        </p:tgtEl>
                                      </p:cMediaNode>
                                    </p:audio>
                                  </p:sub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380972"/>
                                        </p:tgtEl>
                                        <p:attrNameLst>
                                          <p:attrName>style.visibility</p:attrName>
                                        </p:attrNameLst>
                                      </p:cBhvr>
                                      <p:to>
                                        <p:strVal val="visible"/>
                                      </p:to>
                                    </p:set>
                                    <p:anim calcmode="lin" valueType="num">
                                      <p:cBhvr additive="base">
                                        <p:cTn id="40" dur="500" fill="hold"/>
                                        <p:tgtEl>
                                          <p:spTgt spid="380972"/>
                                        </p:tgtEl>
                                        <p:attrNameLst>
                                          <p:attrName>ppt_x</p:attrName>
                                        </p:attrNameLst>
                                      </p:cBhvr>
                                      <p:tavLst>
                                        <p:tav tm="0">
                                          <p:val>
                                            <p:strVal val="0-#ppt_w/2"/>
                                          </p:val>
                                        </p:tav>
                                        <p:tav tm="100000">
                                          <p:val>
                                            <p:strVal val="#ppt_x"/>
                                          </p:val>
                                        </p:tav>
                                      </p:tavLst>
                                    </p:anim>
                                    <p:anim calcmode="lin" valueType="num">
                                      <p:cBhvr additive="base">
                                        <p:cTn id="41" dur="500" fill="hold"/>
                                        <p:tgtEl>
                                          <p:spTgt spid="38097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box(out)">
                                      <p:cBhvr>
                                        <p:cTn id="46" dur="500"/>
                                        <p:tgtEl>
                                          <p:spTgt spid="88"/>
                                        </p:tgtEl>
                                      </p:cBhvr>
                                    </p:animEffect>
                                  </p:childTnLst>
                                  <p:subTnLst>
                                    <p:audio>
                                      <p:cMediaNode>
                                        <p:cTn display="0" masterRel="sameClick">
                                          <p:stCondLst>
                                            <p:cond evt="begin" delay="0">
                                              <p:tn val="44"/>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69" grpId="0"/>
      <p:bldP spid="380970" grpId="0"/>
      <p:bldP spid="380971" grpId="0"/>
      <p:bldP spid="3809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ChangeArrowheads="1"/>
          </p:cNvSpPr>
          <p:nvPr/>
        </p:nvSpPr>
        <p:spPr bwMode="auto">
          <a:xfrm>
            <a:off x="871538" y="188913"/>
            <a:ext cx="233203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存储结构</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40963" name="Group 10"/>
          <p:cNvGrpSpPr/>
          <p:nvPr/>
        </p:nvGrpSpPr>
        <p:grpSpPr>
          <a:xfrm>
            <a:off x="1765300" y="2175793"/>
            <a:ext cx="2355850" cy="2276475"/>
            <a:chOff x="43" y="28"/>
            <a:chExt cx="3141" cy="3037"/>
          </a:xfrm>
        </p:grpSpPr>
        <p:sp>
          <p:nvSpPr>
            <p:cNvPr id="40978" name="Rectangle 11"/>
            <p:cNvSpPr/>
            <p:nvPr/>
          </p:nvSpPr>
          <p:spPr>
            <a:xfrm>
              <a:off x="61" y="28"/>
              <a:ext cx="3123" cy="379"/>
            </a:xfrm>
            <a:prstGeom prst="rect">
              <a:avLst/>
            </a:prstGeom>
            <a:noFill/>
            <a:ln w="12700">
              <a:noFill/>
            </a:ln>
          </p:spPr>
          <p:txBody>
            <a:bodyPr lIns="0" tIns="0" rIns="0" bIns="0" anchor="ctr" anchorCtr="0"/>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90000"/>
                </a:lnSpc>
              </a:pPr>
              <a:r>
                <a:rPr lang="zh-CN" altLang="en-US" sz="2800" dirty="0">
                  <a:solidFill>
                    <a:srgbClr val="3333CC"/>
                  </a:solidFill>
                  <a:latin typeface="微软雅黑" panose="020B0503020204020204" pitchFamily="34" charset="-122"/>
                  <a:ea typeface="Lato Regular"/>
                  <a:sym typeface="Lato Regular"/>
                </a:rPr>
                <a:t>顺序存储结构</a:t>
              </a:r>
              <a:endParaRPr lang="en-US" altLang="zh-CN" sz="2800" dirty="0">
                <a:solidFill>
                  <a:srgbClr val="3333CC"/>
                </a:solidFill>
                <a:latin typeface="微软雅黑" panose="020B0503020204020204" pitchFamily="34" charset="-122"/>
                <a:ea typeface="Lato Regular"/>
                <a:sym typeface="Lato Regular"/>
              </a:endParaRPr>
            </a:p>
          </p:txBody>
        </p:sp>
        <p:sp>
          <p:nvSpPr>
            <p:cNvPr id="8" name="Rectangle 12"/>
            <p:cNvSpPr/>
            <p:nvPr/>
          </p:nvSpPr>
          <p:spPr bwMode="auto">
            <a:xfrm>
              <a:off x="43" y="577"/>
              <a:ext cx="3141" cy="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sym typeface="Gill Sans" charset="0"/>
                </a:rPr>
                <a:t>借助元素在存储器中的相对位置来表示数据元素间的逻辑关系。</a:t>
              </a:r>
              <a:endParaRPr kumimoji="0" lang="zh-CN" altLang="en-US" sz="22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sym typeface="Gill Sans" charset="0"/>
              </a:endParaRPr>
            </a:p>
          </p:txBody>
        </p:sp>
      </p:grpSp>
      <p:grpSp>
        <p:nvGrpSpPr>
          <p:cNvPr id="40964" name="Group 13"/>
          <p:cNvGrpSpPr/>
          <p:nvPr/>
        </p:nvGrpSpPr>
        <p:grpSpPr>
          <a:xfrm>
            <a:off x="1098550" y="2137693"/>
            <a:ext cx="438150" cy="438150"/>
            <a:chOff x="0" y="0"/>
            <a:chExt cx="584" cy="584"/>
          </a:xfrm>
        </p:grpSpPr>
        <p:sp>
          <p:nvSpPr>
            <p:cNvPr id="10" name="Oval 14"/>
            <p:cNvSpPr/>
            <p:nvPr/>
          </p:nvSpPr>
          <p:spPr bwMode="auto">
            <a:xfrm>
              <a:off x="0" y="0"/>
              <a:ext cx="584" cy="584"/>
            </a:xfrm>
            <a:prstGeom prst="ellipse">
              <a:avLst/>
            </a:prstGeom>
            <a:solidFill>
              <a:schemeClr val="accent2"/>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6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Gill Sans" charset="0"/>
              </a:endParaRPr>
            </a:p>
          </p:txBody>
        </p:sp>
        <p:sp>
          <p:nvSpPr>
            <p:cNvPr id="11" name="Rectangle 15"/>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Lato Light" panose="020F0502020204030203" charset="0"/>
                  <a:sym typeface="Lato Light" panose="020F0502020204030203" charset="0"/>
                </a:rPr>
                <a:t>1</a:t>
              </a:r>
              <a:endParaRPr kumimoji="0" 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Lato Light" panose="020F0502020204030203" charset="0"/>
                <a:sym typeface="Lato Light" panose="020F0502020204030203" charset="0"/>
              </a:endParaRPr>
            </a:p>
          </p:txBody>
        </p:sp>
      </p:grpSp>
      <p:grpSp>
        <p:nvGrpSpPr>
          <p:cNvPr id="12" name="Group 4"/>
          <p:cNvGrpSpPr/>
          <p:nvPr/>
        </p:nvGrpSpPr>
        <p:grpSpPr>
          <a:xfrm>
            <a:off x="678822" y="1519387"/>
            <a:ext cx="7889520" cy="210166"/>
            <a:chOff x="899592" y="2852807"/>
            <a:chExt cx="7344815" cy="213386"/>
          </a:xfrm>
          <a:solidFill>
            <a:srgbClr val="969696"/>
          </a:solidFill>
        </p:grpSpPr>
        <p:sp>
          <p:nvSpPr>
            <p:cNvPr id="13" name="Rectangle 61"/>
            <p:cNvSpPr/>
            <p:nvPr/>
          </p:nvSpPr>
          <p:spPr bwMode="auto">
            <a:xfrm>
              <a:off x="899592" y="2852807"/>
              <a:ext cx="7344815" cy="32031"/>
            </a:xfrm>
            <a:prstGeom prst="rect">
              <a:avLst/>
            </a:prstGeom>
            <a:grpFill/>
            <a:ln w="25400" cap="flat" cmpd="sng" algn="ctr">
              <a:noFill/>
              <a:prstDash val="solid"/>
              <a:round/>
              <a:headEnd type="none" w="med" len="med"/>
              <a:tailEnd type="none" w="med" len="med"/>
            </a:ln>
            <a:effectLst/>
          </p:spPr>
          <p:txBody>
            <a:bodyPr/>
            <a:lstStyle/>
            <a:p>
              <a:pPr marL="0" marR="0" lvl="0" indent="0" algn="ctr" defTabSz="1151890" rtl="0" eaLnBrk="0" fontAlgn="base" latinLnBrk="0" hangingPunct="0">
                <a:lnSpc>
                  <a:spcPct val="100000"/>
                </a:lnSpc>
                <a:spcBef>
                  <a:spcPct val="0"/>
                </a:spcBef>
                <a:spcAft>
                  <a:spcPct val="0"/>
                </a:spcAft>
                <a:buClrTx/>
                <a:buSzTx/>
                <a:buFontTx/>
                <a:buNone/>
                <a:defRPr/>
              </a:pPr>
              <a:endParaRPr kumimoji="0" lang="en-US" sz="7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Gill Sans" charset="0"/>
              </a:endParaRPr>
            </a:p>
          </p:txBody>
        </p:sp>
        <p:sp>
          <p:nvSpPr>
            <p:cNvPr id="14" name="Flowchart: Merge 3"/>
            <p:cNvSpPr/>
            <p:nvPr/>
          </p:nvSpPr>
          <p:spPr bwMode="auto">
            <a:xfrm>
              <a:off x="2803279" y="2874792"/>
              <a:ext cx="210541" cy="191401"/>
            </a:xfrm>
            <a:prstGeom prst="flowChartMerge">
              <a:avLst/>
            </a:prstGeom>
            <a:grpFill/>
            <a:ln w="25400" cap="flat" cmpd="sng" algn="ctr">
              <a:noFill/>
              <a:prstDash val="solid"/>
              <a:round/>
              <a:headEnd type="none" w="med" len="med"/>
              <a:tailEnd type="none" w="med" len="med"/>
            </a:ln>
            <a:effectLst/>
          </p:spPr>
          <p:txBody>
            <a:bodyPr/>
            <a:lstStyle/>
            <a:p>
              <a:pPr marL="0" marR="0" lvl="0" indent="0" algn="ctr" defTabSz="1151890" rtl="0" eaLnBrk="0" fontAlgn="base" latinLnBrk="0" hangingPunct="0">
                <a:lnSpc>
                  <a:spcPct val="100000"/>
                </a:lnSpc>
                <a:spcBef>
                  <a:spcPct val="0"/>
                </a:spcBef>
                <a:spcAft>
                  <a:spcPct val="0"/>
                </a:spcAft>
                <a:buClrTx/>
                <a:buSzTx/>
                <a:buFontTx/>
                <a:buNone/>
                <a:defRPr/>
              </a:pPr>
              <a:endParaRPr kumimoji="0" lang="en-US" sz="7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Gill Sans" charset="0"/>
              </a:endParaRPr>
            </a:p>
          </p:txBody>
        </p:sp>
        <p:sp>
          <p:nvSpPr>
            <p:cNvPr id="16" name="Flowchart: Merge 65"/>
            <p:cNvSpPr/>
            <p:nvPr/>
          </p:nvSpPr>
          <p:spPr bwMode="auto">
            <a:xfrm>
              <a:off x="6174461" y="2874792"/>
              <a:ext cx="210541" cy="191401"/>
            </a:xfrm>
            <a:prstGeom prst="flowChartMerge">
              <a:avLst/>
            </a:prstGeom>
            <a:grpFill/>
            <a:ln w="25400" cap="flat" cmpd="sng" algn="ctr">
              <a:noFill/>
              <a:prstDash val="solid"/>
              <a:round/>
              <a:headEnd type="none" w="med" len="med"/>
              <a:tailEnd type="none" w="med" len="med"/>
            </a:ln>
            <a:effectLst/>
          </p:spPr>
          <p:txBody>
            <a:bodyPr/>
            <a:lstStyle/>
            <a:p>
              <a:pPr marL="0" marR="0" lvl="0" indent="0" algn="ctr" defTabSz="1151890" rtl="0" eaLnBrk="0" fontAlgn="base" latinLnBrk="0" hangingPunct="0">
                <a:lnSpc>
                  <a:spcPct val="100000"/>
                </a:lnSpc>
                <a:spcBef>
                  <a:spcPct val="0"/>
                </a:spcBef>
                <a:spcAft>
                  <a:spcPct val="0"/>
                </a:spcAft>
                <a:buClrTx/>
                <a:buSzTx/>
                <a:buFontTx/>
                <a:buNone/>
                <a:defRPr/>
              </a:pPr>
              <a:endParaRPr kumimoji="0" lang="en-US" sz="7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Gill Sans" charset="0"/>
              </a:endParaRPr>
            </a:p>
          </p:txBody>
        </p:sp>
      </p:grpSp>
      <p:grpSp>
        <p:nvGrpSpPr>
          <p:cNvPr id="40966" name="Group 10"/>
          <p:cNvGrpSpPr/>
          <p:nvPr/>
        </p:nvGrpSpPr>
        <p:grpSpPr>
          <a:xfrm>
            <a:off x="5580063" y="2134518"/>
            <a:ext cx="2322512" cy="2030413"/>
            <a:chOff x="0" y="0"/>
            <a:chExt cx="3096" cy="2706"/>
          </a:xfrm>
        </p:grpSpPr>
        <p:sp>
          <p:nvSpPr>
            <p:cNvPr id="40974" name="Rectangle 11"/>
            <p:cNvSpPr/>
            <p:nvPr/>
          </p:nvSpPr>
          <p:spPr>
            <a:xfrm>
              <a:off x="0" y="0"/>
              <a:ext cx="3096" cy="416"/>
            </a:xfrm>
            <a:prstGeom prst="rect">
              <a:avLst/>
            </a:prstGeom>
            <a:noFill/>
            <a:ln w="12700">
              <a:noFill/>
            </a:ln>
          </p:spPr>
          <p:txBody>
            <a:bodyPr lIns="0" tIns="0" rIns="0" bIns="0" anchor="ctr" anchorCtr="0"/>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90000"/>
                </a:lnSpc>
              </a:pPr>
              <a:r>
                <a:rPr lang="zh-CN" altLang="en-US" sz="2800" dirty="0">
                  <a:solidFill>
                    <a:srgbClr val="002060"/>
                  </a:solidFill>
                  <a:latin typeface="微软雅黑" panose="020B0503020204020204" pitchFamily="34" charset="-122"/>
                  <a:ea typeface="Lato Regular"/>
                  <a:sym typeface="Lato Regular"/>
                </a:rPr>
                <a:t>链式存储结构</a:t>
              </a:r>
              <a:endParaRPr lang="en-US" altLang="zh-CN" sz="2800" dirty="0">
                <a:solidFill>
                  <a:srgbClr val="002060"/>
                </a:solidFill>
                <a:latin typeface="微软雅黑" panose="020B0503020204020204" pitchFamily="34" charset="-122"/>
                <a:ea typeface="Lato Regular"/>
                <a:sym typeface="Lato Regular"/>
              </a:endParaRPr>
            </a:p>
          </p:txBody>
        </p:sp>
        <p:sp>
          <p:nvSpPr>
            <p:cNvPr id="25" name="Rectangle 12"/>
            <p:cNvSpPr/>
            <p:nvPr/>
          </p:nvSpPr>
          <p:spPr bwMode="auto">
            <a:xfrm>
              <a:off x="42" y="571"/>
              <a:ext cx="3054" cy="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p>
              <a:pPr marL="0" marR="0" lvl="0" indent="0" algn="l" defTabSz="914400" rtl="0" eaLnBrk="0" fontAlgn="base" latinLnBrk="0" hangingPunct="0">
                <a:lnSpc>
                  <a:spcPct val="125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sym typeface="Gill Sans" charset="0"/>
                </a:rPr>
                <a:t>借助指示元素存储地址的指针表示数据元素间的逻辑关系。</a:t>
              </a:r>
              <a:endParaRPr kumimoji="0" lang="zh-CN" altLang="en-US" sz="2200" b="0"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sym typeface="Gill Sans" charset="0"/>
              </a:endParaRPr>
            </a:p>
          </p:txBody>
        </p:sp>
      </p:grpSp>
      <p:sp>
        <p:nvSpPr>
          <p:cNvPr id="30" name="Rectangle 59"/>
          <p:cNvSpPr/>
          <p:nvPr/>
        </p:nvSpPr>
        <p:spPr bwMode="auto">
          <a:xfrm>
            <a:off x="678822" y="1340768"/>
            <a:ext cx="7898308" cy="55520"/>
          </a:xfrm>
          <a:prstGeom prst="rect">
            <a:avLst/>
          </a:prstGeom>
          <a:blipFill>
            <a:blip r:embed="rId1"/>
            <a:srcRect/>
            <a:stretch>
              <a:fillRect l="-10797" t="-6521" b="-6346"/>
            </a:stretch>
          </a:blipFill>
          <a:ln w="25400" cap="flat" cmpd="sng" algn="ctr">
            <a:noFill/>
            <a:prstDash val="solid"/>
            <a:round/>
            <a:headEnd type="none" w="med" len="med"/>
            <a:tailEnd type="none" w="med" len="med"/>
          </a:ln>
          <a:effectLst/>
        </p:spPr>
        <p:txBody>
          <a:bodyPr lIns="115214" tIns="57607" rIns="115214" bIns="57607"/>
          <a:lstStyle/>
          <a:p>
            <a:pPr marL="0" marR="0" lvl="0" indent="0" algn="l" defTabSz="1151890" rtl="0" eaLnBrk="0" fontAlgn="base" latinLnBrk="0" hangingPunct="0">
              <a:lnSpc>
                <a:spcPct val="100000"/>
              </a:lnSpc>
              <a:spcBef>
                <a:spcPct val="0"/>
              </a:spcBef>
              <a:spcAft>
                <a:spcPct val="0"/>
              </a:spcAft>
              <a:buClrTx/>
              <a:buSzTx/>
              <a:buFontTx/>
              <a:buNone/>
              <a:defRPr/>
            </a:pPr>
            <a:endParaRPr kumimoji="0" lang="en-US" sz="7100" b="0" i="0" u="none" strike="noStrike" kern="1200" cap="none" spc="0" normalizeH="0" baseline="0" noProof="0">
              <a:ln>
                <a:noFill/>
              </a:ln>
              <a:solidFill>
                <a:srgbClr val="FFFFFF"/>
              </a:solidFill>
              <a:effectLst/>
              <a:uLnTx/>
              <a:uFillTx/>
              <a:latin typeface="Times New Roman" panose="02020603050405020304" pitchFamily="18" charset="0"/>
              <a:ea typeface="仿宋_GB2312" pitchFamily="49" charset="-122"/>
              <a:cs typeface="+mn-cs"/>
            </a:endParaRPr>
          </a:p>
        </p:txBody>
      </p:sp>
      <p:grpSp>
        <p:nvGrpSpPr>
          <p:cNvPr id="2" name="Group 13"/>
          <p:cNvGrpSpPr/>
          <p:nvPr/>
        </p:nvGrpSpPr>
        <p:grpSpPr>
          <a:xfrm>
            <a:off x="4932040" y="2134518"/>
            <a:ext cx="438150" cy="438150"/>
            <a:chOff x="0" y="0"/>
            <a:chExt cx="584" cy="584"/>
          </a:xfrm>
        </p:grpSpPr>
        <p:sp>
          <p:nvSpPr>
            <p:cNvPr id="3" name="Oval 14"/>
            <p:cNvSpPr/>
            <p:nvPr/>
          </p:nvSpPr>
          <p:spPr bwMode="auto">
            <a:xfrm>
              <a:off x="0" y="0"/>
              <a:ext cx="584" cy="584"/>
            </a:xfrm>
            <a:prstGeom prst="ellipse">
              <a:avLst/>
            </a:prstGeom>
            <a:solidFill>
              <a:schemeClr val="accent2"/>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6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Gill Sans" charset="0"/>
              </a:endParaRPr>
            </a:p>
          </p:txBody>
        </p:sp>
        <p:sp>
          <p:nvSpPr>
            <p:cNvPr id="5" name="Rectangle 15"/>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Lato Light" panose="020F0502020204030203" charset="0"/>
                  <a:sym typeface="Lato Light" panose="020F0502020204030203" charset="0"/>
                </a:rPr>
                <a:t>2</a:t>
              </a:r>
              <a:endParaRPr kumimoji="0" 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Lato Light" panose="020F0502020204030203" charset="0"/>
                <a:sym typeface="Lato Light" panose="020F0502020204030203" charset="0"/>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bwMode="auto">
          <a:xfrm>
            <a:off x="-11112" y="1222375"/>
            <a:ext cx="320675" cy="5635625"/>
          </a:xfrm>
          <a:prstGeom prst="rect">
            <a:avLst/>
          </a:prstGeom>
          <a:solidFill>
            <a:schemeClr val="bg2">
              <a:lumMod val="40000"/>
              <a:lumOff val="6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41987" name="Group 2"/>
          <p:cNvGrpSpPr/>
          <p:nvPr/>
        </p:nvGrpSpPr>
        <p:grpSpPr>
          <a:xfrm>
            <a:off x="1692275" y="1222375"/>
            <a:ext cx="5180013" cy="5443538"/>
            <a:chOff x="1137" y="312"/>
            <a:chExt cx="2753" cy="3429"/>
          </a:xfrm>
        </p:grpSpPr>
        <p:sp>
          <p:nvSpPr>
            <p:cNvPr id="37890" name="Rectangle 3"/>
            <p:cNvSpPr>
              <a:spLocks noChangeArrowheads="1"/>
            </p:cNvSpPr>
            <p:nvPr/>
          </p:nvSpPr>
          <p:spPr bwMode="auto">
            <a:xfrm>
              <a:off x="2952" y="2757"/>
              <a:ext cx="816" cy="427"/>
            </a:xfrm>
            <a:prstGeom prst="rect">
              <a:avLst/>
            </a:prstGeom>
            <a:solidFill>
              <a:schemeClr val="bg2">
                <a:lumMod val="20000"/>
                <a:lumOff val="80000"/>
              </a:schemeClr>
            </a:solidFill>
            <a:ln w="9525">
              <a:solidFill>
                <a:srgbClr val="000000"/>
              </a:solidFill>
              <a:miter lim="800000"/>
            </a:ln>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元素</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n</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891" name="Rectangle 4"/>
            <p:cNvSpPr>
              <a:spLocks noChangeArrowheads="1"/>
            </p:cNvSpPr>
            <p:nvPr/>
          </p:nvSpPr>
          <p:spPr bwMode="auto">
            <a:xfrm>
              <a:off x="2952" y="2331"/>
              <a:ext cx="816" cy="426"/>
            </a:xfrm>
            <a:prstGeom prst="rect">
              <a:avLst/>
            </a:prstGeom>
            <a:solidFill>
              <a:schemeClr val="bg2">
                <a:lumMod val="20000"/>
                <a:lumOff val="80000"/>
              </a:schemeClr>
            </a:solidFill>
            <a:ln w="9525">
              <a:solidFill>
                <a:srgbClr val="000000"/>
              </a:solidFill>
              <a:miter lim="800000"/>
            </a:ln>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892" name="Rectangle 5"/>
            <p:cNvSpPr>
              <a:spLocks noChangeArrowheads="1"/>
            </p:cNvSpPr>
            <p:nvPr/>
          </p:nvSpPr>
          <p:spPr bwMode="auto">
            <a:xfrm>
              <a:off x="2952" y="1904"/>
              <a:ext cx="816" cy="427"/>
            </a:xfrm>
            <a:prstGeom prst="rect">
              <a:avLst/>
            </a:prstGeom>
            <a:solidFill>
              <a:schemeClr val="bg2">
                <a:lumMod val="20000"/>
                <a:lumOff val="80000"/>
              </a:schemeClr>
            </a:solidFill>
            <a:ln w="9525">
              <a:solidFill>
                <a:srgbClr val="000000"/>
              </a:solidFill>
              <a:miter lim="800000"/>
            </a:ln>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元素</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i</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893" name="Rectangle 6"/>
            <p:cNvSpPr>
              <a:spLocks noChangeArrowheads="1"/>
            </p:cNvSpPr>
            <p:nvPr/>
          </p:nvSpPr>
          <p:spPr bwMode="auto">
            <a:xfrm>
              <a:off x="2952" y="1477"/>
              <a:ext cx="816" cy="427"/>
            </a:xfrm>
            <a:prstGeom prst="rect">
              <a:avLst/>
            </a:prstGeom>
            <a:solidFill>
              <a:schemeClr val="bg2">
                <a:lumMod val="20000"/>
                <a:lumOff val="80000"/>
              </a:schemeClr>
            </a:solidFill>
            <a:ln w="9525">
              <a:solidFill>
                <a:srgbClr val="000000"/>
              </a:solidFill>
              <a:miter lim="800000"/>
            </a:ln>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894" name="Rectangle 7"/>
            <p:cNvSpPr>
              <a:spLocks noChangeArrowheads="1"/>
            </p:cNvSpPr>
            <p:nvPr/>
          </p:nvSpPr>
          <p:spPr bwMode="auto">
            <a:xfrm>
              <a:off x="2952" y="1051"/>
              <a:ext cx="816" cy="426"/>
            </a:xfrm>
            <a:prstGeom prst="rect">
              <a:avLst/>
            </a:prstGeom>
            <a:solidFill>
              <a:schemeClr val="bg2">
                <a:lumMod val="20000"/>
                <a:lumOff val="80000"/>
              </a:schemeClr>
            </a:solidFill>
            <a:ln w="9525">
              <a:solidFill>
                <a:srgbClr val="000000"/>
              </a:solidFill>
              <a:miter lim="800000"/>
            </a:ln>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895" name="Rectangle 8"/>
            <p:cNvSpPr>
              <a:spLocks noChangeArrowheads="1"/>
            </p:cNvSpPr>
            <p:nvPr/>
          </p:nvSpPr>
          <p:spPr bwMode="auto">
            <a:xfrm>
              <a:off x="2952" y="624"/>
              <a:ext cx="816" cy="427"/>
            </a:xfrm>
            <a:prstGeom prst="rect">
              <a:avLst/>
            </a:prstGeom>
            <a:solidFill>
              <a:schemeClr val="bg2">
                <a:lumMod val="20000"/>
                <a:lumOff val="80000"/>
              </a:schemeClr>
            </a:solidFill>
            <a:ln w="9525">
              <a:solidFill>
                <a:srgbClr val="000000"/>
              </a:solidFill>
              <a:miter lim="800000"/>
            </a:ln>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896" name="Line 9"/>
            <p:cNvSpPr>
              <a:spLocks noChangeShapeType="1"/>
            </p:cNvSpPr>
            <p:nvPr/>
          </p:nvSpPr>
          <p:spPr bwMode="auto">
            <a:xfrm>
              <a:off x="2952" y="624"/>
              <a:ext cx="81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897" name="Line 10"/>
            <p:cNvSpPr>
              <a:spLocks noChangeShapeType="1"/>
            </p:cNvSpPr>
            <p:nvPr/>
          </p:nvSpPr>
          <p:spPr bwMode="auto">
            <a:xfrm>
              <a:off x="2952" y="1051"/>
              <a:ext cx="8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898" name="Line 11"/>
            <p:cNvSpPr>
              <a:spLocks noChangeShapeType="1"/>
            </p:cNvSpPr>
            <p:nvPr/>
          </p:nvSpPr>
          <p:spPr bwMode="auto">
            <a:xfrm>
              <a:off x="2952" y="1477"/>
              <a:ext cx="8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899" name="Line 12"/>
            <p:cNvSpPr>
              <a:spLocks noChangeShapeType="1"/>
            </p:cNvSpPr>
            <p:nvPr/>
          </p:nvSpPr>
          <p:spPr bwMode="auto">
            <a:xfrm>
              <a:off x="2952" y="1904"/>
              <a:ext cx="8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0" name="Line 13"/>
            <p:cNvSpPr>
              <a:spLocks noChangeShapeType="1"/>
            </p:cNvSpPr>
            <p:nvPr/>
          </p:nvSpPr>
          <p:spPr bwMode="auto">
            <a:xfrm>
              <a:off x="2952" y="2331"/>
              <a:ext cx="8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1" name="Line 14"/>
            <p:cNvSpPr>
              <a:spLocks noChangeShapeType="1"/>
            </p:cNvSpPr>
            <p:nvPr/>
          </p:nvSpPr>
          <p:spPr bwMode="auto">
            <a:xfrm>
              <a:off x="2952" y="2757"/>
              <a:ext cx="816"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2" name="Line 15"/>
            <p:cNvSpPr>
              <a:spLocks noChangeShapeType="1"/>
            </p:cNvSpPr>
            <p:nvPr/>
          </p:nvSpPr>
          <p:spPr bwMode="auto">
            <a:xfrm>
              <a:off x="2952" y="3184"/>
              <a:ext cx="81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3" name="Line 16"/>
            <p:cNvSpPr>
              <a:spLocks noChangeShapeType="1"/>
            </p:cNvSpPr>
            <p:nvPr/>
          </p:nvSpPr>
          <p:spPr bwMode="auto">
            <a:xfrm>
              <a:off x="2952" y="624"/>
              <a:ext cx="0" cy="256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4" name="Line 17"/>
            <p:cNvSpPr>
              <a:spLocks noChangeShapeType="1"/>
            </p:cNvSpPr>
            <p:nvPr/>
          </p:nvSpPr>
          <p:spPr bwMode="auto">
            <a:xfrm>
              <a:off x="3768" y="624"/>
              <a:ext cx="0" cy="256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5" name="Text Box 18"/>
            <p:cNvSpPr txBox="1">
              <a:spLocks noChangeArrowheads="1"/>
            </p:cNvSpPr>
            <p:nvPr/>
          </p:nvSpPr>
          <p:spPr bwMode="auto">
            <a:xfrm>
              <a:off x="2528" y="72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L</a:t>
              </a:r>
              <a:r>
                <a:rPr kumimoji="0" lang="en-US" altLang="zh-CN" sz="2400" b="0" i="0" u="none" strike="noStrike" kern="1200" cap="none" spc="0" normalizeH="0" baseline="-25000" noProof="0">
                  <a:ln>
                    <a:noFill/>
                  </a:ln>
                  <a:solidFill>
                    <a:schemeClr val="tx1"/>
                  </a:solidFill>
                  <a:effectLst/>
                  <a:uLnTx/>
                  <a:uFillTx/>
                  <a:latin typeface="+mn-lt"/>
                  <a:ea typeface="+mn-ea"/>
                  <a:cs typeface="+mn-ea"/>
                  <a:sym typeface="+mn-lt"/>
                </a:rPr>
                <a:t>o</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06" name="Text Box 19"/>
            <p:cNvSpPr txBox="1">
              <a:spLocks noChangeArrowheads="1"/>
            </p:cNvSpPr>
            <p:nvPr/>
          </p:nvSpPr>
          <p:spPr bwMode="auto">
            <a:xfrm>
              <a:off x="2336" y="1152"/>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Lo+m</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907" name="Text Box 20"/>
            <p:cNvSpPr txBox="1">
              <a:spLocks noChangeArrowheads="1"/>
            </p:cNvSpPr>
            <p:nvPr/>
          </p:nvSpPr>
          <p:spPr bwMode="auto">
            <a:xfrm>
              <a:off x="1976" y="2016"/>
              <a:ext cx="10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Lo+(i-1)*m</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908" name="Text Box 21"/>
            <p:cNvSpPr txBox="1">
              <a:spLocks noChangeArrowheads="1"/>
            </p:cNvSpPr>
            <p:nvPr/>
          </p:nvSpPr>
          <p:spPr bwMode="auto">
            <a:xfrm>
              <a:off x="1880" y="2880"/>
              <a:ext cx="1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Lo+</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n-1)*m</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909" name="Text Box 22"/>
            <p:cNvSpPr txBox="1">
              <a:spLocks noChangeArrowheads="1"/>
            </p:cNvSpPr>
            <p:nvPr/>
          </p:nvSpPr>
          <p:spPr bwMode="auto">
            <a:xfrm>
              <a:off x="2036" y="312"/>
              <a:ext cx="9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存储地址</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910" name="Text Box 23"/>
            <p:cNvSpPr txBox="1">
              <a:spLocks noChangeArrowheads="1"/>
            </p:cNvSpPr>
            <p:nvPr/>
          </p:nvSpPr>
          <p:spPr bwMode="auto">
            <a:xfrm>
              <a:off x="2978" y="312"/>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存储内容</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911" name="Line 24"/>
            <p:cNvSpPr>
              <a:spLocks noChangeShapeType="1"/>
            </p:cNvSpPr>
            <p:nvPr/>
          </p:nvSpPr>
          <p:spPr bwMode="auto">
            <a:xfrm flipH="1">
              <a:off x="1896" y="1048"/>
              <a:ext cx="1055" cy="0"/>
            </a:xfrm>
            <a:prstGeom prst="line">
              <a:avLst/>
            </a:prstGeom>
            <a:noFill/>
            <a:ln w="9525">
              <a:solidFill>
                <a:schemeClr val="tx1">
                  <a:lumMod val="95000"/>
                  <a:lumOff val="5000"/>
                </a:schemeClr>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12" name="Line 25"/>
            <p:cNvSpPr>
              <a:spLocks noChangeShapeType="1"/>
            </p:cNvSpPr>
            <p:nvPr/>
          </p:nvSpPr>
          <p:spPr bwMode="auto">
            <a:xfrm flipH="1">
              <a:off x="1896" y="1480"/>
              <a:ext cx="1055" cy="0"/>
            </a:xfrm>
            <a:prstGeom prst="line">
              <a:avLst/>
            </a:prstGeom>
            <a:noFill/>
            <a:ln w="9525">
              <a:solidFill>
                <a:schemeClr val="tx1">
                  <a:lumMod val="95000"/>
                  <a:lumOff val="5000"/>
                </a:schemeClr>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13" name="Line 26"/>
            <p:cNvSpPr>
              <a:spLocks noChangeShapeType="1"/>
            </p:cNvSpPr>
            <p:nvPr/>
          </p:nvSpPr>
          <p:spPr bwMode="auto">
            <a:xfrm flipH="1">
              <a:off x="1896" y="2328"/>
              <a:ext cx="1055" cy="0"/>
            </a:xfrm>
            <a:prstGeom prst="line">
              <a:avLst/>
            </a:prstGeom>
            <a:noFill/>
            <a:ln w="9525">
              <a:solidFill>
                <a:schemeClr val="tx1">
                  <a:lumMod val="95000"/>
                  <a:lumOff val="5000"/>
                </a:schemeClr>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14" name="Line 27"/>
            <p:cNvSpPr>
              <a:spLocks noChangeShapeType="1"/>
            </p:cNvSpPr>
            <p:nvPr/>
          </p:nvSpPr>
          <p:spPr bwMode="auto">
            <a:xfrm flipH="1">
              <a:off x="1896" y="3184"/>
              <a:ext cx="1055" cy="0"/>
            </a:xfrm>
            <a:prstGeom prst="line">
              <a:avLst/>
            </a:prstGeom>
            <a:noFill/>
            <a:ln w="9525">
              <a:solidFill>
                <a:schemeClr val="tx1">
                  <a:lumMod val="95000"/>
                  <a:lumOff val="5000"/>
                </a:schemeClr>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915" name="Text Box 28"/>
            <p:cNvSpPr txBox="1">
              <a:spLocks noChangeArrowheads="1"/>
            </p:cNvSpPr>
            <p:nvPr/>
          </p:nvSpPr>
          <p:spPr bwMode="auto">
            <a:xfrm>
              <a:off x="1137" y="3453"/>
              <a:ext cx="2640" cy="288"/>
            </a:xfrm>
            <a:prstGeom prst="rect">
              <a:avLst/>
            </a:prstGeom>
            <a:solidFill>
              <a:srgbClr val="6C4C8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err="1">
                  <a:ln>
                    <a:noFill/>
                  </a:ln>
                  <a:solidFill>
                    <a:schemeClr val="bg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zh-CN" sz="2400" b="0" i="0" u="none" strike="noStrike" kern="1200" cap="none" spc="0" normalizeH="0" baseline="0" noProof="0" dirty="0">
                  <a:ln>
                    <a:noFill/>
                  </a:ln>
                  <a:solidFill>
                    <a:schemeClr val="bg1"/>
                  </a:solidFill>
                  <a:effectLst/>
                  <a:uLnTx/>
                  <a:uFillTx/>
                  <a:latin typeface="+mn-lt"/>
                  <a:ea typeface="+mn-ea"/>
                  <a:cs typeface="+mn-ea"/>
                  <a:sym typeface="+mn-lt"/>
                </a:rPr>
                <a:t>元素</a:t>
              </a:r>
              <a:r>
                <a:rPr kumimoji="0" lang="en-US" altLang="zh-CN" sz="2400" b="0" i="0" u="none" strike="noStrike" kern="1200" cap="none" spc="0" normalizeH="0" baseline="0" noProof="0" dirty="0" err="1">
                  <a:ln>
                    <a:noFill/>
                  </a:ln>
                  <a:solidFill>
                    <a:schemeClr val="bg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)=Lo+</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i-1)*m</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sp>
        <p:nvSpPr>
          <p:cNvPr id="41988" name="Text Box 29" descr="蓝色砂纸"/>
          <p:cNvSpPr txBox="1"/>
          <p:nvPr/>
        </p:nvSpPr>
        <p:spPr>
          <a:xfrm>
            <a:off x="885825" y="227013"/>
            <a:ext cx="1612900" cy="519112"/>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顺序存储</a:t>
            </a:r>
            <a:endParaRPr lang="zh-CN" altLang="en-US" sz="2800" dirty="0">
              <a:solidFill>
                <a:schemeClr val="bg1"/>
              </a:solidFill>
              <a:sym typeface="+mn-lt"/>
            </a:endParaRPr>
          </a:p>
        </p:txBody>
      </p:sp>
      <p:sp>
        <p:nvSpPr>
          <p:cNvPr id="32" name="矩形 31"/>
          <p:cNvSpPr/>
          <p:nvPr/>
        </p:nvSpPr>
        <p:spPr bwMode="auto">
          <a:xfrm>
            <a:off x="8853488" y="1220788"/>
            <a:ext cx="320675" cy="5635625"/>
          </a:xfrm>
          <a:prstGeom prst="rect">
            <a:avLst/>
          </a:prstGeom>
          <a:solidFill>
            <a:schemeClr val="bg2">
              <a:lumMod val="40000"/>
              <a:lumOff val="6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ChangeArrowheads="1"/>
          </p:cNvSpPr>
          <p:nvPr/>
        </p:nvSpPr>
        <p:spPr bwMode="auto">
          <a:xfrm>
            <a:off x="3657600" y="2320925"/>
            <a:ext cx="838200" cy="455613"/>
          </a:xfrm>
          <a:prstGeom prst="rect">
            <a:avLst/>
          </a:prstGeom>
          <a:solidFill>
            <a:srgbClr val="EBE9EE"/>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1536</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14" name="Rectangle 3"/>
          <p:cNvSpPr>
            <a:spLocks noChangeArrowheads="1"/>
          </p:cNvSpPr>
          <p:nvPr/>
        </p:nvSpPr>
        <p:spPr bwMode="auto">
          <a:xfrm>
            <a:off x="2667000" y="2320925"/>
            <a:ext cx="990600" cy="455613"/>
          </a:xfrm>
          <a:prstGeom prst="rect">
            <a:avLst/>
          </a:prstGeom>
          <a:solidFill>
            <a:srgbClr val="EBE9EE"/>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mn-lt"/>
                <a:ea typeface="+mn-ea"/>
                <a:cs typeface="+mn-ea"/>
                <a:sym typeface="+mn-lt"/>
              </a:rPr>
              <a:t>元素</a:t>
            </a: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2</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15" name="Line 4"/>
          <p:cNvSpPr>
            <a:spLocks noChangeShapeType="1"/>
          </p:cNvSpPr>
          <p:nvPr/>
        </p:nvSpPr>
        <p:spPr bwMode="auto">
          <a:xfrm>
            <a:off x="2667000" y="2320925"/>
            <a:ext cx="18288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16" name="Line 5"/>
          <p:cNvSpPr>
            <a:spLocks noChangeShapeType="1"/>
          </p:cNvSpPr>
          <p:nvPr/>
        </p:nvSpPr>
        <p:spPr bwMode="auto">
          <a:xfrm>
            <a:off x="2667000" y="2776538"/>
            <a:ext cx="18288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17" name="Line 6"/>
          <p:cNvSpPr>
            <a:spLocks noChangeShapeType="1"/>
          </p:cNvSpPr>
          <p:nvPr/>
        </p:nvSpPr>
        <p:spPr bwMode="auto">
          <a:xfrm>
            <a:off x="2667000" y="2320925"/>
            <a:ext cx="0" cy="455613"/>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19" name="Line 8"/>
          <p:cNvSpPr>
            <a:spLocks noChangeShapeType="1"/>
          </p:cNvSpPr>
          <p:nvPr/>
        </p:nvSpPr>
        <p:spPr bwMode="auto">
          <a:xfrm>
            <a:off x="4495800" y="2320925"/>
            <a:ext cx="0" cy="455613"/>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0" name="Rectangle 9"/>
          <p:cNvSpPr>
            <a:spLocks noChangeArrowheads="1"/>
          </p:cNvSpPr>
          <p:nvPr/>
        </p:nvSpPr>
        <p:spPr bwMode="auto">
          <a:xfrm>
            <a:off x="1371600" y="2322513"/>
            <a:ext cx="838200" cy="455613"/>
          </a:xfrm>
          <a:prstGeom prst="rect">
            <a:avLst/>
          </a:prstGeom>
          <a:solidFill>
            <a:srgbClr val="EBE9EE"/>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1400</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921" name="Rectangle 10"/>
          <p:cNvSpPr>
            <a:spLocks noChangeArrowheads="1"/>
          </p:cNvSpPr>
          <p:nvPr/>
        </p:nvSpPr>
        <p:spPr bwMode="auto">
          <a:xfrm>
            <a:off x="381000" y="2322513"/>
            <a:ext cx="990600" cy="455613"/>
          </a:xfrm>
          <a:prstGeom prst="rect">
            <a:avLst/>
          </a:prstGeom>
          <a:solidFill>
            <a:srgbClr val="EBE9EE"/>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mn-lt"/>
                <a:ea typeface="+mn-ea"/>
                <a:cs typeface="+mn-ea"/>
                <a:sym typeface="+mn-lt"/>
              </a:rPr>
              <a:t>元素</a:t>
            </a: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2" name="Line 11"/>
          <p:cNvSpPr>
            <a:spLocks noChangeShapeType="1"/>
          </p:cNvSpPr>
          <p:nvPr/>
        </p:nvSpPr>
        <p:spPr bwMode="auto">
          <a:xfrm>
            <a:off x="381000" y="2322513"/>
            <a:ext cx="18288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3" name="Line 12"/>
          <p:cNvSpPr>
            <a:spLocks noChangeShapeType="1"/>
          </p:cNvSpPr>
          <p:nvPr/>
        </p:nvSpPr>
        <p:spPr bwMode="auto">
          <a:xfrm>
            <a:off x="381000" y="2778125"/>
            <a:ext cx="18288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4" name="Line 13"/>
          <p:cNvSpPr>
            <a:spLocks noChangeShapeType="1"/>
          </p:cNvSpPr>
          <p:nvPr/>
        </p:nvSpPr>
        <p:spPr bwMode="auto">
          <a:xfrm>
            <a:off x="381000" y="2322513"/>
            <a:ext cx="0" cy="455613"/>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6" name="Line 15"/>
          <p:cNvSpPr>
            <a:spLocks noChangeShapeType="1"/>
          </p:cNvSpPr>
          <p:nvPr/>
        </p:nvSpPr>
        <p:spPr bwMode="auto">
          <a:xfrm>
            <a:off x="2209800" y="2322513"/>
            <a:ext cx="0" cy="455613"/>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7" name="Rectangle 16"/>
          <p:cNvSpPr>
            <a:spLocks noChangeArrowheads="1"/>
          </p:cNvSpPr>
          <p:nvPr/>
        </p:nvSpPr>
        <p:spPr bwMode="auto">
          <a:xfrm>
            <a:off x="5867400" y="2320925"/>
            <a:ext cx="838200" cy="457200"/>
          </a:xfrm>
          <a:prstGeom prst="rect">
            <a:avLst/>
          </a:prstGeom>
          <a:solidFill>
            <a:srgbClr val="EBE9EE"/>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1346</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8" name="Rectangle 17"/>
          <p:cNvSpPr>
            <a:spLocks noChangeArrowheads="1"/>
          </p:cNvSpPr>
          <p:nvPr/>
        </p:nvSpPr>
        <p:spPr bwMode="auto">
          <a:xfrm>
            <a:off x="4876800" y="2320925"/>
            <a:ext cx="990600" cy="457200"/>
          </a:xfrm>
          <a:prstGeom prst="rect">
            <a:avLst/>
          </a:prstGeom>
          <a:solidFill>
            <a:srgbClr val="EBE9EE"/>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a:ln>
                  <a:noFill/>
                </a:ln>
                <a:solidFill>
                  <a:schemeClr val="tx1"/>
                </a:solidFill>
                <a:effectLst/>
                <a:uLnTx/>
                <a:uFillTx/>
                <a:latin typeface="+mn-lt"/>
                <a:ea typeface="+mn-ea"/>
                <a:cs typeface="+mn-ea"/>
                <a:sym typeface="+mn-lt"/>
              </a:rPr>
              <a:t>元素</a:t>
            </a: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3</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29" name="Line 18"/>
          <p:cNvSpPr>
            <a:spLocks noChangeShapeType="1"/>
          </p:cNvSpPr>
          <p:nvPr/>
        </p:nvSpPr>
        <p:spPr bwMode="auto">
          <a:xfrm>
            <a:off x="4876800" y="2320925"/>
            <a:ext cx="18288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30" name="Line 19"/>
          <p:cNvSpPr>
            <a:spLocks noChangeShapeType="1"/>
          </p:cNvSpPr>
          <p:nvPr/>
        </p:nvSpPr>
        <p:spPr bwMode="auto">
          <a:xfrm>
            <a:off x="4876800" y="2778125"/>
            <a:ext cx="182880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31" name="Line 20"/>
          <p:cNvSpPr>
            <a:spLocks noChangeShapeType="1"/>
          </p:cNvSpPr>
          <p:nvPr/>
        </p:nvSpPr>
        <p:spPr bwMode="auto">
          <a:xfrm>
            <a:off x="4876800" y="2320925"/>
            <a:ext cx="0" cy="457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33" name="Line 22"/>
          <p:cNvSpPr>
            <a:spLocks noChangeShapeType="1"/>
          </p:cNvSpPr>
          <p:nvPr/>
        </p:nvSpPr>
        <p:spPr bwMode="auto">
          <a:xfrm>
            <a:off x="6705600" y="2320925"/>
            <a:ext cx="0" cy="4572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34" name="Rectangle 23"/>
          <p:cNvSpPr>
            <a:spLocks noChangeArrowheads="1"/>
          </p:cNvSpPr>
          <p:nvPr/>
        </p:nvSpPr>
        <p:spPr bwMode="auto">
          <a:xfrm>
            <a:off x="7885113" y="2320925"/>
            <a:ext cx="838200" cy="455613"/>
          </a:xfrm>
          <a:prstGeom prst="rect">
            <a:avLst/>
          </a:prstGeom>
          <a:solidFill>
            <a:srgbClr val="EBE9EE"/>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935" name="Rectangle 24"/>
          <p:cNvSpPr>
            <a:spLocks noChangeArrowheads="1"/>
          </p:cNvSpPr>
          <p:nvPr/>
        </p:nvSpPr>
        <p:spPr bwMode="auto">
          <a:xfrm>
            <a:off x="7086600" y="2320925"/>
            <a:ext cx="838200" cy="455613"/>
          </a:xfrm>
          <a:prstGeom prst="rect">
            <a:avLst/>
          </a:prstGeom>
          <a:solidFill>
            <a:srgbClr val="EBE9EE"/>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元素</a:t>
            </a: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4</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936" name="Line 25"/>
          <p:cNvSpPr>
            <a:spLocks noChangeShapeType="1"/>
          </p:cNvSpPr>
          <p:nvPr/>
        </p:nvSpPr>
        <p:spPr bwMode="auto">
          <a:xfrm>
            <a:off x="7086600" y="2320925"/>
            <a:ext cx="1662113" cy="158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37" name="Line 26"/>
          <p:cNvSpPr>
            <a:spLocks noChangeShapeType="1"/>
          </p:cNvSpPr>
          <p:nvPr/>
        </p:nvSpPr>
        <p:spPr bwMode="auto">
          <a:xfrm>
            <a:off x="7086600" y="2776538"/>
            <a:ext cx="166211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38" name="Line 27"/>
          <p:cNvSpPr>
            <a:spLocks noChangeShapeType="1"/>
          </p:cNvSpPr>
          <p:nvPr/>
        </p:nvSpPr>
        <p:spPr bwMode="auto">
          <a:xfrm>
            <a:off x="7086600" y="2320925"/>
            <a:ext cx="0" cy="455613"/>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40" name="Line 29"/>
          <p:cNvSpPr>
            <a:spLocks noChangeShapeType="1"/>
          </p:cNvSpPr>
          <p:nvPr/>
        </p:nvSpPr>
        <p:spPr bwMode="auto">
          <a:xfrm>
            <a:off x="8748713" y="2320925"/>
            <a:ext cx="0" cy="455613"/>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41" name="Rectangle 30"/>
          <p:cNvSpPr>
            <a:spLocks noChangeArrowheads="1"/>
          </p:cNvSpPr>
          <p:nvPr/>
        </p:nvSpPr>
        <p:spPr bwMode="auto">
          <a:xfrm>
            <a:off x="1981200" y="1425575"/>
            <a:ext cx="990600" cy="400050"/>
          </a:xfrm>
          <a:prstGeom prst="rect">
            <a:avLst/>
          </a:prstGeom>
          <a:solidFill>
            <a:srgbClr val="EBE9EE"/>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1345</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942" name="Text Box 31" descr="蓝色砂纸"/>
          <p:cNvSpPr txBox="1">
            <a:spLocks noChangeArrowheads="1"/>
          </p:cNvSpPr>
          <p:nvPr/>
        </p:nvSpPr>
        <p:spPr bwMode="auto">
          <a:xfrm>
            <a:off x="457200" y="1711325"/>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mn-lt"/>
                <a:ea typeface="+mn-ea"/>
                <a:cs typeface="+mn-ea"/>
                <a:sym typeface="+mn-lt"/>
              </a:rPr>
              <a:t>h</a:t>
            </a:r>
            <a:endParaRPr kumimoji="0" lang="en-US" altLang="zh-CN" sz="2000" b="0"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43036" name="AutoShape 32"/>
          <p:cNvCxnSpPr>
            <a:stCxn id="38920" idx="3"/>
            <a:endCxn id="38914" idx="1"/>
          </p:cNvCxnSpPr>
          <p:nvPr/>
        </p:nvCxnSpPr>
        <p:spPr>
          <a:xfrm flipV="1">
            <a:off x="2209800" y="2549525"/>
            <a:ext cx="457200" cy="1588"/>
          </a:xfrm>
          <a:prstGeom prst="straightConnector1">
            <a:avLst/>
          </a:prstGeom>
          <a:ln w="28575" cap="flat" cmpd="sng">
            <a:solidFill>
              <a:srgbClr val="CC0066"/>
            </a:solidFill>
            <a:prstDash val="solid"/>
            <a:headEnd type="none" w="med" len="med"/>
            <a:tailEnd type="triangle" w="med" len="med"/>
          </a:ln>
        </p:spPr>
      </p:cxnSp>
      <p:cxnSp>
        <p:nvCxnSpPr>
          <p:cNvPr id="43037" name="AutoShape 33"/>
          <p:cNvCxnSpPr>
            <a:stCxn id="38913" idx="3"/>
            <a:endCxn id="38928" idx="1"/>
          </p:cNvCxnSpPr>
          <p:nvPr/>
        </p:nvCxnSpPr>
        <p:spPr>
          <a:xfrm>
            <a:off x="4495800" y="2549525"/>
            <a:ext cx="381000" cy="0"/>
          </a:xfrm>
          <a:prstGeom prst="straightConnector1">
            <a:avLst/>
          </a:prstGeom>
          <a:ln w="28575" cap="flat" cmpd="sng">
            <a:solidFill>
              <a:srgbClr val="CC0066"/>
            </a:solidFill>
            <a:prstDash val="solid"/>
            <a:headEnd type="none" w="med" len="med"/>
            <a:tailEnd type="triangle" w="med" len="med"/>
          </a:ln>
        </p:spPr>
      </p:cxnSp>
      <p:cxnSp>
        <p:nvCxnSpPr>
          <p:cNvPr id="43038" name="AutoShape 34"/>
          <p:cNvCxnSpPr>
            <a:stCxn id="38927" idx="3"/>
            <a:endCxn id="38935" idx="1"/>
          </p:cNvCxnSpPr>
          <p:nvPr/>
        </p:nvCxnSpPr>
        <p:spPr>
          <a:xfrm flipV="1">
            <a:off x="6705600" y="2549525"/>
            <a:ext cx="381000" cy="0"/>
          </a:xfrm>
          <a:prstGeom prst="straightConnector1">
            <a:avLst/>
          </a:prstGeom>
          <a:ln w="28575" cap="flat" cmpd="sng">
            <a:solidFill>
              <a:srgbClr val="CC0066"/>
            </a:solidFill>
            <a:prstDash val="solid"/>
            <a:headEnd type="none" w="med" len="med"/>
            <a:tailEnd type="triangle" w="med" len="med"/>
          </a:ln>
        </p:spPr>
      </p:cxnSp>
      <p:sp>
        <p:nvSpPr>
          <p:cNvPr id="43039" name="Text Box 69"/>
          <p:cNvSpPr txBox="1"/>
          <p:nvPr/>
        </p:nvSpPr>
        <p:spPr>
          <a:xfrm>
            <a:off x="736600" y="212725"/>
            <a:ext cx="1800225" cy="523875"/>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en-US" altLang="zh-CN" sz="2800" dirty="0">
                <a:solidFill>
                  <a:schemeClr val="bg1"/>
                </a:solidFill>
                <a:sym typeface="+mn-lt"/>
              </a:rPr>
              <a:t> </a:t>
            </a:r>
            <a:r>
              <a:rPr lang="zh-CN" altLang="en-US" sz="2800" dirty="0">
                <a:solidFill>
                  <a:schemeClr val="bg1"/>
                </a:solidFill>
                <a:sym typeface="+mn-lt"/>
              </a:rPr>
              <a:t>链式存储 </a:t>
            </a:r>
            <a:endParaRPr lang="zh-CN" altLang="en-US" sz="2800" dirty="0">
              <a:solidFill>
                <a:schemeClr val="bg1"/>
              </a:solidFill>
              <a:sym typeface="+mn-lt"/>
            </a:endParaRPr>
          </a:p>
        </p:txBody>
      </p:sp>
      <p:sp>
        <p:nvSpPr>
          <p:cNvPr id="38981" name="Line 71"/>
          <p:cNvSpPr>
            <a:spLocks noChangeShapeType="1"/>
          </p:cNvSpPr>
          <p:nvPr/>
        </p:nvSpPr>
        <p:spPr bwMode="auto">
          <a:xfrm>
            <a:off x="1066800" y="1989138"/>
            <a:ext cx="0" cy="331788"/>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982" name="Text Box 72" descr="蓝色砂纸"/>
          <p:cNvSpPr txBox="1">
            <a:spLocks noChangeArrowheads="1"/>
          </p:cNvSpPr>
          <p:nvPr/>
        </p:nvSpPr>
        <p:spPr bwMode="auto">
          <a:xfrm>
            <a:off x="2298700" y="1012825"/>
            <a:ext cx="381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rPr>
              <a:t>h</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41" name="表格 40"/>
          <p:cNvGraphicFramePr/>
          <p:nvPr/>
        </p:nvGraphicFramePr>
        <p:xfrm>
          <a:off x="352425" y="3027363"/>
          <a:ext cx="8370888" cy="3517902"/>
        </p:xfrm>
        <a:graphic>
          <a:graphicData uri="http://schemas.openxmlformats.org/drawingml/2006/table">
            <a:tbl>
              <a:tblPr firstRow="1">
                <a:tableStyleId>{5C22544A-7EE6-4342-B048-85BDC9FD1C3A}</a:tableStyleId>
              </a:tblPr>
              <a:tblGrid>
                <a:gridCol w="2601830"/>
                <a:gridCol w="3060830"/>
                <a:gridCol w="2708228"/>
              </a:tblGrid>
              <a:tr h="690167">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zh-CN" altLang="en-US" sz="1800" dirty="0">
                          <a:solidFill>
                            <a:schemeClr val="bg1"/>
                          </a:solidFill>
                          <a:latin typeface="+mn-ea"/>
                          <a:ea typeface="+mn-ea"/>
                          <a:sym typeface="+mn-lt"/>
                        </a:rPr>
                        <a:t>存储地址</a:t>
                      </a:r>
                      <a:endParaRPr lang="zh-CN" altLang="en-US" sz="1800" dirty="0">
                        <a:solidFill>
                          <a:schemeClr val="bg1"/>
                        </a:solidFill>
                        <a:latin typeface="+mn-ea"/>
                        <a:ea typeface="+mn-ea"/>
                        <a:sym typeface="+mn-lt"/>
                      </a:endParaRPr>
                    </a:p>
                  </a:txBody>
                  <a:tcPr marL="90024" marR="90024" marT="46841" marB="46841" anchor="ctr"/>
                </a:tc>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zh-CN" altLang="en-US" sz="1800" dirty="0">
                          <a:solidFill>
                            <a:schemeClr val="bg1"/>
                          </a:solidFill>
                          <a:latin typeface="+mn-ea"/>
                          <a:ea typeface="+mn-ea"/>
                          <a:sym typeface="+mn-lt"/>
                        </a:rPr>
                        <a:t>存储内容</a:t>
                      </a:r>
                      <a:endParaRPr lang="zh-CN" altLang="en-US" sz="1800" dirty="0">
                        <a:solidFill>
                          <a:schemeClr val="bg1"/>
                        </a:solidFill>
                        <a:latin typeface="+mn-ea"/>
                        <a:ea typeface="+mn-ea"/>
                        <a:sym typeface="+mn-lt"/>
                      </a:endParaRPr>
                    </a:p>
                  </a:txBody>
                  <a:tcPr marL="90024" marR="90024" marT="46841" marB="46841" anchor="ctr"/>
                </a:tc>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zh-CN" altLang="en-US" sz="1800" dirty="0">
                          <a:solidFill>
                            <a:schemeClr val="bg1"/>
                          </a:solidFill>
                          <a:latin typeface="+mn-ea"/>
                          <a:ea typeface="+mn-ea"/>
                          <a:sym typeface="+mn-lt"/>
                        </a:rPr>
                        <a:t>指针</a:t>
                      </a:r>
                      <a:endParaRPr lang="zh-CN" altLang="en-US" sz="1800" dirty="0">
                        <a:solidFill>
                          <a:schemeClr val="bg1"/>
                        </a:solidFill>
                        <a:latin typeface="+mn-ea"/>
                        <a:ea typeface="+mn-ea"/>
                        <a:sym typeface="+mn-lt"/>
                      </a:endParaRPr>
                    </a:p>
                  </a:txBody>
                  <a:tcPr marL="90024" marR="90024" marT="46841" marB="46841" anchor="ctr"/>
                </a:tc>
              </a:tr>
              <a:tr h="457241">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en-US" altLang="zh-CN" sz="1800" dirty="0">
                          <a:solidFill>
                            <a:srgbClr val="FF0000"/>
                          </a:solidFill>
                          <a:sym typeface="+mn-lt"/>
                        </a:rPr>
                        <a:t>  1345</a:t>
                      </a:r>
                      <a:endParaRPr lang="en-US" altLang="zh-CN" sz="1800" dirty="0">
                        <a:solidFill>
                          <a:srgbClr val="FF0000"/>
                        </a:solidFill>
                        <a:sym typeface="+mn-lt"/>
                      </a:endParaRPr>
                    </a:p>
                  </a:txBody>
                  <a:tcPr marL="90024" marR="90024" marT="46841" marB="46841"/>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r>
                        <a:rPr lang="zh-CN" altLang="en-US" sz="1800" b="0" i="0" u="none" kern="1200" baseline="0" dirty="0">
                          <a:solidFill>
                            <a:srgbClr val="FF0000"/>
                          </a:solidFill>
                          <a:latin typeface="Times New Roman" panose="02020603050405020304" pitchFamily="18" charset="0"/>
                          <a:ea typeface="仿宋_GB2312" pitchFamily="49" charset="-122"/>
                          <a:cs typeface="+mn-cs"/>
                          <a:sym typeface="+mn-lt"/>
                        </a:rPr>
                        <a:t>元素</a:t>
                      </a:r>
                      <a:r>
                        <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rPr>
                        <a:t>1</a:t>
                      </a:r>
                      <a:endPar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rPr>
                        <a:t>  1400</a:t>
                      </a:r>
                      <a:endPar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endParaRPr>
                    </a:p>
                  </a:txBody>
                  <a:tcPr marL="91448" marR="91448" marT="45734" marB="45734" horzOverflow="overflow"/>
                </a:tc>
              </a:tr>
              <a:tr h="54153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1346</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r>
                        <a:rPr lang="zh-CN" altLang="en-US" sz="1800" b="0" i="0" u="none" kern="1200" baseline="0" dirty="0">
                          <a:solidFill>
                            <a:schemeClr val="tx1"/>
                          </a:solidFill>
                          <a:latin typeface="Times New Roman" panose="02020603050405020304" pitchFamily="18" charset="0"/>
                          <a:ea typeface="仿宋_GB2312" pitchFamily="49" charset="-122"/>
                          <a:cs typeface="+mn-cs"/>
                          <a:sym typeface="+mn-lt"/>
                        </a:rPr>
                        <a:t>元素</a:t>
                      </a: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4</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r>
              <a:tr h="45724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r>
              <a:tr h="45724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r>
                        <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rPr>
                        <a:t>1400</a:t>
                      </a:r>
                      <a:endPar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r>
                        <a:rPr lang="zh-CN" altLang="en-US" sz="1800" b="0" i="0" u="none" kern="1200" baseline="0" dirty="0">
                          <a:solidFill>
                            <a:srgbClr val="FF0000"/>
                          </a:solidFill>
                          <a:latin typeface="Times New Roman" panose="02020603050405020304" pitchFamily="18" charset="0"/>
                          <a:ea typeface="仿宋_GB2312" pitchFamily="49" charset="-122"/>
                          <a:cs typeface="+mn-cs"/>
                          <a:sym typeface="+mn-lt"/>
                        </a:rPr>
                        <a:t>元素</a:t>
                      </a:r>
                      <a:r>
                        <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rPr>
                        <a:t>2</a:t>
                      </a:r>
                      <a:endPar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r>
                        <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rPr>
                        <a:t>1536</a:t>
                      </a:r>
                      <a:endPar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endParaRPr>
                    </a:p>
                  </a:txBody>
                  <a:tcPr marL="91448" marR="91448" marT="45734" marB="45734" horzOverflow="overflow"/>
                </a:tc>
              </a:tr>
              <a:tr h="45724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r>
              <a:tr h="45724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1536</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a:t>
                      </a:r>
                      <a:r>
                        <a:rPr lang="zh-CN" altLang="en-US" sz="1800" b="0" i="0" u="none" kern="1200" baseline="0" dirty="0">
                          <a:solidFill>
                            <a:schemeClr val="tx1"/>
                          </a:solidFill>
                          <a:latin typeface="Times New Roman" panose="02020603050405020304" pitchFamily="18" charset="0"/>
                          <a:ea typeface="仿宋_GB2312" pitchFamily="49" charset="-122"/>
                          <a:cs typeface="+mn-cs"/>
                          <a:sym typeface="+mn-lt"/>
                        </a:rPr>
                        <a:t>元素</a:t>
                      </a: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3</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chemeClr val="tx1"/>
                          </a:solidFill>
                          <a:latin typeface="Times New Roman" panose="02020603050405020304" pitchFamily="18" charset="0"/>
                          <a:ea typeface="仿宋_GB2312" pitchFamily="49" charset="-122"/>
                          <a:cs typeface="+mn-cs"/>
                          <a:sym typeface="+mn-lt"/>
                        </a:rPr>
                        <a:t>  1346</a:t>
                      </a:r>
                      <a:endParaRPr lang="en-US" altLang="zh-CN" sz="1800" b="0" i="0" u="none" kern="1200" baseline="0" dirty="0">
                        <a:solidFill>
                          <a:schemeClr val="tx1"/>
                        </a:solidFill>
                        <a:latin typeface="Times New Roman" panose="02020603050405020304" pitchFamily="18" charset="0"/>
                        <a:ea typeface="仿宋_GB2312" pitchFamily="49" charset="-122"/>
                        <a:cs typeface="+mn-cs"/>
                        <a:sym typeface="+mn-lt"/>
                      </a:endParaRPr>
                    </a:p>
                  </a:txBody>
                  <a:tcPr marL="91448" marR="91448" marT="45734" marB="45734" horzOverflow="overflow"/>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3"/>
          <p:cNvSpPr>
            <a:spLocks noGrp="1" noChangeArrowheads="1"/>
          </p:cNvSpPr>
          <p:nvPr>
            <p:ph idx="4294967295"/>
          </p:nvPr>
        </p:nvSpPr>
        <p:spPr>
          <a:xfrm>
            <a:off x="328613" y="1196975"/>
            <a:ext cx="8540750" cy="1077913"/>
          </a:xfrm>
          <a:solidFill>
            <a:srgbClr val="EBE9EE"/>
          </a:solidFill>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逻辑结构和存储结构都相同，但运算不同，</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则数据结构不同。例如，栈与队列</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39938" name="Rectangle 4"/>
          <p:cNvSpPr>
            <a:spLocks noChangeArrowheads="1"/>
          </p:cNvSpPr>
          <p:nvPr/>
        </p:nvSpPr>
        <p:spPr bwMode="auto">
          <a:xfrm>
            <a:off x="827088" y="188913"/>
            <a:ext cx="2346325"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数据的运算</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44036" name="组合 2"/>
          <p:cNvGrpSpPr/>
          <p:nvPr/>
        </p:nvGrpSpPr>
        <p:grpSpPr>
          <a:xfrm>
            <a:off x="539750" y="3760788"/>
            <a:ext cx="7981950" cy="1911350"/>
            <a:chOff x="538973" y="3933056"/>
            <a:chExt cx="7982771" cy="1910743"/>
          </a:xfrm>
        </p:grpSpPr>
        <p:sp>
          <p:nvSpPr>
            <p:cNvPr id="44038" name="Freeform 5"/>
            <p:cNvSpPr>
              <a:spLocks noEditPoints="1"/>
            </p:cNvSpPr>
            <p:nvPr/>
          </p:nvSpPr>
          <p:spPr>
            <a:xfrm>
              <a:off x="5856673" y="3950173"/>
              <a:ext cx="653469" cy="887548"/>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108" h="145">
                  <a:moveTo>
                    <a:pt x="54" y="0"/>
                  </a:moveTo>
                  <a:cubicBezTo>
                    <a:pt x="24" y="0"/>
                    <a:pt x="0" y="24"/>
                    <a:pt x="0" y="54"/>
                  </a:cubicBezTo>
                  <a:cubicBezTo>
                    <a:pt x="0" y="99"/>
                    <a:pt x="54" y="145"/>
                    <a:pt x="54" y="145"/>
                  </a:cubicBezTo>
                  <a:cubicBezTo>
                    <a:pt x="54" y="145"/>
                    <a:pt x="108" y="99"/>
                    <a:pt x="108" y="54"/>
                  </a:cubicBezTo>
                  <a:cubicBezTo>
                    <a:pt x="108" y="24"/>
                    <a:pt x="84" y="0"/>
                    <a:pt x="54" y="0"/>
                  </a:cubicBezTo>
                  <a:close/>
                  <a:moveTo>
                    <a:pt x="54" y="97"/>
                  </a:moveTo>
                  <a:cubicBezTo>
                    <a:pt x="29" y="97"/>
                    <a:pt x="9" y="77"/>
                    <a:pt x="9" y="53"/>
                  </a:cubicBezTo>
                  <a:cubicBezTo>
                    <a:pt x="9" y="28"/>
                    <a:pt x="29" y="8"/>
                    <a:pt x="54" y="8"/>
                  </a:cubicBezTo>
                  <a:cubicBezTo>
                    <a:pt x="79" y="8"/>
                    <a:pt x="99" y="28"/>
                    <a:pt x="99" y="53"/>
                  </a:cubicBezTo>
                  <a:cubicBezTo>
                    <a:pt x="99" y="77"/>
                    <a:pt x="79" y="97"/>
                    <a:pt x="54" y="97"/>
                  </a:cubicBezTo>
                  <a:close/>
                </a:path>
              </a:pathLst>
            </a:custGeom>
            <a:solidFill>
              <a:srgbClr val="4C6062">
                <a:alpha val="100000"/>
              </a:srgbClr>
            </a:solidFill>
            <a:ln w="9525">
              <a:noFill/>
            </a:ln>
          </p:spPr>
          <p:txBody>
            <a:bodyPr/>
            <a:lstStyle/>
            <a:p>
              <a:endParaRPr lang="zh-CN" altLang="en-US"/>
            </a:p>
          </p:txBody>
        </p:sp>
        <p:sp>
          <p:nvSpPr>
            <p:cNvPr id="7" name="Freeform 10"/>
            <p:cNvSpPr>
              <a:spLocks noEditPoints="1"/>
            </p:cNvSpPr>
            <p:nvPr/>
          </p:nvSpPr>
          <p:spPr bwMode="auto">
            <a:xfrm>
              <a:off x="4190599" y="3933056"/>
              <a:ext cx="658881" cy="887130"/>
            </a:xfrm>
            <a:custGeom>
              <a:avLst/>
              <a:gdLst>
                <a:gd name="T0" fmla="*/ 55 w 109"/>
                <a:gd name="T1" fmla="*/ 0 h 145"/>
                <a:gd name="T2" fmla="*/ 0 w 109"/>
                <a:gd name="T3" fmla="*/ 54 h 145"/>
                <a:gd name="T4" fmla="*/ 55 w 109"/>
                <a:gd name="T5" fmla="*/ 145 h 145"/>
                <a:gd name="T6" fmla="*/ 109 w 109"/>
                <a:gd name="T7" fmla="*/ 54 h 145"/>
                <a:gd name="T8" fmla="*/ 55 w 109"/>
                <a:gd name="T9" fmla="*/ 0 h 145"/>
                <a:gd name="T10" fmla="*/ 55 w 109"/>
                <a:gd name="T11" fmla="*/ 97 h 145"/>
                <a:gd name="T12" fmla="*/ 10 w 109"/>
                <a:gd name="T13" fmla="*/ 53 h 145"/>
                <a:gd name="T14" fmla="*/ 55 w 109"/>
                <a:gd name="T15" fmla="*/ 8 h 145"/>
                <a:gd name="T16" fmla="*/ 99 w 109"/>
                <a:gd name="T17" fmla="*/ 53 h 145"/>
                <a:gd name="T18" fmla="*/ 55 w 109"/>
                <a:gd name="T19"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45">
                  <a:moveTo>
                    <a:pt x="55" y="0"/>
                  </a:moveTo>
                  <a:cubicBezTo>
                    <a:pt x="25" y="0"/>
                    <a:pt x="0" y="24"/>
                    <a:pt x="0" y="54"/>
                  </a:cubicBezTo>
                  <a:cubicBezTo>
                    <a:pt x="0" y="99"/>
                    <a:pt x="55" y="145"/>
                    <a:pt x="55" y="145"/>
                  </a:cubicBezTo>
                  <a:cubicBezTo>
                    <a:pt x="55" y="145"/>
                    <a:pt x="109" y="99"/>
                    <a:pt x="109" y="54"/>
                  </a:cubicBezTo>
                  <a:cubicBezTo>
                    <a:pt x="109" y="24"/>
                    <a:pt x="85" y="0"/>
                    <a:pt x="55" y="0"/>
                  </a:cubicBezTo>
                  <a:close/>
                  <a:moveTo>
                    <a:pt x="55" y="97"/>
                  </a:moveTo>
                  <a:cubicBezTo>
                    <a:pt x="30" y="97"/>
                    <a:pt x="10" y="77"/>
                    <a:pt x="10" y="53"/>
                  </a:cubicBezTo>
                  <a:cubicBezTo>
                    <a:pt x="10" y="28"/>
                    <a:pt x="30" y="8"/>
                    <a:pt x="55" y="8"/>
                  </a:cubicBezTo>
                  <a:cubicBezTo>
                    <a:pt x="79" y="8"/>
                    <a:pt x="99" y="28"/>
                    <a:pt x="99" y="53"/>
                  </a:cubicBezTo>
                  <a:cubicBezTo>
                    <a:pt x="99" y="77"/>
                    <a:pt x="79" y="97"/>
                    <a:pt x="55" y="97"/>
                  </a:cubicBezTo>
                  <a:close/>
                </a:path>
              </a:pathLst>
            </a:custGeom>
            <a:solidFill>
              <a:schemeClr val="bg2">
                <a:lumMod val="60000"/>
                <a:lumOff val="4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44040" name="Freeform 14"/>
            <p:cNvSpPr>
              <a:spLocks noEditPoints="1"/>
            </p:cNvSpPr>
            <p:nvPr/>
          </p:nvSpPr>
          <p:spPr>
            <a:xfrm>
              <a:off x="2514552" y="3951414"/>
              <a:ext cx="658888" cy="887548"/>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109" h="145">
                  <a:moveTo>
                    <a:pt x="54" y="0"/>
                  </a:moveTo>
                  <a:cubicBezTo>
                    <a:pt x="24" y="0"/>
                    <a:pt x="0" y="24"/>
                    <a:pt x="0" y="54"/>
                  </a:cubicBezTo>
                  <a:cubicBezTo>
                    <a:pt x="0" y="99"/>
                    <a:pt x="54" y="145"/>
                    <a:pt x="54" y="145"/>
                  </a:cubicBezTo>
                  <a:cubicBezTo>
                    <a:pt x="54" y="145"/>
                    <a:pt x="109" y="99"/>
                    <a:pt x="109" y="54"/>
                  </a:cubicBezTo>
                  <a:cubicBezTo>
                    <a:pt x="109" y="24"/>
                    <a:pt x="84" y="0"/>
                    <a:pt x="54" y="0"/>
                  </a:cubicBezTo>
                  <a:close/>
                  <a:moveTo>
                    <a:pt x="54" y="97"/>
                  </a:moveTo>
                  <a:cubicBezTo>
                    <a:pt x="30" y="97"/>
                    <a:pt x="10" y="77"/>
                    <a:pt x="10" y="53"/>
                  </a:cubicBezTo>
                  <a:cubicBezTo>
                    <a:pt x="10" y="28"/>
                    <a:pt x="30" y="8"/>
                    <a:pt x="54" y="8"/>
                  </a:cubicBezTo>
                  <a:cubicBezTo>
                    <a:pt x="79" y="8"/>
                    <a:pt x="99" y="28"/>
                    <a:pt x="99" y="53"/>
                  </a:cubicBezTo>
                  <a:cubicBezTo>
                    <a:pt x="99" y="77"/>
                    <a:pt x="79" y="97"/>
                    <a:pt x="54" y="97"/>
                  </a:cubicBezTo>
                  <a:close/>
                </a:path>
              </a:pathLst>
            </a:custGeom>
            <a:solidFill>
              <a:srgbClr val="EBAC07">
                <a:alpha val="100000"/>
              </a:srgbClr>
            </a:solidFill>
            <a:ln w="9525">
              <a:noFill/>
            </a:ln>
          </p:spPr>
          <p:txBody>
            <a:bodyPr/>
            <a:lstStyle/>
            <a:p>
              <a:endParaRPr lang="zh-CN" altLang="en-US"/>
            </a:p>
          </p:txBody>
        </p:sp>
        <p:sp>
          <p:nvSpPr>
            <p:cNvPr id="44041" name="Freeform 18"/>
            <p:cNvSpPr>
              <a:spLocks noEditPoints="1"/>
            </p:cNvSpPr>
            <p:nvPr/>
          </p:nvSpPr>
          <p:spPr>
            <a:xfrm>
              <a:off x="979531" y="3975075"/>
              <a:ext cx="653469" cy="887548"/>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108" h="145">
                  <a:moveTo>
                    <a:pt x="54" y="0"/>
                  </a:moveTo>
                  <a:cubicBezTo>
                    <a:pt x="24" y="0"/>
                    <a:pt x="0" y="24"/>
                    <a:pt x="0" y="54"/>
                  </a:cubicBezTo>
                  <a:cubicBezTo>
                    <a:pt x="0" y="99"/>
                    <a:pt x="54" y="145"/>
                    <a:pt x="54" y="145"/>
                  </a:cubicBezTo>
                  <a:cubicBezTo>
                    <a:pt x="54" y="145"/>
                    <a:pt x="108" y="99"/>
                    <a:pt x="108" y="54"/>
                  </a:cubicBezTo>
                  <a:cubicBezTo>
                    <a:pt x="108" y="24"/>
                    <a:pt x="84" y="0"/>
                    <a:pt x="54" y="0"/>
                  </a:cubicBezTo>
                  <a:close/>
                  <a:moveTo>
                    <a:pt x="54" y="97"/>
                  </a:moveTo>
                  <a:cubicBezTo>
                    <a:pt x="29" y="97"/>
                    <a:pt x="9" y="77"/>
                    <a:pt x="9" y="53"/>
                  </a:cubicBezTo>
                  <a:cubicBezTo>
                    <a:pt x="9" y="28"/>
                    <a:pt x="29" y="8"/>
                    <a:pt x="54" y="8"/>
                  </a:cubicBezTo>
                  <a:cubicBezTo>
                    <a:pt x="79" y="8"/>
                    <a:pt x="99" y="28"/>
                    <a:pt x="99" y="53"/>
                  </a:cubicBezTo>
                  <a:cubicBezTo>
                    <a:pt x="99" y="77"/>
                    <a:pt x="79" y="97"/>
                    <a:pt x="54" y="97"/>
                  </a:cubicBezTo>
                  <a:close/>
                </a:path>
              </a:pathLst>
            </a:custGeom>
            <a:solidFill>
              <a:srgbClr val="6C4C8F">
                <a:alpha val="100000"/>
              </a:srgbClr>
            </a:solidFill>
            <a:ln w="9525">
              <a:noFill/>
            </a:ln>
          </p:spPr>
          <p:txBody>
            <a:bodyPr/>
            <a:lstStyle/>
            <a:p>
              <a:endParaRPr lang="zh-CN" altLang="en-US"/>
            </a:p>
          </p:txBody>
        </p:sp>
        <p:sp>
          <p:nvSpPr>
            <p:cNvPr id="44042" name="Rectangle 22"/>
            <p:cNvSpPr/>
            <p:nvPr/>
          </p:nvSpPr>
          <p:spPr>
            <a:xfrm>
              <a:off x="5342763" y="4958232"/>
              <a:ext cx="1671297" cy="59137"/>
            </a:xfrm>
            <a:prstGeom prst="rect">
              <a:avLst/>
            </a:prstGeom>
            <a:solidFill>
              <a:srgbClr val="4C6062"/>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endParaRPr lang="zh-CN" altLang="en-US" sz="2800" dirty="0">
                <a:ea typeface="仿宋_GB2312" pitchFamily="49" charset="-122"/>
              </a:endParaRPr>
            </a:p>
          </p:txBody>
        </p:sp>
        <p:sp>
          <p:nvSpPr>
            <p:cNvPr id="11" name="Rectangle 23"/>
            <p:cNvSpPr>
              <a:spLocks noChangeArrowheads="1"/>
            </p:cNvSpPr>
            <p:nvPr/>
          </p:nvSpPr>
          <p:spPr bwMode="auto">
            <a:xfrm>
              <a:off x="3685722" y="4958255"/>
              <a:ext cx="1576550" cy="58718"/>
            </a:xfrm>
            <a:prstGeom prst="rect">
              <a:avLst/>
            </a:prstGeom>
            <a:solidFill>
              <a:schemeClr val="bg2">
                <a:lumMod val="60000"/>
                <a:lumOff val="4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44044" name="Rectangle 24"/>
            <p:cNvSpPr/>
            <p:nvPr/>
          </p:nvSpPr>
          <p:spPr>
            <a:xfrm>
              <a:off x="2185108" y="4958232"/>
              <a:ext cx="1419018" cy="59137"/>
            </a:xfrm>
            <a:prstGeom prst="rect">
              <a:avLst/>
            </a:prstGeom>
            <a:solidFill>
              <a:srgbClr val="EBAC07"/>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endParaRPr lang="zh-CN" altLang="en-US" sz="2800" dirty="0">
                <a:ea typeface="仿宋_GB2312" pitchFamily="49" charset="-122"/>
              </a:endParaRPr>
            </a:p>
          </p:txBody>
        </p:sp>
        <p:sp>
          <p:nvSpPr>
            <p:cNvPr id="44045" name="Rectangle 25"/>
            <p:cNvSpPr/>
            <p:nvPr/>
          </p:nvSpPr>
          <p:spPr>
            <a:xfrm>
              <a:off x="538973" y="4958232"/>
              <a:ext cx="1559507" cy="59137"/>
            </a:xfrm>
            <a:prstGeom prst="rect">
              <a:avLst/>
            </a:prstGeom>
            <a:solidFill>
              <a:srgbClr val="6C4C8F"/>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endParaRPr lang="zh-CN" altLang="en-US" sz="2800" dirty="0">
                <a:ea typeface="仿宋_GB2312" pitchFamily="49" charset="-122"/>
              </a:endParaRPr>
            </a:p>
          </p:txBody>
        </p:sp>
        <p:sp>
          <p:nvSpPr>
            <p:cNvPr id="44046" name="文本框 25"/>
            <p:cNvSpPr txBox="1"/>
            <p:nvPr/>
          </p:nvSpPr>
          <p:spPr>
            <a:xfrm>
              <a:off x="1147045" y="4091894"/>
              <a:ext cx="343364" cy="400110"/>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b="1" dirty="0">
                  <a:solidFill>
                    <a:srgbClr val="F83003"/>
                  </a:solidFill>
                  <a:latin typeface="微软雅黑" panose="020B0503020204020204" pitchFamily="34" charset="-122"/>
                </a:rPr>
                <a:t>1</a:t>
              </a:r>
              <a:endParaRPr lang="zh-CN" altLang="en-US" sz="2000" dirty="0">
                <a:solidFill>
                  <a:srgbClr val="F83003"/>
                </a:solidFill>
                <a:latin typeface="微软雅黑" panose="020B0503020204020204" pitchFamily="34" charset="-122"/>
              </a:endParaRPr>
            </a:p>
          </p:txBody>
        </p:sp>
        <p:sp>
          <p:nvSpPr>
            <p:cNvPr id="44047" name="文本框 26"/>
            <p:cNvSpPr txBox="1"/>
            <p:nvPr/>
          </p:nvSpPr>
          <p:spPr>
            <a:xfrm>
              <a:off x="2672315" y="4068232"/>
              <a:ext cx="343364" cy="400110"/>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b="1" dirty="0">
                  <a:solidFill>
                    <a:srgbClr val="EBAC07"/>
                  </a:solidFill>
                  <a:latin typeface="微软雅黑" panose="020B0503020204020204" pitchFamily="34" charset="-122"/>
                </a:rPr>
                <a:t>2</a:t>
              </a:r>
              <a:endParaRPr lang="zh-CN" altLang="en-US" sz="2000" dirty="0">
                <a:solidFill>
                  <a:srgbClr val="EBAC07"/>
                </a:solidFill>
                <a:latin typeface="微软雅黑" panose="020B0503020204020204" pitchFamily="34" charset="-122"/>
              </a:endParaRPr>
            </a:p>
          </p:txBody>
        </p:sp>
        <p:sp>
          <p:nvSpPr>
            <p:cNvPr id="44048" name="文本框 27"/>
            <p:cNvSpPr txBox="1"/>
            <p:nvPr/>
          </p:nvSpPr>
          <p:spPr>
            <a:xfrm>
              <a:off x="4348400" y="4049874"/>
              <a:ext cx="343364" cy="400110"/>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b="1" dirty="0">
                  <a:solidFill>
                    <a:srgbClr val="A2B932"/>
                  </a:solidFill>
                  <a:latin typeface="微软雅黑" panose="020B0503020204020204" pitchFamily="34" charset="-122"/>
                </a:rPr>
                <a:t>3</a:t>
              </a:r>
              <a:endParaRPr lang="zh-CN" altLang="en-US" sz="2000" dirty="0">
                <a:solidFill>
                  <a:srgbClr val="A2B932"/>
                </a:solidFill>
                <a:latin typeface="微软雅黑" panose="020B0503020204020204" pitchFamily="34" charset="-122"/>
              </a:endParaRPr>
            </a:p>
          </p:txBody>
        </p:sp>
        <p:sp>
          <p:nvSpPr>
            <p:cNvPr id="44049" name="文本框 28"/>
            <p:cNvSpPr txBox="1"/>
            <p:nvPr/>
          </p:nvSpPr>
          <p:spPr>
            <a:xfrm>
              <a:off x="6011724" y="4109010"/>
              <a:ext cx="343364" cy="400110"/>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b="1" dirty="0">
                  <a:solidFill>
                    <a:srgbClr val="4C6062"/>
                  </a:solidFill>
                  <a:latin typeface="微软雅黑" panose="020B0503020204020204" pitchFamily="34" charset="-122"/>
                </a:rPr>
                <a:t>4</a:t>
              </a:r>
              <a:endParaRPr lang="zh-CN" altLang="en-US" sz="2000" dirty="0">
                <a:solidFill>
                  <a:srgbClr val="4C6062"/>
                </a:solidFill>
                <a:latin typeface="微软雅黑" panose="020B0503020204020204" pitchFamily="34" charset="-122"/>
              </a:endParaRPr>
            </a:p>
          </p:txBody>
        </p:sp>
        <p:sp>
          <p:nvSpPr>
            <p:cNvPr id="44050" name="文本框 29"/>
            <p:cNvSpPr txBox="1"/>
            <p:nvPr/>
          </p:nvSpPr>
          <p:spPr>
            <a:xfrm>
              <a:off x="709282" y="5197468"/>
              <a:ext cx="1264039" cy="581057"/>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50000"/>
                </a:lnSpc>
              </a:pPr>
              <a:r>
                <a:rPr lang="zh-CN" altLang="en-US" dirty="0">
                  <a:latin typeface="微软雅黑" panose="020B0503020204020204" pitchFamily="34" charset="-122"/>
                </a:rPr>
                <a:t>插入</a:t>
              </a:r>
              <a:endParaRPr lang="zh-CN" altLang="en-US" dirty="0">
                <a:latin typeface="微软雅黑" panose="020B0503020204020204" pitchFamily="34" charset="-122"/>
              </a:endParaRPr>
            </a:p>
          </p:txBody>
        </p:sp>
        <p:sp>
          <p:nvSpPr>
            <p:cNvPr id="44051" name="文本框 30"/>
            <p:cNvSpPr txBox="1"/>
            <p:nvPr/>
          </p:nvSpPr>
          <p:spPr>
            <a:xfrm>
              <a:off x="5358740" y="5197468"/>
              <a:ext cx="1671297" cy="581057"/>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50000"/>
                </a:lnSpc>
              </a:pPr>
              <a:r>
                <a:rPr lang="zh-CN" altLang="en-US" dirty="0">
                  <a:latin typeface="微软雅黑" panose="020B0503020204020204" pitchFamily="34" charset="-122"/>
                </a:rPr>
                <a:t>查找</a:t>
              </a:r>
              <a:endParaRPr lang="zh-CN" altLang="en-US" dirty="0">
                <a:latin typeface="微软雅黑" panose="020B0503020204020204" pitchFamily="34" charset="-122"/>
              </a:endParaRPr>
            </a:p>
          </p:txBody>
        </p:sp>
        <p:sp>
          <p:nvSpPr>
            <p:cNvPr id="44052" name="文本框 31"/>
            <p:cNvSpPr txBox="1"/>
            <p:nvPr/>
          </p:nvSpPr>
          <p:spPr>
            <a:xfrm>
              <a:off x="2307468" y="5197468"/>
              <a:ext cx="1251206" cy="581057"/>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50000"/>
                </a:lnSpc>
              </a:pPr>
              <a:r>
                <a:rPr lang="zh-CN" altLang="en-US" dirty="0">
                  <a:latin typeface="微软雅黑" panose="020B0503020204020204" pitchFamily="34" charset="-122"/>
                </a:rPr>
                <a:t>删除</a:t>
              </a:r>
              <a:endParaRPr lang="zh-CN" altLang="en-US" dirty="0">
                <a:latin typeface="微软雅黑" panose="020B0503020204020204" pitchFamily="34" charset="-122"/>
              </a:endParaRPr>
            </a:p>
          </p:txBody>
        </p:sp>
        <p:sp>
          <p:nvSpPr>
            <p:cNvPr id="44053" name="文本框 32"/>
            <p:cNvSpPr txBox="1"/>
            <p:nvPr/>
          </p:nvSpPr>
          <p:spPr>
            <a:xfrm>
              <a:off x="3918580" y="5197468"/>
              <a:ext cx="1227215" cy="581057"/>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50000"/>
                </a:lnSpc>
              </a:pPr>
              <a:r>
                <a:rPr lang="zh-CN" altLang="en-US" dirty="0">
                  <a:latin typeface="微软雅黑" panose="020B0503020204020204" pitchFamily="34" charset="-122"/>
                </a:rPr>
                <a:t>修改</a:t>
              </a:r>
              <a:endParaRPr lang="zh-CN" altLang="en-US" dirty="0">
                <a:latin typeface="微软雅黑" panose="020B0503020204020204" pitchFamily="34" charset="-122"/>
              </a:endParaRPr>
            </a:p>
          </p:txBody>
        </p:sp>
        <p:sp>
          <p:nvSpPr>
            <p:cNvPr id="44054" name="Freeform 14"/>
            <p:cNvSpPr>
              <a:spLocks noEditPoints="1"/>
            </p:cNvSpPr>
            <p:nvPr/>
          </p:nvSpPr>
          <p:spPr>
            <a:xfrm>
              <a:off x="7432170" y="3951414"/>
              <a:ext cx="658888" cy="887548"/>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109" h="145">
                  <a:moveTo>
                    <a:pt x="54" y="0"/>
                  </a:moveTo>
                  <a:cubicBezTo>
                    <a:pt x="24" y="0"/>
                    <a:pt x="0" y="24"/>
                    <a:pt x="0" y="54"/>
                  </a:cubicBezTo>
                  <a:cubicBezTo>
                    <a:pt x="0" y="99"/>
                    <a:pt x="54" y="145"/>
                    <a:pt x="54" y="145"/>
                  </a:cubicBezTo>
                  <a:cubicBezTo>
                    <a:pt x="54" y="145"/>
                    <a:pt x="109" y="99"/>
                    <a:pt x="109" y="54"/>
                  </a:cubicBezTo>
                  <a:cubicBezTo>
                    <a:pt x="109" y="24"/>
                    <a:pt x="84" y="0"/>
                    <a:pt x="54" y="0"/>
                  </a:cubicBezTo>
                  <a:close/>
                  <a:moveTo>
                    <a:pt x="54" y="97"/>
                  </a:moveTo>
                  <a:cubicBezTo>
                    <a:pt x="30" y="97"/>
                    <a:pt x="10" y="77"/>
                    <a:pt x="10" y="53"/>
                  </a:cubicBezTo>
                  <a:cubicBezTo>
                    <a:pt x="10" y="28"/>
                    <a:pt x="30" y="8"/>
                    <a:pt x="54" y="8"/>
                  </a:cubicBezTo>
                  <a:cubicBezTo>
                    <a:pt x="79" y="8"/>
                    <a:pt x="99" y="28"/>
                    <a:pt x="99" y="53"/>
                  </a:cubicBezTo>
                  <a:cubicBezTo>
                    <a:pt x="99" y="77"/>
                    <a:pt x="79" y="97"/>
                    <a:pt x="54" y="97"/>
                  </a:cubicBezTo>
                  <a:close/>
                </a:path>
              </a:pathLst>
            </a:custGeom>
            <a:solidFill>
              <a:srgbClr val="EBAC07">
                <a:alpha val="100000"/>
              </a:srgbClr>
            </a:solidFill>
            <a:ln w="9525">
              <a:noFill/>
            </a:ln>
          </p:spPr>
          <p:txBody>
            <a:bodyPr/>
            <a:lstStyle/>
            <a:p>
              <a:endParaRPr lang="zh-CN" altLang="en-US"/>
            </a:p>
          </p:txBody>
        </p:sp>
        <p:sp>
          <p:nvSpPr>
            <p:cNvPr id="44055" name="Rectangle 24"/>
            <p:cNvSpPr/>
            <p:nvPr/>
          </p:nvSpPr>
          <p:spPr>
            <a:xfrm>
              <a:off x="7102726" y="4958232"/>
              <a:ext cx="1419018" cy="59137"/>
            </a:xfrm>
            <a:prstGeom prst="rect">
              <a:avLst/>
            </a:prstGeom>
            <a:solidFill>
              <a:srgbClr val="EBAC07"/>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endParaRPr lang="zh-CN" altLang="en-US" sz="2800" dirty="0">
                <a:ea typeface="仿宋_GB2312" pitchFamily="49" charset="-122"/>
              </a:endParaRPr>
            </a:p>
          </p:txBody>
        </p:sp>
        <p:sp>
          <p:nvSpPr>
            <p:cNvPr id="44056" name="文本框 31"/>
            <p:cNvSpPr txBox="1"/>
            <p:nvPr/>
          </p:nvSpPr>
          <p:spPr>
            <a:xfrm>
              <a:off x="7203878" y="5197468"/>
              <a:ext cx="1251206" cy="646331"/>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50000"/>
                </a:lnSpc>
              </a:pPr>
              <a:r>
                <a:rPr lang="zh-CN" altLang="en-US" dirty="0">
                  <a:latin typeface="微软雅黑" panose="020B0503020204020204" pitchFamily="34" charset="-122"/>
                </a:rPr>
                <a:t>排序</a:t>
              </a:r>
              <a:endParaRPr lang="zh-CN" altLang="en-US" dirty="0">
                <a:latin typeface="微软雅黑" panose="020B0503020204020204" pitchFamily="34" charset="-122"/>
              </a:endParaRPr>
            </a:p>
          </p:txBody>
        </p:sp>
        <p:sp>
          <p:nvSpPr>
            <p:cNvPr id="44057" name="文本框 26"/>
            <p:cNvSpPr txBox="1"/>
            <p:nvPr/>
          </p:nvSpPr>
          <p:spPr>
            <a:xfrm>
              <a:off x="7589932" y="4081247"/>
              <a:ext cx="343364" cy="400110"/>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r>
                <a:rPr lang="en-US" altLang="zh-CN" sz="2000" b="1" dirty="0">
                  <a:solidFill>
                    <a:srgbClr val="EBAC07"/>
                  </a:solidFill>
                  <a:latin typeface="微软雅黑" panose="020B0503020204020204" pitchFamily="34" charset="-122"/>
                </a:rPr>
                <a:t>5</a:t>
              </a:r>
              <a:endParaRPr lang="zh-CN" altLang="en-US" sz="2000" dirty="0">
                <a:solidFill>
                  <a:srgbClr val="EBAC07"/>
                </a:solidFill>
                <a:latin typeface="微软雅黑" panose="020B0503020204020204" pitchFamily="34" charset="-122"/>
              </a:endParaRPr>
            </a:p>
          </p:txBody>
        </p:sp>
      </p:grpSp>
      <p:sp>
        <p:nvSpPr>
          <p:cNvPr id="27" name="Rectangle 3"/>
          <p:cNvSpPr txBox="1">
            <a:spLocks noChangeArrowheads="1"/>
          </p:cNvSpPr>
          <p:nvPr/>
        </p:nvSpPr>
        <p:spPr bwMode="auto">
          <a:xfrm>
            <a:off x="249238" y="2708275"/>
            <a:ext cx="85407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538480" algn="l" defTabSz="914400" rtl="0" eaLnBrk="1" fontAlgn="base" latinLnBrk="0" hangingPunct="1">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对于一种数据结构</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常见的运算</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10275">
                                            <p:bg/>
                                          </p:spTgt>
                                        </p:tgtEl>
                                        <p:attrNameLst>
                                          <p:attrName>style.visibility</p:attrName>
                                        </p:attrNameLst>
                                      </p:cBhvr>
                                      <p:to>
                                        <p:strVal val="visible"/>
                                      </p:to>
                                    </p:set>
                                    <p:animEffect transition="in" filter="checkerboard(across)">
                                      <p:cBhvr>
                                        <p:cTn id="7" dur="500"/>
                                        <p:tgtEl>
                                          <p:spTgt spid="310275">
                                            <p:bg/>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10275">
                                            <p:txEl>
                                              <p:pRg st="0" end="0"/>
                                            </p:txEl>
                                          </p:spTgt>
                                        </p:tgtEl>
                                        <p:attrNameLst>
                                          <p:attrName>style.visibility</p:attrName>
                                        </p:attrNameLst>
                                      </p:cBhvr>
                                      <p:to>
                                        <p:strVal val="visible"/>
                                      </p:to>
                                    </p:set>
                                    <p:animEffect transition="in" filter="checkerboard(across)">
                                      <p:cBhvr>
                                        <p:cTn id="12" dur="500"/>
                                        <p:tgtEl>
                                          <p:spTgt spid="3102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checkerboard(across)">
                                      <p:cBhvr>
                                        <p:cTn id="1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bldLvl="2" animBg="1" build="p"/>
      <p:bldP spid="27" grpId="0" bldLvl="2"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矩形 25"/>
          <p:cNvSpPr/>
          <p:nvPr/>
        </p:nvSpPr>
        <p:spPr>
          <a:xfrm>
            <a:off x="2352675" y="3321050"/>
            <a:ext cx="2419350" cy="461963"/>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45059" name="矩形 2"/>
          <p:cNvSpPr/>
          <p:nvPr/>
        </p:nvSpPr>
        <p:spPr>
          <a:xfrm>
            <a:off x="2371725" y="1516063"/>
            <a:ext cx="2417763" cy="461962"/>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40963" name="Text Box 5" descr="花岗岩"/>
          <p:cNvSpPr txBox="1">
            <a:spLocks noChangeArrowheads="1"/>
          </p:cNvSpPr>
          <p:nvPr/>
        </p:nvSpPr>
        <p:spPr bwMode="auto">
          <a:xfrm>
            <a:off x="2297113" y="1516063"/>
            <a:ext cx="2492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数据的逻辑结构 </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40964" name="Text Box 6" descr="花岗岩"/>
          <p:cNvSpPr txBox="1">
            <a:spLocks noChangeArrowheads="1"/>
          </p:cNvSpPr>
          <p:nvPr/>
        </p:nvSpPr>
        <p:spPr bwMode="auto">
          <a:xfrm>
            <a:off x="2346325" y="3316288"/>
            <a:ext cx="24939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数据的存储结构 </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45062" name="矩形 26"/>
          <p:cNvSpPr/>
          <p:nvPr/>
        </p:nvSpPr>
        <p:spPr>
          <a:xfrm>
            <a:off x="2365375" y="4956175"/>
            <a:ext cx="1846263" cy="461963"/>
          </a:xfrm>
          <a:prstGeom prst="rect">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40962" name="AutoShape 4"/>
          <p:cNvSpPr/>
          <p:nvPr/>
        </p:nvSpPr>
        <p:spPr bwMode="auto">
          <a:xfrm>
            <a:off x="1973263" y="1824038"/>
            <a:ext cx="309563" cy="3443288"/>
          </a:xfrm>
          <a:prstGeom prst="leftBrace">
            <a:avLst>
              <a:gd name="adj1" fmla="val 53735"/>
              <a:gd name="adj2" fmla="val 50000"/>
            </a:avLst>
          </a:prstGeom>
          <a:noFill/>
          <a:ln w="38100">
            <a:solidFill>
              <a:srgbClr val="6C4C8F"/>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0965" name="Text Box 7" descr="花岗岩"/>
          <p:cNvSpPr txBox="1">
            <a:spLocks noChangeArrowheads="1"/>
          </p:cNvSpPr>
          <p:nvPr/>
        </p:nvSpPr>
        <p:spPr bwMode="auto">
          <a:xfrm>
            <a:off x="2339975" y="4959350"/>
            <a:ext cx="6416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数据的运算：</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插入、删除、修改、查找、排序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0966" name="AutoShape 8"/>
          <p:cNvSpPr/>
          <p:nvPr/>
        </p:nvSpPr>
        <p:spPr bwMode="auto">
          <a:xfrm>
            <a:off x="4979988" y="3103563"/>
            <a:ext cx="114300" cy="944563"/>
          </a:xfrm>
          <a:prstGeom prst="leftBrace">
            <a:avLst>
              <a:gd name="adj1" fmla="val 68789"/>
              <a:gd name="adj2" fmla="val 50000"/>
            </a:avLst>
          </a:prstGeom>
          <a:noFill/>
          <a:ln w="38100">
            <a:solidFill>
              <a:schemeClr val="bg2">
                <a:lumMod val="50000"/>
              </a:schemeClr>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0967" name="AutoShape 9"/>
          <p:cNvSpPr/>
          <p:nvPr/>
        </p:nvSpPr>
        <p:spPr bwMode="auto">
          <a:xfrm>
            <a:off x="4911725" y="1055688"/>
            <a:ext cx="249238" cy="1343025"/>
          </a:xfrm>
          <a:prstGeom prst="leftBrace">
            <a:avLst>
              <a:gd name="adj1" fmla="val 20290"/>
              <a:gd name="adj2" fmla="val 49282"/>
            </a:avLst>
          </a:prstGeom>
          <a:noFill/>
          <a:ln w="38100">
            <a:solidFill>
              <a:schemeClr val="bg2">
                <a:lumMod val="50000"/>
              </a:schemeClr>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0968" name="AutoShape 10"/>
          <p:cNvSpPr/>
          <p:nvPr/>
        </p:nvSpPr>
        <p:spPr bwMode="auto">
          <a:xfrm>
            <a:off x="6932613" y="336550"/>
            <a:ext cx="152400" cy="1360488"/>
          </a:xfrm>
          <a:prstGeom prst="leftBrace">
            <a:avLst>
              <a:gd name="adj1" fmla="val 74310"/>
              <a:gd name="adj2" fmla="val 50000"/>
            </a:avLst>
          </a:prstGeom>
          <a:noFill/>
          <a:ln w="38100">
            <a:solidFill>
              <a:schemeClr val="bg2">
                <a:lumMod val="75000"/>
              </a:schemeClr>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0969" name="AutoShape 11"/>
          <p:cNvSpPr/>
          <p:nvPr/>
        </p:nvSpPr>
        <p:spPr bwMode="auto">
          <a:xfrm>
            <a:off x="6970713" y="1936750"/>
            <a:ext cx="114300" cy="944563"/>
          </a:xfrm>
          <a:prstGeom prst="leftBrace">
            <a:avLst>
              <a:gd name="adj1" fmla="val 68789"/>
              <a:gd name="adj2" fmla="val 50000"/>
            </a:avLst>
          </a:prstGeom>
          <a:noFill/>
          <a:ln w="38100">
            <a:solidFill>
              <a:schemeClr val="bg2">
                <a:lumMod val="75000"/>
              </a:schemeClr>
            </a:solidFill>
            <a:rou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0970" name="Text Box 12" descr="花岗岩"/>
          <p:cNvSpPr txBox="1">
            <a:spLocks noChangeArrowheads="1"/>
          </p:cNvSpPr>
          <p:nvPr/>
        </p:nvSpPr>
        <p:spPr bwMode="auto">
          <a:xfrm>
            <a:off x="5084763" y="809625"/>
            <a:ext cx="1570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线性结构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0971" name="Text Box 13" descr="花岗岩"/>
          <p:cNvSpPr txBox="1">
            <a:spLocks noChangeArrowheads="1"/>
          </p:cNvSpPr>
          <p:nvPr/>
        </p:nvSpPr>
        <p:spPr bwMode="auto">
          <a:xfrm>
            <a:off x="5106988" y="2159000"/>
            <a:ext cx="1800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非线性结构</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0972" name="Text Box 14" descr="花岗岩"/>
          <p:cNvSpPr txBox="1">
            <a:spLocks noChangeArrowheads="1"/>
          </p:cNvSpPr>
          <p:nvPr/>
        </p:nvSpPr>
        <p:spPr bwMode="auto">
          <a:xfrm>
            <a:off x="5124450" y="2881313"/>
            <a:ext cx="1492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顺序存储</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0973" name="Text Box 15" descr="花岗岩"/>
          <p:cNvSpPr txBox="1">
            <a:spLocks noChangeArrowheads="1"/>
          </p:cNvSpPr>
          <p:nvPr/>
        </p:nvSpPr>
        <p:spPr bwMode="auto">
          <a:xfrm>
            <a:off x="5076825" y="3817938"/>
            <a:ext cx="1646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链式存储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0974" name="Text Box 16" descr="花岗岩"/>
          <p:cNvSpPr txBox="1">
            <a:spLocks noChangeArrowheads="1"/>
          </p:cNvSpPr>
          <p:nvPr/>
        </p:nvSpPr>
        <p:spPr bwMode="auto">
          <a:xfrm>
            <a:off x="7218363" y="169863"/>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线性表</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0977" name="Text Box 19" descr="花岗岩"/>
          <p:cNvSpPr txBox="1">
            <a:spLocks noChangeArrowheads="1"/>
          </p:cNvSpPr>
          <p:nvPr/>
        </p:nvSpPr>
        <p:spPr bwMode="auto">
          <a:xfrm>
            <a:off x="7215188" y="19367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树形结构</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0978" name="Text Box 20" descr="花岗岩"/>
          <p:cNvSpPr txBox="1">
            <a:spLocks noChangeArrowheads="1"/>
          </p:cNvSpPr>
          <p:nvPr/>
        </p:nvSpPr>
        <p:spPr bwMode="auto">
          <a:xfrm>
            <a:off x="7215188" y="2470150"/>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图形结构</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7336" name="Text Box 24"/>
          <p:cNvSpPr txBox="1">
            <a:spLocks noChangeArrowheads="1"/>
          </p:cNvSpPr>
          <p:nvPr/>
        </p:nvSpPr>
        <p:spPr bwMode="auto">
          <a:xfrm>
            <a:off x="151066" y="1016794"/>
            <a:ext cx="202882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rPr>
              <a:t>逻辑结构</a:t>
            </a:r>
            <a:endParaRPr kumimoji="0" lang="en-US" altLang="zh-CN" sz="2400" b="0" i="0" u="none" strike="noStrike" kern="1200" cap="none" spc="0" normalizeH="0" baseline="0" noProof="0" dirty="0">
              <a:ln>
                <a:noFill/>
              </a:ln>
              <a:solidFill>
                <a:srgbClr val="3333CC"/>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rPr>
              <a:t>唯一</a:t>
            </a:r>
            <a:endPar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rPr>
              <a:t>存储结构</a:t>
            </a:r>
            <a:endPar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rPr>
              <a:t>不唯一</a:t>
            </a:r>
            <a:endPar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endPar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rPr>
              <a:t>运算的实现</a:t>
            </a:r>
            <a:endPar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rPr>
              <a:t>依赖存储结构</a:t>
            </a:r>
            <a:endPar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endParaRPr>
          </a:p>
        </p:txBody>
      </p:sp>
      <p:sp>
        <p:nvSpPr>
          <p:cNvPr id="397337" name="AutoShape 25"/>
          <p:cNvSpPr>
            <a:spLocks noChangeArrowheads="1"/>
          </p:cNvSpPr>
          <p:nvPr/>
        </p:nvSpPr>
        <p:spPr bwMode="auto">
          <a:xfrm>
            <a:off x="922465" y="3759994"/>
            <a:ext cx="139700" cy="1039813"/>
          </a:xfrm>
          <a:prstGeom prst="upArrow">
            <a:avLst>
              <a:gd name="adj1" fmla="val 50000"/>
              <a:gd name="adj2" fmla="val 186011"/>
            </a:avLst>
          </a:prstGeom>
          <a:solidFill>
            <a:schemeClr val="accent1"/>
          </a:solidFill>
          <a:ln w="9525">
            <a:solidFill>
              <a:schemeClr val="tx1"/>
            </a:solidFill>
            <a:miter lim="800000"/>
          </a:ln>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3" name="Text Box 16" descr="花岗岩"/>
          <p:cNvSpPr txBox="1">
            <a:spLocks noChangeArrowheads="1"/>
          </p:cNvSpPr>
          <p:nvPr/>
        </p:nvSpPr>
        <p:spPr bwMode="auto">
          <a:xfrm>
            <a:off x="7116763" y="785813"/>
            <a:ext cx="1492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栈、队列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4" name="Text Box 16" descr="花岗岩"/>
          <p:cNvSpPr txBox="1">
            <a:spLocks noChangeArrowheads="1"/>
          </p:cNvSpPr>
          <p:nvPr/>
        </p:nvSpPr>
        <p:spPr bwMode="auto">
          <a:xfrm>
            <a:off x="7126288" y="1397000"/>
            <a:ext cx="1492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串、数组</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8" name="组合 27"/>
          <p:cNvGrpSpPr/>
          <p:nvPr/>
        </p:nvGrpSpPr>
        <p:grpSpPr>
          <a:xfrm>
            <a:off x="0" y="6380163"/>
            <a:ext cx="9144000" cy="431800"/>
            <a:chOff x="0" y="6379908"/>
            <a:chExt cx="9144000" cy="432048"/>
          </a:xfrm>
        </p:grpSpPr>
        <p:grpSp>
          <p:nvGrpSpPr>
            <p:cNvPr id="45081" name="组合 5"/>
            <p:cNvGrpSpPr/>
            <p:nvPr/>
          </p:nvGrpSpPr>
          <p:grpSpPr>
            <a:xfrm>
              <a:off x="0" y="6379908"/>
              <a:ext cx="9144000" cy="432048"/>
              <a:chOff x="0" y="6165304"/>
              <a:chExt cx="9144000" cy="432048"/>
            </a:xfrm>
          </p:grpSpPr>
          <p:cxnSp>
            <p:nvCxnSpPr>
              <p:cNvPr id="45083" name="直接连接符 6"/>
              <p:cNvCxnSpPr/>
              <p:nvPr/>
            </p:nvCxnSpPr>
            <p:spPr>
              <a:xfrm>
                <a:off x="0" y="6597352"/>
                <a:ext cx="9144000" cy="0"/>
              </a:xfrm>
              <a:prstGeom prst="line">
                <a:avLst/>
              </a:prstGeom>
              <a:ln w="142875" cap="flat" cmpd="sng">
                <a:solidFill>
                  <a:schemeClr val="bg2"/>
                </a:solidFill>
                <a:prstDash val="solid"/>
                <a:headEnd type="none" w="med" len="med"/>
                <a:tailEnd type="none" w="med" len="med"/>
              </a:ln>
            </p:spPr>
          </p:cxnSp>
          <p:cxnSp>
            <p:nvCxnSpPr>
              <p:cNvPr id="32" name="直接连接符 31"/>
              <p:cNvCxnSpPr/>
              <p:nvPr/>
            </p:nvCxnSpPr>
            <p:spPr bwMode="auto">
              <a:xfrm>
                <a:off x="2339975" y="6381328"/>
                <a:ext cx="6804025" cy="0"/>
              </a:xfrm>
              <a:prstGeom prst="line">
                <a:avLst/>
              </a:prstGeom>
              <a:solidFill>
                <a:schemeClr val="accent1"/>
              </a:solidFill>
              <a:ln w="57150" cap="flat" cmpd="sng" algn="ctr">
                <a:solidFill>
                  <a:schemeClr val="bg2">
                    <a:lumMod val="60000"/>
                    <a:lumOff val="40000"/>
                  </a:schemeClr>
                </a:solidFill>
                <a:prstDash val="solid"/>
                <a:round/>
                <a:headEnd type="none" w="med" len="med"/>
                <a:tailEnd type="none" w="med" len="med"/>
              </a:ln>
            </p:spPr>
          </p:cxnSp>
          <p:cxnSp>
            <p:nvCxnSpPr>
              <p:cNvPr id="45085" name="直接连接符 8"/>
              <p:cNvCxnSpPr/>
              <p:nvPr/>
            </p:nvCxnSpPr>
            <p:spPr>
              <a:xfrm>
                <a:off x="4283968" y="6165304"/>
                <a:ext cx="4860032" cy="0"/>
              </a:xfrm>
              <a:prstGeom prst="line">
                <a:avLst/>
              </a:prstGeom>
              <a:ln w="57150" cap="flat" cmpd="sng">
                <a:solidFill>
                  <a:srgbClr val="E2D9EB"/>
                </a:solidFill>
                <a:prstDash val="solid"/>
                <a:headEnd type="none" w="med" len="med"/>
                <a:tailEnd type="none" w="med" len="med"/>
              </a:ln>
            </p:spPr>
          </p:cxnSp>
        </p:grpSp>
        <p:sp>
          <p:nvSpPr>
            <p:cNvPr id="30" name="Shape 26"/>
            <p:cNvSpPr/>
            <p:nvPr/>
          </p:nvSpPr>
          <p:spPr>
            <a:xfrm flipH="1">
              <a:off x="0" y="6449798"/>
              <a:ext cx="2128838" cy="292268"/>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3000"/>
                                  </p:stCondLst>
                                  <p:childTnLst>
                                    <p:set>
                                      <p:cBhvr>
                                        <p:cTn id="6" dur="1" fill="hold">
                                          <p:stCondLst>
                                            <p:cond delay="0"/>
                                          </p:stCondLst>
                                        </p:cTn>
                                        <p:tgtEl>
                                          <p:spTgt spid="397336">
                                            <p:txEl>
                                              <p:pRg st="0" end="0"/>
                                            </p:txEl>
                                          </p:spTgt>
                                        </p:tgtEl>
                                        <p:attrNameLst>
                                          <p:attrName>style.visibility</p:attrName>
                                        </p:attrNameLst>
                                      </p:cBhvr>
                                      <p:to>
                                        <p:strVal val="visible"/>
                                      </p:to>
                                    </p:set>
                                    <p:anim calcmode="lin" valueType="num">
                                      <p:cBhvr additive="base">
                                        <p:cTn id="7" dur="500" fill="hold"/>
                                        <p:tgtEl>
                                          <p:spTgt spid="39733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973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fill="hold" grpId="0" nodeType="afterEffect">
                                  <p:stCondLst>
                                    <p:cond delay="3000"/>
                                  </p:stCondLst>
                                  <p:childTnLst>
                                    <p:set>
                                      <p:cBhvr>
                                        <p:cTn id="11" dur="1" fill="hold">
                                          <p:stCondLst>
                                            <p:cond delay="0"/>
                                          </p:stCondLst>
                                        </p:cTn>
                                        <p:tgtEl>
                                          <p:spTgt spid="397336">
                                            <p:txEl>
                                              <p:pRg st="1" end="1"/>
                                            </p:txEl>
                                          </p:spTgt>
                                        </p:tgtEl>
                                        <p:attrNameLst>
                                          <p:attrName>style.visibility</p:attrName>
                                        </p:attrNameLst>
                                      </p:cBhvr>
                                      <p:to>
                                        <p:strVal val="visible"/>
                                      </p:to>
                                    </p:set>
                                    <p:anim calcmode="lin" valueType="num">
                                      <p:cBhvr additive="base">
                                        <p:cTn id="12" dur="500" fill="hold"/>
                                        <p:tgtEl>
                                          <p:spTgt spid="397336">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97336">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7000"/>
                            </p:stCondLst>
                            <p:childTnLst>
                              <p:par>
                                <p:cTn id="15" presetID="2" presetClass="entr" presetSubtype="2" fill="hold" grpId="0" nodeType="afterEffect">
                                  <p:stCondLst>
                                    <p:cond delay="3000"/>
                                  </p:stCondLst>
                                  <p:childTnLst>
                                    <p:set>
                                      <p:cBhvr>
                                        <p:cTn id="16" dur="1" fill="hold">
                                          <p:stCondLst>
                                            <p:cond delay="0"/>
                                          </p:stCondLst>
                                        </p:cTn>
                                        <p:tgtEl>
                                          <p:spTgt spid="397336">
                                            <p:txEl>
                                              <p:pRg st="3" end="3"/>
                                            </p:txEl>
                                          </p:spTgt>
                                        </p:tgtEl>
                                        <p:attrNameLst>
                                          <p:attrName>style.visibility</p:attrName>
                                        </p:attrNameLst>
                                      </p:cBhvr>
                                      <p:to>
                                        <p:strVal val="visible"/>
                                      </p:to>
                                    </p:set>
                                    <p:anim calcmode="lin" valueType="num">
                                      <p:cBhvr additive="base">
                                        <p:cTn id="17" dur="500" fill="hold"/>
                                        <p:tgtEl>
                                          <p:spTgt spid="397336">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97336">
                                            <p:txEl>
                                              <p:pRg st="3" end="3"/>
                                            </p:txEl>
                                          </p:spTgt>
                                        </p:tgtEl>
                                        <p:attrNameLst>
                                          <p:attrName>ppt_y</p:attrName>
                                        </p:attrNameLst>
                                      </p:cBhvr>
                                      <p:tavLst>
                                        <p:tav tm="0">
                                          <p:val>
                                            <p:strVal val="#ppt_y"/>
                                          </p:val>
                                        </p:tav>
                                        <p:tav tm="100000">
                                          <p:val>
                                            <p:strVal val="#ppt_y"/>
                                          </p:val>
                                        </p:tav>
                                      </p:tavLst>
                                    </p:anim>
                                  </p:childTnLst>
                                </p:cTn>
                              </p:par>
                            </p:childTnLst>
                          </p:cTn>
                        </p:par>
                        <p:par>
                          <p:cTn id="19" fill="hold">
                            <p:stCondLst>
                              <p:cond delay="10500"/>
                            </p:stCondLst>
                            <p:childTnLst>
                              <p:par>
                                <p:cTn id="20" presetID="2" presetClass="entr" presetSubtype="2" fill="hold" grpId="0" nodeType="afterEffect">
                                  <p:stCondLst>
                                    <p:cond delay="3000"/>
                                  </p:stCondLst>
                                  <p:childTnLst>
                                    <p:set>
                                      <p:cBhvr>
                                        <p:cTn id="21" dur="1" fill="hold">
                                          <p:stCondLst>
                                            <p:cond delay="0"/>
                                          </p:stCondLst>
                                        </p:cTn>
                                        <p:tgtEl>
                                          <p:spTgt spid="397336">
                                            <p:txEl>
                                              <p:pRg st="4" end="4"/>
                                            </p:txEl>
                                          </p:spTgt>
                                        </p:tgtEl>
                                        <p:attrNameLst>
                                          <p:attrName>style.visibility</p:attrName>
                                        </p:attrNameLst>
                                      </p:cBhvr>
                                      <p:to>
                                        <p:strVal val="visible"/>
                                      </p:to>
                                    </p:set>
                                    <p:anim calcmode="lin" valueType="num">
                                      <p:cBhvr additive="base">
                                        <p:cTn id="22" dur="500" fill="hold"/>
                                        <p:tgtEl>
                                          <p:spTgt spid="397336">
                                            <p:txEl>
                                              <p:pRg st="4" end="4"/>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397336">
                                            <p:txEl>
                                              <p:pRg st="4" end="4"/>
                                            </p:txEl>
                                          </p:spTgt>
                                        </p:tgtEl>
                                        <p:attrNameLst>
                                          <p:attrName>ppt_y</p:attrName>
                                        </p:attrNameLst>
                                      </p:cBhvr>
                                      <p:tavLst>
                                        <p:tav tm="0">
                                          <p:val>
                                            <p:strVal val="#ppt_y"/>
                                          </p:val>
                                        </p:tav>
                                        <p:tav tm="100000">
                                          <p:val>
                                            <p:strVal val="#ppt_y"/>
                                          </p:val>
                                        </p:tav>
                                      </p:tavLst>
                                    </p:anim>
                                  </p:childTnLst>
                                </p:cTn>
                              </p:par>
                            </p:childTnLst>
                          </p:cTn>
                        </p:par>
                        <p:par>
                          <p:cTn id="24" fill="hold">
                            <p:stCondLst>
                              <p:cond delay="14000"/>
                            </p:stCondLst>
                            <p:childTnLst>
                              <p:par>
                                <p:cTn id="25" presetID="2" presetClass="entr" presetSubtype="2" fill="hold" grpId="0" nodeType="afterEffect">
                                  <p:stCondLst>
                                    <p:cond delay="3000"/>
                                  </p:stCondLst>
                                  <p:childTnLst>
                                    <p:set>
                                      <p:cBhvr>
                                        <p:cTn id="26" dur="1" fill="hold">
                                          <p:stCondLst>
                                            <p:cond delay="0"/>
                                          </p:stCondLst>
                                        </p:cTn>
                                        <p:tgtEl>
                                          <p:spTgt spid="397336">
                                            <p:txEl>
                                              <p:pRg st="7" end="7"/>
                                            </p:txEl>
                                          </p:spTgt>
                                        </p:tgtEl>
                                        <p:attrNameLst>
                                          <p:attrName>style.visibility</p:attrName>
                                        </p:attrNameLst>
                                      </p:cBhvr>
                                      <p:to>
                                        <p:strVal val="visible"/>
                                      </p:to>
                                    </p:set>
                                    <p:anim calcmode="lin" valueType="num">
                                      <p:cBhvr additive="base">
                                        <p:cTn id="27" dur="500" fill="hold"/>
                                        <p:tgtEl>
                                          <p:spTgt spid="397336">
                                            <p:txEl>
                                              <p:pRg st="7" end="7"/>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97336">
                                            <p:txEl>
                                              <p:pRg st="7" end="7"/>
                                            </p:txEl>
                                          </p:spTgt>
                                        </p:tgtEl>
                                        <p:attrNameLst>
                                          <p:attrName>ppt_y</p:attrName>
                                        </p:attrNameLst>
                                      </p:cBhvr>
                                      <p:tavLst>
                                        <p:tav tm="0">
                                          <p:val>
                                            <p:strVal val="#ppt_y"/>
                                          </p:val>
                                        </p:tav>
                                        <p:tav tm="100000">
                                          <p:val>
                                            <p:strVal val="#ppt_y"/>
                                          </p:val>
                                        </p:tav>
                                      </p:tavLst>
                                    </p:anim>
                                  </p:childTnLst>
                                </p:cTn>
                              </p:par>
                            </p:childTnLst>
                          </p:cTn>
                        </p:par>
                        <p:par>
                          <p:cTn id="29" fill="hold">
                            <p:stCondLst>
                              <p:cond delay="17500"/>
                            </p:stCondLst>
                            <p:childTnLst>
                              <p:par>
                                <p:cTn id="30" presetID="2" presetClass="entr" presetSubtype="2" fill="hold" grpId="0" nodeType="afterEffect">
                                  <p:stCondLst>
                                    <p:cond delay="3000"/>
                                  </p:stCondLst>
                                  <p:childTnLst>
                                    <p:set>
                                      <p:cBhvr>
                                        <p:cTn id="31" dur="1" fill="hold">
                                          <p:stCondLst>
                                            <p:cond delay="0"/>
                                          </p:stCondLst>
                                        </p:cTn>
                                        <p:tgtEl>
                                          <p:spTgt spid="397336">
                                            <p:txEl>
                                              <p:pRg st="8" end="8"/>
                                            </p:txEl>
                                          </p:spTgt>
                                        </p:tgtEl>
                                        <p:attrNameLst>
                                          <p:attrName>style.visibility</p:attrName>
                                        </p:attrNameLst>
                                      </p:cBhvr>
                                      <p:to>
                                        <p:strVal val="visible"/>
                                      </p:to>
                                    </p:set>
                                    <p:anim calcmode="lin" valueType="num">
                                      <p:cBhvr additive="base">
                                        <p:cTn id="32" dur="500" fill="hold"/>
                                        <p:tgtEl>
                                          <p:spTgt spid="397336">
                                            <p:txEl>
                                              <p:pRg st="8" end="8"/>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97336">
                                            <p:txEl>
                                              <p:pRg st="8" end="8"/>
                                            </p:txEl>
                                          </p:spTgt>
                                        </p:tgtEl>
                                        <p:attrNameLst>
                                          <p:attrName>ppt_y</p:attrName>
                                        </p:attrNameLst>
                                      </p:cBhvr>
                                      <p:tavLst>
                                        <p:tav tm="0">
                                          <p:val>
                                            <p:strVal val="#ppt_y"/>
                                          </p:val>
                                        </p:tav>
                                        <p:tav tm="100000">
                                          <p:val>
                                            <p:strVal val="#ppt_y"/>
                                          </p:val>
                                        </p:tav>
                                      </p:tavLst>
                                    </p:anim>
                                  </p:childTnLst>
                                </p:cTn>
                              </p:par>
                            </p:childTnLst>
                          </p:cTn>
                        </p:par>
                        <p:par>
                          <p:cTn id="34" fill="hold">
                            <p:stCondLst>
                              <p:cond delay="21000"/>
                            </p:stCondLst>
                            <p:childTnLst>
                              <p:par>
                                <p:cTn id="35" presetID="1" presetClass="entr" presetSubtype="0" fill="hold" grpId="0" nodeType="afterEffect">
                                  <p:stCondLst>
                                    <p:cond delay="2000"/>
                                  </p:stCondLst>
                                  <p:childTnLst>
                                    <p:set>
                                      <p:cBhvr>
                                        <p:cTn id="36" dur="1" fill="hold">
                                          <p:stCondLst>
                                            <p:cond delay="499"/>
                                          </p:stCondLst>
                                        </p:cTn>
                                        <p:tgtEl>
                                          <p:spTgt spid="397337"/>
                                        </p:tgtEl>
                                        <p:attrNameLst>
                                          <p:attrName>style.visibility</p:attrName>
                                        </p:attrNameLst>
                                      </p:cBhvr>
                                      <p:to>
                                        <p:strVal val="visible"/>
                                      </p:to>
                                    </p:set>
                                  </p:childTnLst>
                                </p:cTn>
                              </p:par>
                            </p:childTnLst>
                          </p:cTn>
                        </p:par>
                        <p:par>
                          <p:cTn id="37" fill="hold">
                            <p:stCondLst>
                              <p:cond delay="23500"/>
                            </p:stCondLst>
                            <p:childTnLst>
                              <p:par>
                                <p:cTn id="38" presetID="2" presetClass="entr" presetSubtype="4"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36" grpId="0" advAuto="1000" build="p"/>
      <p:bldP spid="3973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15"/>
          <p:cNvSpPr>
            <a:spLocks noChangeArrowheads="1"/>
          </p:cNvSpPr>
          <p:nvPr/>
        </p:nvSpPr>
        <p:spPr bwMode="auto">
          <a:xfrm>
            <a:off x="1382595" y="3971925"/>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矩形: 圆角 16"/>
          <p:cNvSpPr>
            <a:spLocks noChangeArrowheads="1"/>
          </p:cNvSpPr>
          <p:nvPr/>
        </p:nvSpPr>
        <p:spPr bwMode="auto">
          <a:xfrm>
            <a:off x="2327274" y="3971925"/>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pic>
        <p:nvPicPr>
          <p:cNvPr id="32770"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a:buClrTx/>
              <a:buSzTx/>
              <a:buFontTx/>
              <a:buNone/>
              <a:defRPr/>
            </a:pPr>
            <a:r>
              <a:rPr kumimoji="0" lang="zh-CN" altLang="en-US" sz="3600" kern="1200" cap="none" spc="0" normalizeH="0" baseline="0" noProof="0" dirty="0">
                <a:solidFill>
                  <a:schemeClr val="bg1"/>
                </a:solidFill>
                <a:latin typeface="+mn-lt"/>
                <a:ea typeface="+mn-ea"/>
                <a:cs typeface="+mn-ea"/>
                <a:sym typeface="+mn-lt"/>
              </a:rPr>
              <a:t>目录导航</a:t>
            </a:r>
            <a:endParaRPr kumimoji="0" lang="zh-CN" altLang="en-US" sz="3600" kern="1200" cap="none" spc="0" normalizeH="0" baseline="0" noProof="0" dirty="0">
              <a:solidFill>
                <a:schemeClr val="bg1"/>
              </a:solidFill>
              <a:latin typeface="+mn-lt"/>
              <a:ea typeface="+mn-ea"/>
              <a:cs typeface="+mn-ea"/>
              <a:sym typeface="+mn-lt"/>
            </a:endParaRPr>
          </a:p>
        </p:txBody>
      </p:sp>
      <p:sp>
        <p:nvSpPr>
          <p:cNvPr id="14" name="文本框 13"/>
          <p:cNvSpPr txBox="1"/>
          <p:nvPr/>
        </p:nvSpPr>
        <p:spPr>
          <a:xfrm>
            <a:off x="1501775" y="2776538"/>
            <a:ext cx="720725" cy="2241550"/>
          </a:xfrm>
          <a:prstGeom prst="rect">
            <a:avLst/>
          </a:prstGeom>
          <a:noFill/>
        </p:spPr>
        <p:txBody>
          <a:bodyPr>
            <a:spAutoFit/>
          </a:bodyPr>
          <a:lstStyle/>
          <a:p>
            <a:pPr marR="0" defTabSz="914400">
              <a:lnSpc>
                <a:spcPct val="150000"/>
              </a:lnSpc>
              <a:buClrTx/>
              <a:buSzTx/>
              <a:buFontTx/>
              <a:buNone/>
              <a:defRPr/>
            </a:pPr>
            <a:r>
              <a:rPr kumimoji="0" lang="en-US" altLang="zh-CN" sz="2400" kern="1200" cap="none" spc="0" normalizeH="0" baseline="0" noProof="0" dirty="0">
                <a:latin typeface="+mn-lt"/>
                <a:ea typeface="+mn-ea"/>
                <a:cs typeface="+mn-ea"/>
                <a:sym typeface="+mn-lt"/>
              </a:rPr>
              <a:t>1.1</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latin typeface="+mn-lt"/>
                <a:ea typeface="+mn-ea"/>
                <a:cs typeface="+mn-ea"/>
                <a:sym typeface="+mn-lt"/>
              </a:rPr>
              <a:t>1.2</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solidFill>
                  <a:schemeClr val="bg1"/>
                </a:solidFill>
                <a:latin typeface="+mn-lt"/>
                <a:ea typeface="+mn-ea"/>
                <a:cs typeface="+mn-ea"/>
                <a:sym typeface="+mn-lt"/>
              </a:rPr>
              <a:t>1.3</a:t>
            </a:r>
            <a:endParaRPr kumimoji="0" lang="zh-CN" altLang="en-US" sz="240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solidFill>
                  <a:schemeClr val="tx1">
                    <a:lumMod val="95000"/>
                    <a:lumOff val="5000"/>
                  </a:schemeClr>
                </a:solidFill>
                <a:latin typeface="+mn-lt"/>
                <a:ea typeface="+mn-ea"/>
                <a:cs typeface="+mn-ea"/>
                <a:sym typeface="+mn-lt"/>
              </a:rPr>
              <a:t>1.4</a:t>
            </a:r>
            <a:endParaRPr kumimoji="0" lang="zh-CN" altLang="en-US" sz="240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339975" y="2776538"/>
            <a:ext cx="4129088" cy="2243138"/>
          </a:xfrm>
          <a:prstGeom prst="rect">
            <a:avLst/>
          </a:prstGeom>
          <a:noFill/>
        </p:spPr>
        <p:txBody>
          <a:bodyPr>
            <a:spAutoFit/>
          </a:bodyPr>
          <a:lstStyle/>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数据结构的研究内容</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基本概念和术语</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solidFill>
                  <a:schemeClr val="bg1"/>
                </a:solidFill>
                <a:latin typeface="+mn-lt"/>
                <a:ea typeface="+mn-ea"/>
                <a:cs typeface="+mn-ea"/>
                <a:sym typeface="+mn-lt"/>
              </a:rPr>
              <a:t>抽象数据类型的表示与实现    </a:t>
            </a:r>
            <a:endParaRPr kumimoji="0" lang="zh-CN" altLang="en-US" sz="2400" kern="1200" cap="none" spc="0" normalizeH="0" baseline="0" noProof="0" dirty="0">
              <a:solidFill>
                <a:schemeClr val="bg1"/>
              </a:solidFill>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算法与算法分析</a:t>
            </a:r>
            <a:endParaRPr kumimoji="0" lang="zh-CN" altLang="en-US" sz="2400" kern="1200" cap="none" spc="0" normalizeH="0" baseline="0" noProof="0" dirty="0">
              <a:latin typeface="+mn-lt"/>
              <a:ea typeface="+mn-ea"/>
              <a:cs typeface="+mn-ea"/>
              <a:sym typeface="+mn-lt"/>
            </a:endParaRPr>
          </a:p>
        </p:txBody>
      </p:sp>
      <p:sp>
        <p:nvSpPr>
          <p:cNvPr id="2" name="矩形 1"/>
          <p:cNvSpPr/>
          <p:nvPr/>
        </p:nvSpPr>
        <p:spPr>
          <a:xfrm>
            <a:off x="3276600" y="457200"/>
            <a:ext cx="1458913" cy="52228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0"/>
          <p:cNvSpPr>
            <a:spLocks noChangeArrowheads="1"/>
          </p:cNvSpPr>
          <p:nvPr/>
        </p:nvSpPr>
        <p:spPr bwMode="auto">
          <a:xfrm>
            <a:off x="827088" y="215900"/>
            <a:ext cx="7850188" cy="685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数据类型</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20" name="组合 19"/>
          <p:cNvGrpSpPr/>
          <p:nvPr/>
        </p:nvGrpSpPr>
        <p:grpSpPr>
          <a:xfrm>
            <a:off x="676984" y="965779"/>
            <a:ext cx="3254995" cy="4695470"/>
            <a:chOff x="8962847" y="1808820"/>
            <a:chExt cx="3267851" cy="4220722"/>
          </a:xfrm>
        </p:grpSpPr>
        <p:sp>
          <p:nvSpPr>
            <p:cNvPr id="21" name="íślíḋè-圆角矩形 46"/>
            <p:cNvSpPr/>
            <p:nvPr/>
          </p:nvSpPr>
          <p:spPr>
            <a:xfrm>
              <a:off x="8988322" y="1808820"/>
              <a:ext cx="3242376" cy="4220722"/>
            </a:xfrm>
            <a:prstGeom prst="roundRect">
              <a:avLst>
                <a:gd name="adj" fmla="val 3485"/>
              </a:avLst>
            </a:prstGeom>
            <a:solidFill>
              <a:srgbClr val="8064A2"/>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2" name="íślíḋè-任意多边形 47"/>
            <p:cNvSpPr/>
            <p:nvPr/>
          </p:nvSpPr>
          <p:spPr>
            <a:xfrm>
              <a:off x="8962847" y="2457838"/>
              <a:ext cx="3242376" cy="3165082"/>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íślíḋè-文本框 48"/>
            <p:cNvSpPr txBox="1"/>
            <p:nvPr/>
          </p:nvSpPr>
          <p:spPr>
            <a:xfrm>
              <a:off x="10229186" y="2453932"/>
              <a:ext cx="755149" cy="707424"/>
            </a:xfrm>
            <a:prstGeom prst="rect">
              <a:avLst/>
            </a:prstGeom>
            <a:noFill/>
          </p:spPr>
          <p:txBody>
            <a:bodyPr wrap="none">
              <a:normAutofit/>
            </a:bodyPr>
            <a:lstStyle/>
            <a:p>
              <a:pPr marR="0" algn="ctr" defTabSz="914400" eaLnBrk="1" fontAlgn="auto" hangingPunct="1">
                <a:spcBef>
                  <a:spcPts val="0"/>
                </a:spcBef>
                <a:spcAft>
                  <a:spcPts val="0"/>
                </a:spcAft>
                <a:buClrTx/>
                <a:buSzTx/>
                <a:buFontTx/>
                <a:buNone/>
                <a:defRPr/>
              </a:pPr>
              <a:endParaRPr kumimoji="0" lang="en-US" sz="4000" kern="0" cap="none" spc="0" normalizeH="0" baseline="0" noProof="0" dirty="0">
                <a:solidFill>
                  <a:srgbClr val="EEECE1"/>
                </a:solidFill>
                <a:latin typeface="Calibri" panose="020F0502020204030204"/>
                <a:ea typeface="+mn-ea"/>
                <a:cs typeface="+mn-cs"/>
              </a:endParaRPr>
            </a:p>
          </p:txBody>
        </p:sp>
        <p:sp>
          <p:nvSpPr>
            <p:cNvPr id="25" name="íślíḋè-任意多边形 50"/>
            <p:cNvSpPr/>
            <p:nvPr/>
          </p:nvSpPr>
          <p:spPr>
            <a:xfrm>
              <a:off x="10401478" y="5287296"/>
              <a:ext cx="460054" cy="44534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4BACC6"/>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组合 25"/>
          <p:cNvGrpSpPr/>
          <p:nvPr/>
        </p:nvGrpSpPr>
        <p:grpSpPr>
          <a:xfrm>
            <a:off x="4600444" y="1039770"/>
            <a:ext cx="3095363" cy="4621478"/>
            <a:chOff x="8988319" y="1808820"/>
            <a:chExt cx="3283944" cy="4220722"/>
          </a:xfrm>
        </p:grpSpPr>
        <p:sp>
          <p:nvSpPr>
            <p:cNvPr id="27" name="íślíḋè-圆角矩形 41"/>
            <p:cNvSpPr/>
            <p:nvPr/>
          </p:nvSpPr>
          <p:spPr>
            <a:xfrm>
              <a:off x="8988319" y="1808820"/>
              <a:ext cx="3283944" cy="4220722"/>
            </a:xfrm>
            <a:prstGeom prst="roundRect">
              <a:avLst>
                <a:gd name="adj" fmla="val 3485"/>
              </a:avLst>
            </a:prstGeom>
            <a:solidFill>
              <a:srgbClr val="4BACC6">
                <a:lumMod val="100000"/>
              </a:srgbClr>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8" name="íślíḋè-任意多边形 42"/>
            <p:cNvSpPr/>
            <p:nvPr/>
          </p:nvSpPr>
          <p:spPr>
            <a:xfrm>
              <a:off x="8988319" y="2590659"/>
              <a:ext cx="3283944" cy="3165084"/>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íślíḋè-文本框 43"/>
            <p:cNvSpPr txBox="1"/>
            <p:nvPr/>
          </p:nvSpPr>
          <p:spPr>
            <a:xfrm>
              <a:off x="10296542" y="2100221"/>
              <a:ext cx="777005" cy="707425"/>
            </a:xfrm>
            <a:prstGeom prst="rect">
              <a:avLst/>
            </a:prstGeom>
            <a:noFill/>
          </p:spPr>
          <p:txBody>
            <a:bodyPr wrap="none">
              <a:normAutofit/>
            </a:bodyPr>
            <a:lstStyle/>
            <a:p>
              <a:pPr marR="0" algn="ctr" defTabSz="914400" eaLnBrk="1" fontAlgn="auto" hangingPunct="1">
                <a:spcBef>
                  <a:spcPts val="0"/>
                </a:spcBef>
                <a:spcAft>
                  <a:spcPts val="0"/>
                </a:spcAft>
                <a:buClrTx/>
                <a:buSzTx/>
                <a:buFontTx/>
                <a:buNone/>
                <a:defRPr/>
              </a:pPr>
              <a:endParaRPr kumimoji="0" lang="en-US" sz="4000" kern="0" cap="none" spc="0" normalizeH="0" baseline="0" noProof="0" dirty="0">
                <a:solidFill>
                  <a:srgbClr val="EEECE1"/>
                </a:solidFill>
                <a:latin typeface="Calibri" panose="020F0502020204030204"/>
                <a:ea typeface="+mn-ea"/>
                <a:cs typeface="+mn-cs"/>
              </a:endParaRPr>
            </a:p>
          </p:txBody>
        </p:sp>
        <p:sp>
          <p:nvSpPr>
            <p:cNvPr id="31" name="íślíḋè-任意多边形 45"/>
            <p:cNvSpPr/>
            <p:nvPr/>
          </p:nvSpPr>
          <p:spPr>
            <a:xfrm>
              <a:off x="10472691" y="5331281"/>
              <a:ext cx="459971" cy="456343"/>
            </a:xfrm>
            <a:custGeom>
              <a:avLst/>
              <a:gdLst>
                <a:gd name="connsiteX0" fmla="*/ 173038 w 331788"/>
                <a:gd name="connsiteY0" fmla="*/ 204788 h 330200"/>
                <a:gd name="connsiteX1" fmla="*/ 185738 w 331788"/>
                <a:gd name="connsiteY1" fmla="*/ 215901 h 330200"/>
                <a:gd name="connsiteX2" fmla="*/ 173038 w 331788"/>
                <a:gd name="connsiteY2" fmla="*/ 227014 h 330200"/>
                <a:gd name="connsiteX3" fmla="*/ 160338 w 331788"/>
                <a:gd name="connsiteY3" fmla="*/ 215901 h 330200"/>
                <a:gd name="connsiteX4" fmla="*/ 173038 w 331788"/>
                <a:gd name="connsiteY4" fmla="*/ 204788 h 330200"/>
                <a:gd name="connsiteX5" fmla="*/ 169690 w 331788"/>
                <a:gd name="connsiteY5" fmla="*/ 184150 h 330200"/>
                <a:gd name="connsiteX6" fmla="*/ 165860 w 331788"/>
                <a:gd name="connsiteY6" fmla="*/ 188084 h 330200"/>
                <a:gd name="connsiteX7" fmla="*/ 165860 w 331788"/>
                <a:gd name="connsiteY7" fmla="*/ 192019 h 330200"/>
                <a:gd name="connsiteX8" fmla="*/ 160752 w 331788"/>
                <a:gd name="connsiteY8" fmla="*/ 194642 h 330200"/>
                <a:gd name="connsiteX9" fmla="*/ 158198 w 331788"/>
                <a:gd name="connsiteY9" fmla="*/ 192019 h 330200"/>
                <a:gd name="connsiteX10" fmla="*/ 154367 w 331788"/>
                <a:gd name="connsiteY10" fmla="*/ 192019 h 330200"/>
                <a:gd name="connsiteX11" fmla="*/ 149260 w 331788"/>
                <a:gd name="connsiteY11" fmla="*/ 197264 h 330200"/>
                <a:gd name="connsiteX12" fmla="*/ 149260 w 331788"/>
                <a:gd name="connsiteY12" fmla="*/ 201199 h 330200"/>
                <a:gd name="connsiteX13" fmla="*/ 153091 w 331788"/>
                <a:gd name="connsiteY13" fmla="*/ 203821 h 330200"/>
                <a:gd name="connsiteX14" fmla="*/ 150537 w 331788"/>
                <a:gd name="connsiteY14" fmla="*/ 211690 h 330200"/>
                <a:gd name="connsiteX15" fmla="*/ 145429 w 331788"/>
                <a:gd name="connsiteY15" fmla="*/ 211690 h 330200"/>
                <a:gd name="connsiteX16" fmla="*/ 142875 w 331788"/>
                <a:gd name="connsiteY16" fmla="*/ 211690 h 330200"/>
                <a:gd name="connsiteX17" fmla="*/ 142875 w 331788"/>
                <a:gd name="connsiteY17" fmla="*/ 219558 h 330200"/>
                <a:gd name="connsiteX18" fmla="*/ 145429 w 331788"/>
                <a:gd name="connsiteY18" fmla="*/ 222181 h 330200"/>
                <a:gd name="connsiteX19" fmla="*/ 150537 w 331788"/>
                <a:gd name="connsiteY19" fmla="*/ 222181 h 330200"/>
                <a:gd name="connsiteX20" fmla="*/ 153091 w 331788"/>
                <a:gd name="connsiteY20" fmla="*/ 227427 h 330200"/>
                <a:gd name="connsiteX21" fmla="*/ 149260 w 331788"/>
                <a:gd name="connsiteY21" fmla="*/ 231361 h 330200"/>
                <a:gd name="connsiteX22" fmla="*/ 149260 w 331788"/>
                <a:gd name="connsiteY22" fmla="*/ 235295 h 330200"/>
                <a:gd name="connsiteX23" fmla="*/ 154367 w 331788"/>
                <a:gd name="connsiteY23" fmla="*/ 239230 h 330200"/>
                <a:gd name="connsiteX24" fmla="*/ 158198 w 331788"/>
                <a:gd name="connsiteY24" fmla="*/ 239230 h 330200"/>
                <a:gd name="connsiteX25" fmla="*/ 160752 w 331788"/>
                <a:gd name="connsiteY25" fmla="*/ 236607 h 330200"/>
                <a:gd name="connsiteX26" fmla="*/ 165860 w 331788"/>
                <a:gd name="connsiteY26" fmla="*/ 239230 h 330200"/>
                <a:gd name="connsiteX27" fmla="*/ 165860 w 331788"/>
                <a:gd name="connsiteY27" fmla="*/ 243164 h 330200"/>
                <a:gd name="connsiteX28" fmla="*/ 169690 w 331788"/>
                <a:gd name="connsiteY28" fmla="*/ 244475 h 330200"/>
                <a:gd name="connsiteX29" fmla="*/ 176075 w 331788"/>
                <a:gd name="connsiteY29" fmla="*/ 244475 h 330200"/>
                <a:gd name="connsiteX30" fmla="*/ 178629 w 331788"/>
                <a:gd name="connsiteY30" fmla="*/ 243164 h 330200"/>
                <a:gd name="connsiteX31" fmla="*/ 178629 w 331788"/>
                <a:gd name="connsiteY31" fmla="*/ 239230 h 330200"/>
                <a:gd name="connsiteX32" fmla="*/ 185013 w 331788"/>
                <a:gd name="connsiteY32" fmla="*/ 236607 h 330200"/>
                <a:gd name="connsiteX33" fmla="*/ 187567 w 331788"/>
                <a:gd name="connsiteY33" fmla="*/ 239230 h 330200"/>
                <a:gd name="connsiteX34" fmla="*/ 191398 w 331788"/>
                <a:gd name="connsiteY34" fmla="*/ 239230 h 330200"/>
                <a:gd name="connsiteX35" fmla="*/ 196506 w 331788"/>
                <a:gd name="connsiteY35" fmla="*/ 233984 h 330200"/>
                <a:gd name="connsiteX36" fmla="*/ 196506 w 331788"/>
                <a:gd name="connsiteY36" fmla="*/ 231361 h 330200"/>
                <a:gd name="connsiteX37" fmla="*/ 192675 w 331788"/>
                <a:gd name="connsiteY37" fmla="*/ 227427 h 330200"/>
                <a:gd name="connsiteX38" fmla="*/ 195229 w 331788"/>
                <a:gd name="connsiteY38" fmla="*/ 222181 h 330200"/>
                <a:gd name="connsiteX39" fmla="*/ 200336 w 331788"/>
                <a:gd name="connsiteY39" fmla="*/ 222181 h 330200"/>
                <a:gd name="connsiteX40" fmla="*/ 201613 w 331788"/>
                <a:gd name="connsiteY40" fmla="*/ 219558 h 330200"/>
                <a:gd name="connsiteX41" fmla="*/ 201613 w 331788"/>
                <a:gd name="connsiteY41" fmla="*/ 211690 h 330200"/>
                <a:gd name="connsiteX42" fmla="*/ 200336 w 331788"/>
                <a:gd name="connsiteY42" fmla="*/ 211690 h 330200"/>
                <a:gd name="connsiteX43" fmla="*/ 195229 w 331788"/>
                <a:gd name="connsiteY43" fmla="*/ 211690 h 330200"/>
                <a:gd name="connsiteX44" fmla="*/ 192675 w 331788"/>
                <a:gd name="connsiteY44" fmla="*/ 203821 h 330200"/>
                <a:gd name="connsiteX45" fmla="*/ 196506 w 331788"/>
                <a:gd name="connsiteY45" fmla="*/ 199887 h 330200"/>
                <a:gd name="connsiteX46" fmla="*/ 196506 w 331788"/>
                <a:gd name="connsiteY46" fmla="*/ 197264 h 330200"/>
                <a:gd name="connsiteX47" fmla="*/ 191398 w 331788"/>
                <a:gd name="connsiteY47" fmla="*/ 192019 h 330200"/>
                <a:gd name="connsiteX48" fmla="*/ 187567 w 331788"/>
                <a:gd name="connsiteY48" fmla="*/ 192019 h 330200"/>
                <a:gd name="connsiteX49" fmla="*/ 185013 w 331788"/>
                <a:gd name="connsiteY49" fmla="*/ 194642 h 330200"/>
                <a:gd name="connsiteX50" fmla="*/ 178629 w 331788"/>
                <a:gd name="connsiteY50" fmla="*/ 192019 h 330200"/>
                <a:gd name="connsiteX51" fmla="*/ 178629 w 331788"/>
                <a:gd name="connsiteY51" fmla="*/ 188084 h 330200"/>
                <a:gd name="connsiteX52" fmla="*/ 176075 w 331788"/>
                <a:gd name="connsiteY52" fmla="*/ 184150 h 330200"/>
                <a:gd name="connsiteX53" fmla="*/ 169690 w 331788"/>
                <a:gd name="connsiteY53" fmla="*/ 184150 h 330200"/>
                <a:gd name="connsiteX54" fmla="*/ 123825 w 331788"/>
                <a:gd name="connsiteY54" fmla="*/ 165100 h 330200"/>
                <a:gd name="connsiteX55" fmla="*/ 123825 w 331788"/>
                <a:gd name="connsiteY55" fmla="*/ 176213 h 330200"/>
                <a:gd name="connsiteX56" fmla="*/ 223838 w 331788"/>
                <a:gd name="connsiteY56" fmla="*/ 176213 h 330200"/>
                <a:gd name="connsiteX57" fmla="*/ 223838 w 331788"/>
                <a:gd name="connsiteY57" fmla="*/ 165100 h 330200"/>
                <a:gd name="connsiteX58" fmla="*/ 123825 w 331788"/>
                <a:gd name="connsiteY58" fmla="*/ 146050 h 330200"/>
                <a:gd name="connsiteX59" fmla="*/ 123825 w 331788"/>
                <a:gd name="connsiteY59" fmla="*/ 155575 h 330200"/>
                <a:gd name="connsiteX60" fmla="*/ 223838 w 331788"/>
                <a:gd name="connsiteY60" fmla="*/ 155575 h 330200"/>
                <a:gd name="connsiteX61" fmla="*/ 223838 w 331788"/>
                <a:gd name="connsiteY61" fmla="*/ 146050 h 330200"/>
                <a:gd name="connsiteX62" fmla="*/ 123825 w 331788"/>
                <a:gd name="connsiteY62" fmla="*/ 131763 h 330200"/>
                <a:gd name="connsiteX63" fmla="*/ 123825 w 331788"/>
                <a:gd name="connsiteY63" fmla="*/ 139701 h 330200"/>
                <a:gd name="connsiteX64" fmla="*/ 166688 w 331788"/>
                <a:gd name="connsiteY64" fmla="*/ 139701 h 330200"/>
                <a:gd name="connsiteX65" fmla="*/ 166688 w 331788"/>
                <a:gd name="connsiteY65" fmla="*/ 131763 h 330200"/>
                <a:gd name="connsiteX66" fmla="*/ 123825 w 331788"/>
                <a:gd name="connsiteY66" fmla="*/ 115888 h 330200"/>
                <a:gd name="connsiteX67" fmla="*/ 123825 w 331788"/>
                <a:gd name="connsiteY67" fmla="*/ 122238 h 330200"/>
                <a:gd name="connsiteX68" fmla="*/ 166688 w 331788"/>
                <a:gd name="connsiteY68" fmla="*/ 122238 h 330200"/>
                <a:gd name="connsiteX69" fmla="*/ 166688 w 331788"/>
                <a:gd name="connsiteY69" fmla="*/ 115888 h 330200"/>
                <a:gd name="connsiteX70" fmla="*/ 179388 w 331788"/>
                <a:gd name="connsiteY70" fmla="*/ 100013 h 330200"/>
                <a:gd name="connsiteX71" fmla="*/ 179388 w 331788"/>
                <a:gd name="connsiteY71" fmla="*/ 139701 h 330200"/>
                <a:gd name="connsiteX72" fmla="*/ 223838 w 331788"/>
                <a:gd name="connsiteY72" fmla="*/ 139701 h 330200"/>
                <a:gd name="connsiteX73" fmla="*/ 223838 w 331788"/>
                <a:gd name="connsiteY73" fmla="*/ 100013 h 330200"/>
                <a:gd name="connsiteX74" fmla="*/ 123825 w 331788"/>
                <a:gd name="connsiteY74" fmla="*/ 100013 h 330200"/>
                <a:gd name="connsiteX75" fmla="*/ 123825 w 331788"/>
                <a:gd name="connsiteY75" fmla="*/ 106363 h 330200"/>
                <a:gd name="connsiteX76" fmla="*/ 166688 w 331788"/>
                <a:gd name="connsiteY76" fmla="*/ 106363 h 330200"/>
                <a:gd name="connsiteX77" fmla="*/ 166688 w 331788"/>
                <a:gd name="connsiteY77" fmla="*/ 100013 h 330200"/>
                <a:gd name="connsiteX78" fmla="*/ 106363 w 331788"/>
                <a:gd name="connsiteY78" fmla="*/ 76200 h 330200"/>
                <a:gd name="connsiteX79" fmla="*/ 238126 w 331788"/>
                <a:gd name="connsiteY79" fmla="*/ 76200 h 330200"/>
                <a:gd name="connsiteX80" fmla="*/ 238126 w 331788"/>
                <a:gd name="connsiteY80" fmla="*/ 254000 h 330200"/>
                <a:gd name="connsiteX81" fmla="*/ 106363 w 331788"/>
                <a:gd name="connsiteY81" fmla="*/ 254000 h 330200"/>
                <a:gd name="connsiteX82" fmla="*/ 103296 w 331788"/>
                <a:gd name="connsiteY82" fmla="*/ 65088 h 330200"/>
                <a:gd name="connsiteX83" fmla="*/ 96838 w 331788"/>
                <a:gd name="connsiteY83" fmla="*/ 71583 h 330200"/>
                <a:gd name="connsiteX84" fmla="*/ 96838 w 331788"/>
                <a:gd name="connsiteY84" fmla="*/ 258619 h 330200"/>
                <a:gd name="connsiteX85" fmla="*/ 103296 w 331788"/>
                <a:gd name="connsiteY85" fmla="*/ 265113 h 330200"/>
                <a:gd name="connsiteX86" fmla="*/ 242781 w 331788"/>
                <a:gd name="connsiteY86" fmla="*/ 265113 h 330200"/>
                <a:gd name="connsiteX87" fmla="*/ 246655 w 331788"/>
                <a:gd name="connsiteY87" fmla="*/ 263814 h 330200"/>
                <a:gd name="connsiteX88" fmla="*/ 247947 w 331788"/>
                <a:gd name="connsiteY88" fmla="*/ 263814 h 330200"/>
                <a:gd name="connsiteX89" fmla="*/ 247947 w 331788"/>
                <a:gd name="connsiteY89" fmla="*/ 262516 h 330200"/>
                <a:gd name="connsiteX90" fmla="*/ 249238 w 331788"/>
                <a:gd name="connsiteY90" fmla="*/ 258619 h 330200"/>
                <a:gd name="connsiteX91" fmla="*/ 249238 w 331788"/>
                <a:gd name="connsiteY91" fmla="*/ 71583 h 330200"/>
                <a:gd name="connsiteX92" fmla="*/ 242781 w 331788"/>
                <a:gd name="connsiteY92" fmla="*/ 65088 h 330200"/>
                <a:gd name="connsiteX93" fmla="*/ 103296 w 331788"/>
                <a:gd name="connsiteY93" fmla="*/ 65088 h 330200"/>
                <a:gd name="connsiteX94" fmla="*/ 165894 w 331788"/>
                <a:gd name="connsiteY94" fmla="*/ 0 h 330200"/>
                <a:gd name="connsiteX95" fmla="*/ 331788 w 331788"/>
                <a:gd name="connsiteY95" fmla="*/ 165100 h 330200"/>
                <a:gd name="connsiteX96" fmla="*/ 165894 w 331788"/>
                <a:gd name="connsiteY96" fmla="*/ 330200 h 330200"/>
                <a:gd name="connsiteX97" fmla="*/ 0 w 331788"/>
                <a:gd name="connsiteY97" fmla="*/ 165100 h 330200"/>
                <a:gd name="connsiteX98" fmla="*/ 165894 w 331788"/>
                <a:gd name="connsiteY98"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31788" h="330200">
                  <a:moveTo>
                    <a:pt x="173038" y="204788"/>
                  </a:moveTo>
                  <a:cubicBezTo>
                    <a:pt x="180052" y="204788"/>
                    <a:pt x="185738" y="209763"/>
                    <a:pt x="185738" y="215901"/>
                  </a:cubicBezTo>
                  <a:cubicBezTo>
                    <a:pt x="185738" y="222039"/>
                    <a:pt x="180052" y="227014"/>
                    <a:pt x="173038" y="227014"/>
                  </a:cubicBezTo>
                  <a:cubicBezTo>
                    <a:pt x="166024" y="227014"/>
                    <a:pt x="160338" y="222039"/>
                    <a:pt x="160338" y="215901"/>
                  </a:cubicBezTo>
                  <a:cubicBezTo>
                    <a:pt x="160338" y="209763"/>
                    <a:pt x="166024" y="204788"/>
                    <a:pt x="173038" y="204788"/>
                  </a:cubicBezTo>
                  <a:close/>
                  <a:moveTo>
                    <a:pt x="169690" y="184150"/>
                  </a:moveTo>
                  <a:cubicBezTo>
                    <a:pt x="168414" y="184150"/>
                    <a:pt x="165860" y="186773"/>
                    <a:pt x="165860" y="188084"/>
                  </a:cubicBezTo>
                  <a:cubicBezTo>
                    <a:pt x="165860" y="188084"/>
                    <a:pt x="165860" y="188084"/>
                    <a:pt x="165860" y="192019"/>
                  </a:cubicBezTo>
                  <a:cubicBezTo>
                    <a:pt x="165860" y="193330"/>
                    <a:pt x="162029" y="193330"/>
                    <a:pt x="160752" y="194642"/>
                  </a:cubicBezTo>
                  <a:cubicBezTo>
                    <a:pt x="160752" y="194642"/>
                    <a:pt x="160752" y="194642"/>
                    <a:pt x="158198" y="192019"/>
                  </a:cubicBezTo>
                  <a:cubicBezTo>
                    <a:pt x="156921" y="190707"/>
                    <a:pt x="155644" y="190707"/>
                    <a:pt x="154367" y="192019"/>
                  </a:cubicBezTo>
                  <a:cubicBezTo>
                    <a:pt x="154367" y="192019"/>
                    <a:pt x="154367" y="192019"/>
                    <a:pt x="149260" y="197264"/>
                  </a:cubicBezTo>
                  <a:cubicBezTo>
                    <a:pt x="149260" y="198576"/>
                    <a:pt x="149260" y="199887"/>
                    <a:pt x="149260" y="201199"/>
                  </a:cubicBezTo>
                  <a:cubicBezTo>
                    <a:pt x="149260" y="201199"/>
                    <a:pt x="149260" y="201199"/>
                    <a:pt x="153091" y="203821"/>
                  </a:cubicBezTo>
                  <a:cubicBezTo>
                    <a:pt x="151814" y="206444"/>
                    <a:pt x="150537" y="207756"/>
                    <a:pt x="150537" y="211690"/>
                  </a:cubicBezTo>
                  <a:cubicBezTo>
                    <a:pt x="150537" y="211690"/>
                    <a:pt x="150537" y="211690"/>
                    <a:pt x="145429" y="211690"/>
                  </a:cubicBezTo>
                  <a:cubicBezTo>
                    <a:pt x="144152" y="211690"/>
                    <a:pt x="142875" y="210379"/>
                    <a:pt x="142875" y="211690"/>
                  </a:cubicBezTo>
                  <a:cubicBezTo>
                    <a:pt x="142875" y="211690"/>
                    <a:pt x="142875" y="211690"/>
                    <a:pt x="142875" y="219558"/>
                  </a:cubicBezTo>
                  <a:cubicBezTo>
                    <a:pt x="142875" y="220870"/>
                    <a:pt x="144152" y="222181"/>
                    <a:pt x="145429" y="222181"/>
                  </a:cubicBezTo>
                  <a:cubicBezTo>
                    <a:pt x="145429" y="222181"/>
                    <a:pt x="145429" y="222181"/>
                    <a:pt x="150537" y="222181"/>
                  </a:cubicBezTo>
                  <a:cubicBezTo>
                    <a:pt x="150537" y="224804"/>
                    <a:pt x="151814" y="226115"/>
                    <a:pt x="153091" y="227427"/>
                  </a:cubicBezTo>
                  <a:cubicBezTo>
                    <a:pt x="153091" y="227427"/>
                    <a:pt x="153091" y="227427"/>
                    <a:pt x="149260" y="231361"/>
                  </a:cubicBezTo>
                  <a:cubicBezTo>
                    <a:pt x="147983" y="232673"/>
                    <a:pt x="147983" y="233984"/>
                    <a:pt x="149260" y="235295"/>
                  </a:cubicBezTo>
                  <a:cubicBezTo>
                    <a:pt x="149260" y="235295"/>
                    <a:pt x="149260" y="235295"/>
                    <a:pt x="154367" y="239230"/>
                  </a:cubicBezTo>
                  <a:cubicBezTo>
                    <a:pt x="155644" y="240541"/>
                    <a:pt x="156921" y="240541"/>
                    <a:pt x="158198" y="239230"/>
                  </a:cubicBezTo>
                  <a:cubicBezTo>
                    <a:pt x="158198" y="239230"/>
                    <a:pt x="158198" y="239230"/>
                    <a:pt x="160752" y="236607"/>
                  </a:cubicBezTo>
                  <a:cubicBezTo>
                    <a:pt x="162029" y="237918"/>
                    <a:pt x="165860" y="239230"/>
                    <a:pt x="165860" y="239230"/>
                  </a:cubicBezTo>
                  <a:cubicBezTo>
                    <a:pt x="165860" y="239230"/>
                    <a:pt x="165860" y="239230"/>
                    <a:pt x="165860" y="243164"/>
                  </a:cubicBezTo>
                  <a:cubicBezTo>
                    <a:pt x="165860" y="244475"/>
                    <a:pt x="168414" y="244475"/>
                    <a:pt x="169690" y="244475"/>
                  </a:cubicBezTo>
                  <a:cubicBezTo>
                    <a:pt x="169690" y="244475"/>
                    <a:pt x="169690" y="244475"/>
                    <a:pt x="176075" y="244475"/>
                  </a:cubicBezTo>
                  <a:cubicBezTo>
                    <a:pt x="177352" y="244475"/>
                    <a:pt x="178629" y="244475"/>
                    <a:pt x="178629" y="243164"/>
                  </a:cubicBezTo>
                  <a:cubicBezTo>
                    <a:pt x="178629" y="243164"/>
                    <a:pt x="178629" y="243164"/>
                    <a:pt x="178629" y="239230"/>
                  </a:cubicBezTo>
                  <a:cubicBezTo>
                    <a:pt x="182460" y="239230"/>
                    <a:pt x="182460" y="237918"/>
                    <a:pt x="185013" y="236607"/>
                  </a:cubicBezTo>
                  <a:cubicBezTo>
                    <a:pt x="185013" y="236607"/>
                    <a:pt x="185013" y="236607"/>
                    <a:pt x="187567" y="239230"/>
                  </a:cubicBezTo>
                  <a:cubicBezTo>
                    <a:pt x="188844" y="240541"/>
                    <a:pt x="190121" y="240541"/>
                    <a:pt x="191398" y="239230"/>
                  </a:cubicBezTo>
                  <a:cubicBezTo>
                    <a:pt x="191398" y="239230"/>
                    <a:pt x="191398" y="239230"/>
                    <a:pt x="196506" y="233984"/>
                  </a:cubicBezTo>
                  <a:cubicBezTo>
                    <a:pt x="196506" y="233984"/>
                    <a:pt x="196506" y="232673"/>
                    <a:pt x="196506" y="231361"/>
                  </a:cubicBezTo>
                  <a:cubicBezTo>
                    <a:pt x="196506" y="231361"/>
                    <a:pt x="196506" y="231361"/>
                    <a:pt x="192675" y="227427"/>
                  </a:cubicBezTo>
                  <a:cubicBezTo>
                    <a:pt x="193952" y="226115"/>
                    <a:pt x="195229" y="224804"/>
                    <a:pt x="195229" y="222181"/>
                  </a:cubicBezTo>
                  <a:cubicBezTo>
                    <a:pt x="195229" y="222181"/>
                    <a:pt x="195229" y="222181"/>
                    <a:pt x="200336" y="222181"/>
                  </a:cubicBezTo>
                  <a:cubicBezTo>
                    <a:pt x="201613" y="222181"/>
                    <a:pt x="201613" y="220870"/>
                    <a:pt x="201613" y="219558"/>
                  </a:cubicBezTo>
                  <a:lnTo>
                    <a:pt x="201613" y="211690"/>
                  </a:lnTo>
                  <a:cubicBezTo>
                    <a:pt x="201613" y="210379"/>
                    <a:pt x="201613" y="211690"/>
                    <a:pt x="200336" y="211690"/>
                  </a:cubicBezTo>
                  <a:cubicBezTo>
                    <a:pt x="200336" y="211690"/>
                    <a:pt x="200336" y="211690"/>
                    <a:pt x="195229" y="211690"/>
                  </a:cubicBezTo>
                  <a:cubicBezTo>
                    <a:pt x="195229" y="207756"/>
                    <a:pt x="193952" y="206444"/>
                    <a:pt x="192675" y="203821"/>
                  </a:cubicBezTo>
                  <a:cubicBezTo>
                    <a:pt x="192675" y="203821"/>
                    <a:pt x="192675" y="203821"/>
                    <a:pt x="196506" y="199887"/>
                  </a:cubicBezTo>
                  <a:cubicBezTo>
                    <a:pt x="196506" y="199887"/>
                    <a:pt x="196506" y="198576"/>
                    <a:pt x="196506" y="197264"/>
                  </a:cubicBezTo>
                  <a:cubicBezTo>
                    <a:pt x="196506" y="197264"/>
                    <a:pt x="196506" y="197264"/>
                    <a:pt x="191398" y="192019"/>
                  </a:cubicBezTo>
                  <a:cubicBezTo>
                    <a:pt x="190121" y="190707"/>
                    <a:pt x="188844" y="190707"/>
                    <a:pt x="187567" y="192019"/>
                  </a:cubicBezTo>
                  <a:cubicBezTo>
                    <a:pt x="187567" y="192019"/>
                    <a:pt x="187567" y="192019"/>
                    <a:pt x="185013" y="194642"/>
                  </a:cubicBezTo>
                  <a:cubicBezTo>
                    <a:pt x="182460" y="193330"/>
                    <a:pt x="182460" y="193330"/>
                    <a:pt x="178629" y="192019"/>
                  </a:cubicBezTo>
                  <a:cubicBezTo>
                    <a:pt x="178629" y="192019"/>
                    <a:pt x="178629" y="192019"/>
                    <a:pt x="178629" y="188084"/>
                  </a:cubicBezTo>
                  <a:cubicBezTo>
                    <a:pt x="178629" y="186773"/>
                    <a:pt x="177352" y="184150"/>
                    <a:pt x="176075" y="184150"/>
                  </a:cubicBezTo>
                  <a:cubicBezTo>
                    <a:pt x="176075" y="184150"/>
                    <a:pt x="176075" y="184150"/>
                    <a:pt x="169690" y="184150"/>
                  </a:cubicBezTo>
                  <a:close/>
                  <a:moveTo>
                    <a:pt x="123825" y="165100"/>
                  </a:moveTo>
                  <a:lnTo>
                    <a:pt x="123825" y="176213"/>
                  </a:lnTo>
                  <a:lnTo>
                    <a:pt x="223838" y="176213"/>
                  </a:lnTo>
                  <a:lnTo>
                    <a:pt x="223838" y="165100"/>
                  </a:lnTo>
                  <a:close/>
                  <a:moveTo>
                    <a:pt x="123825" y="146050"/>
                  </a:moveTo>
                  <a:lnTo>
                    <a:pt x="123825" y="155575"/>
                  </a:lnTo>
                  <a:lnTo>
                    <a:pt x="223838" y="155575"/>
                  </a:lnTo>
                  <a:lnTo>
                    <a:pt x="223838" y="146050"/>
                  </a:lnTo>
                  <a:close/>
                  <a:moveTo>
                    <a:pt x="123825" y="131763"/>
                  </a:moveTo>
                  <a:lnTo>
                    <a:pt x="123825" y="139701"/>
                  </a:lnTo>
                  <a:lnTo>
                    <a:pt x="166688" y="139701"/>
                  </a:lnTo>
                  <a:lnTo>
                    <a:pt x="166688" y="131763"/>
                  </a:lnTo>
                  <a:close/>
                  <a:moveTo>
                    <a:pt x="123825" y="115888"/>
                  </a:moveTo>
                  <a:lnTo>
                    <a:pt x="123825" y="122238"/>
                  </a:lnTo>
                  <a:lnTo>
                    <a:pt x="166688" y="122238"/>
                  </a:lnTo>
                  <a:lnTo>
                    <a:pt x="166688" y="115888"/>
                  </a:lnTo>
                  <a:close/>
                  <a:moveTo>
                    <a:pt x="179388" y="100013"/>
                  </a:moveTo>
                  <a:lnTo>
                    <a:pt x="179388" y="139701"/>
                  </a:lnTo>
                  <a:lnTo>
                    <a:pt x="223838" y="139701"/>
                  </a:lnTo>
                  <a:lnTo>
                    <a:pt x="223838" y="100013"/>
                  </a:lnTo>
                  <a:close/>
                  <a:moveTo>
                    <a:pt x="123825" y="100013"/>
                  </a:moveTo>
                  <a:lnTo>
                    <a:pt x="123825" y="106363"/>
                  </a:lnTo>
                  <a:lnTo>
                    <a:pt x="166688" y="106363"/>
                  </a:lnTo>
                  <a:lnTo>
                    <a:pt x="166688" y="100013"/>
                  </a:lnTo>
                  <a:close/>
                  <a:moveTo>
                    <a:pt x="106363" y="76200"/>
                  </a:moveTo>
                  <a:lnTo>
                    <a:pt x="238126" y="76200"/>
                  </a:lnTo>
                  <a:lnTo>
                    <a:pt x="238126" y="254000"/>
                  </a:lnTo>
                  <a:lnTo>
                    <a:pt x="106363" y="254000"/>
                  </a:lnTo>
                  <a:close/>
                  <a:moveTo>
                    <a:pt x="103296" y="65088"/>
                  </a:moveTo>
                  <a:cubicBezTo>
                    <a:pt x="99421" y="65088"/>
                    <a:pt x="96838" y="67686"/>
                    <a:pt x="96838" y="71583"/>
                  </a:cubicBezTo>
                  <a:cubicBezTo>
                    <a:pt x="96838" y="71583"/>
                    <a:pt x="96838" y="71583"/>
                    <a:pt x="96838" y="258619"/>
                  </a:cubicBezTo>
                  <a:cubicBezTo>
                    <a:pt x="96838" y="262516"/>
                    <a:pt x="99421" y="265113"/>
                    <a:pt x="103296" y="265113"/>
                  </a:cubicBezTo>
                  <a:cubicBezTo>
                    <a:pt x="103296" y="265113"/>
                    <a:pt x="103296" y="265113"/>
                    <a:pt x="242781" y="265113"/>
                  </a:cubicBezTo>
                  <a:cubicBezTo>
                    <a:pt x="245364" y="265113"/>
                    <a:pt x="246655" y="263814"/>
                    <a:pt x="246655" y="263814"/>
                  </a:cubicBezTo>
                  <a:cubicBezTo>
                    <a:pt x="246655" y="263814"/>
                    <a:pt x="247947" y="263814"/>
                    <a:pt x="247947" y="263814"/>
                  </a:cubicBezTo>
                  <a:cubicBezTo>
                    <a:pt x="247947" y="262516"/>
                    <a:pt x="247947" y="262516"/>
                    <a:pt x="247947" y="262516"/>
                  </a:cubicBezTo>
                  <a:cubicBezTo>
                    <a:pt x="247947" y="262516"/>
                    <a:pt x="249238" y="261217"/>
                    <a:pt x="249238" y="258619"/>
                  </a:cubicBezTo>
                  <a:lnTo>
                    <a:pt x="249238" y="71583"/>
                  </a:lnTo>
                  <a:cubicBezTo>
                    <a:pt x="249238" y="67686"/>
                    <a:pt x="246655" y="65088"/>
                    <a:pt x="242781" y="65088"/>
                  </a:cubicBezTo>
                  <a:cubicBezTo>
                    <a:pt x="242781" y="65088"/>
                    <a:pt x="242781" y="65088"/>
                    <a:pt x="103296" y="65088"/>
                  </a:cubicBezTo>
                  <a:close/>
                  <a:moveTo>
                    <a:pt x="165894" y="0"/>
                  </a:moveTo>
                  <a:cubicBezTo>
                    <a:pt x="257515" y="0"/>
                    <a:pt x="331788" y="73918"/>
                    <a:pt x="331788" y="165100"/>
                  </a:cubicBezTo>
                  <a:cubicBezTo>
                    <a:pt x="331788" y="256282"/>
                    <a:pt x="257515" y="330200"/>
                    <a:pt x="165894" y="330200"/>
                  </a:cubicBezTo>
                  <a:cubicBezTo>
                    <a:pt x="74273" y="330200"/>
                    <a:pt x="0" y="256282"/>
                    <a:pt x="0" y="165100"/>
                  </a:cubicBezTo>
                  <a:cubicBezTo>
                    <a:pt x="0" y="73918"/>
                    <a:pt x="74273" y="0"/>
                    <a:pt x="165894" y="0"/>
                  </a:cubicBezTo>
                  <a:close/>
                </a:path>
              </a:pathLst>
            </a:custGeom>
            <a:solidFill>
              <a:srgbClr val="4BACC6"/>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32" name="Rectangle 1027"/>
          <p:cNvSpPr txBox="1">
            <a:spLocks noChangeArrowheads="1"/>
          </p:cNvSpPr>
          <p:nvPr/>
        </p:nvSpPr>
        <p:spPr bwMode="auto">
          <a:xfrm>
            <a:off x="744605" y="2312410"/>
            <a:ext cx="3120991" cy="223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lvl="0" indent="0" eaLnBrk="1" hangingPunct="1">
              <a:buClr>
                <a:schemeClr val="tx1"/>
              </a:buClr>
              <a:buSzPct val="50000"/>
              <a:defRPr/>
            </a:pPr>
            <a:r>
              <a:rPr kumimoji="1" lang="en-US" altLang="zh-CN" sz="2000" kern="0" dirty="0">
                <a:ea typeface="+mn-ea"/>
                <a:cs typeface="+mn-ea"/>
                <a:sym typeface="+mn-lt"/>
              </a:rPr>
              <a:t>char  int float double void</a:t>
            </a:r>
            <a:endParaRPr kumimoji="1" lang="en-US" altLang="zh-CN" sz="2000" kern="0" dirty="0">
              <a:ea typeface="+mn-ea"/>
              <a:cs typeface="+mn-ea"/>
              <a:sym typeface="+mn-lt"/>
            </a:endParaRPr>
          </a:p>
          <a:p>
            <a:pPr indent="0" eaLnBrk="1" hangingPunct="1">
              <a:buClr>
                <a:schemeClr val="tx1"/>
              </a:buClr>
              <a:buSzPct val="50000"/>
              <a:defRPr/>
            </a:pPr>
            <a:r>
              <a:rPr lang="zh-CN" altLang="en-US" sz="2000" dirty="0">
                <a:solidFill>
                  <a:schemeClr val="tx1">
                    <a:lumMod val="95000"/>
                    <a:lumOff val="5000"/>
                  </a:schemeClr>
                </a:solidFill>
                <a:cs typeface="+mn-ea"/>
                <a:sym typeface="+mn-lt"/>
              </a:rPr>
              <a:t>数组</a:t>
            </a:r>
            <a:endParaRPr lang="en-US" altLang="zh-CN" sz="2000" dirty="0">
              <a:solidFill>
                <a:schemeClr val="tx1">
                  <a:lumMod val="95000"/>
                  <a:lumOff val="5000"/>
                </a:schemeClr>
              </a:solidFill>
              <a:cs typeface="+mn-ea"/>
              <a:sym typeface="+mn-lt"/>
            </a:endParaRPr>
          </a:p>
          <a:p>
            <a:pPr indent="0" eaLnBrk="1" hangingPunct="1">
              <a:buClr>
                <a:schemeClr val="tx1"/>
              </a:buClr>
              <a:buSzPct val="50000"/>
              <a:defRPr/>
            </a:pPr>
            <a:r>
              <a:rPr lang="zh-CN" altLang="en-US" sz="2000" dirty="0">
                <a:solidFill>
                  <a:schemeClr val="tx1">
                    <a:lumMod val="95000"/>
                    <a:lumOff val="5000"/>
                  </a:schemeClr>
                </a:solidFill>
                <a:cs typeface="+mn-ea"/>
                <a:sym typeface="+mn-lt"/>
              </a:rPr>
              <a:t>结构体</a:t>
            </a:r>
            <a:endParaRPr lang="en-US" altLang="zh-CN" sz="2000" dirty="0">
              <a:solidFill>
                <a:schemeClr val="tx1">
                  <a:lumMod val="95000"/>
                  <a:lumOff val="5000"/>
                </a:schemeClr>
              </a:solidFill>
              <a:cs typeface="+mn-ea"/>
              <a:sym typeface="+mn-lt"/>
            </a:endParaRPr>
          </a:p>
          <a:p>
            <a:pPr indent="0" eaLnBrk="1" hangingPunct="1">
              <a:buClr>
                <a:schemeClr val="tx1"/>
              </a:buClr>
              <a:buSzPct val="50000"/>
              <a:defRPr/>
            </a:pPr>
            <a:r>
              <a:rPr lang="zh-CN" altLang="en-US" sz="2000" dirty="0">
                <a:solidFill>
                  <a:schemeClr val="tx1">
                    <a:lumMod val="95000"/>
                    <a:lumOff val="5000"/>
                  </a:schemeClr>
                </a:solidFill>
                <a:cs typeface="+mn-ea"/>
                <a:sym typeface="+mn-lt"/>
              </a:rPr>
              <a:t>共用体</a:t>
            </a:r>
            <a:endParaRPr lang="en-US" altLang="zh-CN" sz="2000" dirty="0">
              <a:solidFill>
                <a:schemeClr val="tx1">
                  <a:lumMod val="95000"/>
                  <a:lumOff val="5000"/>
                </a:schemeClr>
              </a:solidFill>
              <a:cs typeface="+mn-ea"/>
              <a:sym typeface="+mn-lt"/>
            </a:endParaRPr>
          </a:p>
          <a:p>
            <a:pPr indent="0" eaLnBrk="1" hangingPunct="1">
              <a:buClr>
                <a:schemeClr val="tx1"/>
              </a:buClr>
              <a:buSzPct val="50000"/>
              <a:defRPr/>
            </a:pPr>
            <a:r>
              <a:rPr lang="zh-CN" altLang="en-US" sz="2000" dirty="0">
                <a:solidFill>
                  <a:schemeClr val="tx1">
                    <a:lumMod val="95000"/>
                    <a:lumOff val="5000"/>
                  </a:schemeClr>
                </a:solidFill>
                <a:cs typeface="+mn-ea"/>
                <a:sym typeface="+mn-lt"/>
              </a:rPr>
              <a:t>文件</a:t>
            </a:r>
            <a:endParaRPr kumimoji="1" lang="en-US" altLang="zh-CN" sz="2000" kern="0" dirty="0">
              <a:ea typeface="+mn-ea"/>
              <a:cs typeface="+mn-ea"/>
              <a:sym typeface="+mn-lt"/>
            </a:endParaRPr>
          </a:p>
        </p:txBody>
      </p:sp>
      <p:sp>
        <p:nvSpPr>
          <p:cNvPr id="331779" name="Rectangle 1027"/>
          <p:cNvSpPr>
            <a:spLocks noGrp="1" noChangeArrowheads="1"/>
          </p:cNvSpPr>
          <p:nvPr>
            <p:ph idx="1" hasCustomPrompt="1"/>
          </p:nvPr>
        </p:nvSpPr>
        <p:spPr>
          <a:xfrm>
            <a:off x="1718102" y="1179953"/>
            <a:ext cx="1858963" cy="558800"/>
          </a:xfrm>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ct val="0"/>
              </a:spcBef>
              <a:spcAft>
                <a:spcPct val="0"/>
              </a:spcAft>
              <a:buClr>
                <a:schemeClr val="tx1"/>
              </a:buClr>
              <a:buSzPct val="50000"/>
              <a:buFontTx/>
              <a:buNone/>
              <a:defRPr/>
            </a:pPr>
            <a:r>
              <a:rPr kumimoji="1" lang="en-US" altLang="zh-CN" sz="2600" dirty="0">
                <a:solidFill>
                  <a:schemeClr val="bg1"/>
                </a:solidFill>
                <a:ea typeface="+mn-ea"/>
                <a:cs typeface="+mn-ea"/>
                <a:sym typeface="+mn-lt"/>
              </a:rPr>
              <a:t>C</a:t>
            </a:r>
            <a:r>
              <a:rPr kumimoji="1" lang="zh-CN" altLang="en-US" sz="2600" dirty="0">
                <a:solidFill>
                  <a:schemeClr val="bg1"/>
                </a:solidFill>
                <a:ea typeface="+mn-ea"/>
                <a:cs typeface="+mn-ea"/>
                <a:sym typeface="+mn-lt"/>
              </a:rPr>
              <a:t>语言</a:t>
            </a:r>
            <a:endParaRPr kumimoji="1" lang="zh-CN" altLang="en-US" sz="26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33" name="Rectangle 1027"/>
          <p:cNvSpPr txBox="1">
            <a:spLocks noChangeArrowheads="1"/>
          </p:cNvSpPr>
          <p:nvPr/>
        </p:nvSpPr>
        <p:spPr bwMode="auto">
          <a:xfrm>
            <a:off x="5322369" y="1332014"/>
            <a:ext cx="20510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30000"/>
              </a:lnSpc>
              <a:spcBef>
                <a:spcPct val="0"/>
              </a:spcBef>
              <a:spcAft>
                <a:spcPct val="0"/>
              </a:spcAft>
              <a:buClr>
                <a:schemeClr val="tx1"/>
              </a:buClr>
              <a:buSzPct val="50000"/>
              <a:buFontTx/>
              <a:buNone/>
              <a:defRPr/>
            </a:pPr>
            <a:r>
              <a:rPr kumimoji="1" lang="en-US" altLang="zh-CN" sz="2600" b="0" i="0" u="none" strike="noStrike" kern="0" cap="none" spc="0" normalizeH="0" baseline="0" noProof="0" dirty="0" err="1">
                <a:ln>
                  <a:noFill/>
                </a:ln>
                <a:solidFill>
                  <a:schemeClr val="bg1"/>
                </a:solidFill>
                <a:effectLst/>
                <a:uLnTx/>
                <a:uFillTx/>
                <a:latin typeface="+mn-lt"/>
                <a:ea typeface="+mn-ea"/>
                <a:cs typeface="+mn-ea"/>
                <a:sym typeface="+mn-lt"/>
              </a:rPr>
              <a:t>Pyhton</a:t>
            </a:r>
            <a:r>
              <a:rPr kumimoji="1" lang="zh-CN" altLang="en-US" sz="2600" b="0" i="0" u="none" strike="noStrike" kern="0" cap="none" spc="0" normalizeH="0" baseline="0" noProof="0" dirty="0">
                <a:ln>
                  <a:noFill/>
                </a:ln>
                <a:solidFill>
                  <a:schemeClr val="bg1"/>
                </a:solidFill>
                <a:effectLst/>
                <a:uLnTx/>
                <a:uFillTx/>
                <a:latin typeface="+mn-lt"/>
                <a:ea typeface="+mn-ea"/>
                <a:cs typeface="+mn-ea"/>
                <a:sym typeface="+mn-lt"/>
              </a:rPr>
              <a:t>语言</a:t>
            </a:r>
            <a:endParaRPr kumimoji="1" lang="zh-CN" altLang="en-US" sz="26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2" name="Rectangle 1027"/>
          <p:cNvSpPr txBox="1">
            <a:spLocks noChangeArrowheads="1"/>
          </p:cNvSpPr>
          <p:nvPr/>
        </p:nvSpPr>
        <p:spPr bwMode="auto">
          <a:xfrm>
            <a:off x="4752182" y="2133434"/>
            <a:ext cx="2625725" cy="232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lvl="0" indent="0" eaLnBrk="1" hangingPunct="1">
              <a:buClr>
                <a:schemeClr val="tx1"/>
              </a:buClr>
              <a:buSzPct val="50000"/>
              <a:defRPr/>
            </a:pPr>
            <a:r>
              <a:rPr kumimoji="1" lang="en-US" altLang="zh-CN" sz="2000" kern="0" dirty="0">
                <a:ea typeface="+mn-ea"/>
                <a:cs typeface="+mn-ea"/>
                <a:sym typeface="+mn-lt"/>
              </a:rPr>
              <a:t>Number</a:t>
            </a:r>
            <a:r>
              <a:rPr kumimoji="1" lang="zh-CN" altLang="en-US" sz="2000" kern="0" dirty="0">
                <a:ea typeface="+mn-ea"/>
                <a:cs typeface="+mn-ea"/>
                <a:sym typeface="+mn-lt"/>
              </a:rPr>
              <a:t>（数字）</a:t>
            </a:r>
            <a:endParaRPr kumimoji="1" lang="zh-CN" altLang="en-US"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String</a:t>
            </a:r>
            <a:r>
              <a:rPr kumimoji="1" lang="zh-CN" altLang="en-US" sz="2000" kern="0" dirty="0">
                <a:ea typeface="+mn-ea"/>
                <a:cs typeface="+mn-ea"/>
                <a:sym typeface="+mn-lt"/>
              </a:rPr>
              <a:t>（字符串）</a:t>
            </a:r>
            <a:endParaRPr kumimoji="1" lang="zh-CN" altLang="en-US"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List</a:t>
            </a:r>
            <a:r>
              <a:rPr kumimoji="1" lang="zh-CN" altLang="en-US" sz="2000" kern="0" dirty="0">
                <a:ea typeface="+mn-ea"/>
                <a:cs typeface="+mn-ea"/>
                <a:sym typeface="+mn-lt"/>
              </a:rPr>
              <a:t>（列表）</a:t>
            </a:r>
            <a:endParaRPr kumimoji="1" lang="zh-CN" altLang="en-US"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Tuple</a:t>
            </a:r>
            <a:r>
              <a:rPr kumimoji="1" lang="zh-CN" altLang="en-US" sz="2000" kern="0" dirty="0">
                <a:ea typeface="+mn-ea"/>
                <a:cs typeface="+mn-ea"/>
                <a:sym typeface="+mn-lt"/>
              </a:rPr>
              <a:t>（元组）</a:t>
            </a:r>
            <a:endParaRPr kumimoji="1" lang="zh-CN" altLang="en-US"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Set</a:t>
            </a:r>
            <a:r>
              <a:rPr kumimoji="1" lang="zh-CN" altLang="en-US" sz="2000" kern="0" dirty="0">
                <a:ea typeface="+mn-ea"/>
                <a:cs typeface="+mn-ea"/>
                <a:sym typeface="+mn-lt"/>
              </a:rPr>
              <a:t>（集合）</a:t>
            </a:r>
            <a:endParaRPr kumimoji="1" lang="zh-CN" altLang="en-US"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Dictionary</a:t>
            </a:r>
            <a:r>
              <a:rPr kumimoji="1" lang="zh-CN" altLang="en-US" sz="2000" kern="0" dirty="0">
                <a:ea typeface="+mn-ea"/>
                <a:cs typeface="+mn-ea"/>
                <a:sym typeface="+mn-lt"/>
              </a:rPr>
              <a:t>（字典）</a:t>
            </a:r>
            <a:endParaRPr kumimoji="1" lang="zh-CN" altLang="en-US" sz="2000" kern="0" dirty="0">
              <a:ea typeface="+mn-ea"/>
              <a:cs typeface="+mn-ea"/>
              <a:sym typeface="+mn-lt"/>
            </a:endParaRPr>
          </a:p>
          <a:p>
            <a:pPr lvl="0" indent="0" eaLnBrk="1" hangingPunct="1">
              <a:buClr>
                <a:schemeClr val="tx1"/>
              </a:buClr>
              <a:buSzPct val="50000"/>
              <a:defRPr/>
            </a:pPr>
            <a:r>
              <a:rPr kumimoji="1" lang="en-US" altLang="zh-CN" sz="2000" kern="0" dirty="0">
                <a:solidFill>
                  <a:srgbClr val="FF0000"/>
                </a:solidFill>
                <a:ea typeface="+mn-ea"/>
                <a:cs typeface="+mn-ea"/>
                <a:sym typeface="+mn-lt"/>
              </a:rPr>
              <a:t>Complex</a:t>
            </a:r>
            <a:r>
              <a:rPr kumimoji="1" lang="zh-CN" altLang="en-US" sz="2000" kern="0" dirty="0">
                <a:solidFill>
                  <a:srgbClr val="FF0000"/>
                </a:solidFill>
                <a:ea typeface="+mn-ea"/>
                <a:cs typeface="+mn-ea"/>
                <a:sym typeface="+mn-lt"/>
              </a:rPr>
              <a:t>（复数） </a:t>
            </a:r>
            <a:endParaRPr kumimoji="1" lang="zh-CN" altLang="en-US" sz="2000" kern="0" dirty="0">
              <a:solidFill>
                <a:srgbClr val="FF0000"/>
              </a:solidFill>
              <a:ea typeface="+mn-ea"/>
              <a:cs typeface="+mn-ea"/>
              <a:sym typeface="+mn-lt"/>
            </a:endParaRPr>
          </a:p>
        </p:txBody>
      </p:sp>
      <p:sp>
        <p:nvSpPr>
          <p:cNvPr id="3" name="矩形 2"/>
          <p:cNvSpPr/>
          <p:nvPr/>
        </p:nvSpPr>
        <p:spPr>
          <a:xfrm>
            <a:off x="28444" y="5731931"/>
            <a:ext cx="9144000" cy="1108953"/>
          </a:xfrm>
          <a:prstGeom prst="rect">
            <a:avLst/>
          </a:prstGeom>
          <a:solidFill>
            <a:srgbClr val="99CCFF"/>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4" name="Rectangle 8"/>
          <p:cNvSpPr>
            <a:spLocks noChangeArrowheads="1"/>
          </p:cNvSpPr>
          <p:nvPr/>
        </p:nvSpPr>
        <p:spPr bwMode="auto">
          <a:xfrm>
            <a:off x="839788" y="5796009"/>
            <a:ext cx="7731125" cy="1005596"/>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457200" algn="l" defTabSz="914400" rtl="0" eaLnBrk="0" fontAlgn="base" latinLnBrk="0" hangingPunct="0">
              <a:lnSpc>
                <a:spcPct val="130000"/>
              </a:lnSpc>
              <a:spcBef>
                <a:spcPct val="0"/>
              </a:spcBef>
              <a:spcAft>
                <a:spcPct val="0"/>
              </a:spcAft>
              <a:buClr>
                <a:srgbClr val="00CC00"/>
              </a:buClr>
              <a:buSzPct val="4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数据类型是一组性质相同的</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值的集合</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以及定义于这个集合上的</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一组运算的总称</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31779">
                                            <p:txEl>
                                              <p:pRg st="0" end="0"/>
                                            </p:txEl>
                                          </p:spTgt>
                                        </p:tgtEl>
                                        <p:attrNameLst>
                                          <p:attrName>style.visibility</p:attrName>
                                        </p:attrNameLst>
                                      </p:cBhvr>
                                      <p:to>
                                        <p:strVal val="visible"/>
                                      </p:to>
                                    </p:set>
                                    <p:animEffect transition="in" filter="blinds(horizontal)">
                                      <p:cBhvr>
                                        <p:cTn id="13" dur="500"/>
                                        <p:tgtEl>
                                          <p:spTgt spid="33177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blinds(horizontal)">
                                      <p:cBhvr>
                                        <p:cTn id="18" dur="500"/>
                                        <p:tgtEl>
                                          <p:spTgt spid="3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2">
                                            <p:txEl>
                                              <p:pRg st="1" end="1"/>
                                            </p:txEl>
                                          </p:spTgt>
                                        </p:tgtEl>
                                        <p:attrNameLst>
                                          <p:attrName>style.visibility</p:attrName>
                                        </p:attrNameLst>
                                      </p:cBhvr>
                                      <p:to>
                                        <p:strVal val="visible"/>
                                      </p:to>
                                    </p:set>
                                    <p:animEffect transition="in" filter="blinds(horizontal)">
                                      <p:cBhvr>
                                        <p:cTn id="23" dur="500"/>
                                        <p:tgtEl>
                                          <p:spTgt spid="3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2">
                                            <p:txEl>
                                              <p:pRg st="2" end="2"/>
                                            </p:txEl>
                                          </p:spTgt>
                                        </p:tgtEl>
                                        <p:attrNameLst>
                                          <p:attrName>style.visibility</p:attrName>
                                        </p:attrNameLst>
                                      </p:cBhvr>
                                      <p:to>
                                        <p:strVal val="visible"/>
                                      </p:to>
                                    </p:set>
                                    <p:animEffect transition="in" filter="blinds(horizontal)">
                                      <p:cBhvr>
                                        <p:cTn id="28" dur="500"/>
                                        <p:tgtEl>
                                          <p:spTgt spid="3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2">
                                            <p:txEl>
                                              <p:pRg st="3" end="3"/>
                                            </p:txEl>
                                          </p:spTgt>
                                        </p:tgtEl>
                                        <p:attrNameLst>
                                          <p:attrName>style.visibility</p:attrName>
                                        </p:attrNameLst>
                                      </p:cBhvr>
                                      <p:to>
                                        <p:strVal val="visible"/>
                                      </p:to>
                                    </p:set>
                                    <p:animEffect transition="in" filter="blinds(horizontal)">
                                      <p:cBhvr>
                                        <p:cTn id="33" dur="500"/>
                                        <p:tgtEl>
                                          <p:spTgt spid="3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2">
                                            <p:txEl>
                                              <p:pRg st="4" end="4"/>
                                            </p:txEl>
                                          </p:spTgt>
                                        </p:tgtEl>
                                        <p:attrNameLst>
                                          <p:attrName>style.visibility</p:attrName>
                                        </p:attrNameLst>
                                      </p:cBhvr>
                                      <p:to>
                                        <p:strVal val="visible"/>
                                      </p:to>
                                    </p:set>
                                    <p:animEffect transition="in" filter="blinds(horizontal)">
                                      <p:cBhvr>
                                        <p:cTn id="38" dur="500"/>
                                        <p:tgtEl>
                                          <p:spTgt spid="32">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blinds(horizontal)">
                                      <p:cBhvr>
                                        <p:cTn id="49" dur="500"/>
                                        <p:tgtEl>
                                          <p:spTgt spid="33">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
                                            <p:txEl>
                                              <p:pRg st="0" end="0"/>
                                            </p:txEl>
                                          </p:spTgt>
                                        </p:tgtEl>
                                        <p:attrNameLst>
                                          <p:attrName>style.visibility</p:attrName>
                                        </p:attrNameLst>
                                      </p:cBhvr>
                                      <p:to>
                                        <p:strVal val="visible"/>
                                      </p:to>
                                    </p:set>
                                    <p:animEffect transition="in" filter="blinds(horizontal)">
                                      <p:cBhvr>
                                        <p:cTn id="54" dur="500"/>
                                        <p:tgtEl>
                                          <p:spTgt spid="2">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
                                            <p:txEl>
                                              <p:pRg st="1" end="1"/>
                                            </p:txEl>
                                          </p:spTgt>
                                        </p:tgtEl>
                                        <p:attrNameLst>
                                          <p:attrName>style.visibility</p:attrName>
                                        </p:attrNameLst>
                                      </p:cBhvr>
                                      <p:to>
                                        <p:strVal val="visible"/>
                                      </p:to>
                                    </p:set>
                                    <p:animEffect transition="in" filter="blinds(horizontal)">
                                      <p:cBhvr>
                                        <p:cTn id="59" dur="500"/>
                                        <p:tgtEl>
                                          <p:spTgt spid="2">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2">
                                            <p:txEl>
                                              <p:pRg st="2" end="2"/>
                                            </p:txEl>
                                          </p:spTgt>
                                        </p:tgtEl>
                                        <p:attrNameLst>
                                          <p:attrName>style.visibility</p:attrName>
                                        </p:attrNameLst>
                                      </p:cBhvr>
                                      <p:to>
                                        <p:strVal val="visible"/>
                                      </p:to>
                                    </p:set>
                                    <p:animEffect transition="in" filter="blinds(horizontal)">
                                      <p:cBhvr>
                                        <p:cTn id="64" dur="500"/>
                                        <p:tgtEl>
                                          <p:spTgt spid="2">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2">
                                            <p:txEl>
                                              <p:pRg st="3" end="3"/>
                                            </p:txEl>
                                          </p:spTgt>
                                        </p:tgtEl>
                                        <p:attrNameLst>
                                          <p:attrName>style.visibility</p:attrName>
                                        </p:attrNameLst>
                                      </p:cBhvr>
                                      <p:to>
                                        <p:strVal val="visible"/>
                                      </p:to>
                                    </p:set>
                                    <p:animEffect transition="in" filter="blinds(horizontal)">
                                      <p:cBhvr>
                                        <p:cTn id="69" dur="500"/>
                                        <p:tgtEl>
                                          <p:spTgt spid="2">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
                                            <p:txEl>
                                              <p:pRg st="4" end="4"/>
                                            </p:txEl>
                                          </p:spTgt>
                                        </p:tgtEl>
                                        <p:attrNameLst>
                                          <p:attrName>style.visibility</p:attrName>
                                        </p:attrNameLst>
                                      </p:cBhvr>
                                      <p:to>
                                        <p:strVal val="visible"/>
                                      </p:to>
                                    </p:set>
                                    <p:animEffect transition="in" filter="blinds(horizontal)">
                                      <p:cBhvr>
                                        <p:cTn id="74" dur="500"/>
                                        <p:tgtEl>
                                          <p:spTgt spid="2">
                                            <p:txEl>
                                              <p:pRg st="4" end="4"/>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2">
                                            <p:txEl>
                                              <p:pRg st="5" end="5"/>
                                            </p:txEl>
                                          </p:spTgt>
                                        </p:tgtEl>
                                        <p:attrNameLst>
                                          <p:attrName>style.visibility</p:attrName>
                                        </p:attrNameLst>
                                      </p:cBhvr>
                                      <p:to>
                                        <p:strVal val="visible"/>
                                      </p:to>
                                    </p:set>
                                    <p:animEffect transition="in" filter="blinds(horizontal)">
                                      <p:cBhvr>
                                        <p:cTn id="79" dur="500"/>
                                        <p:tgtEl>
                                          <p:spTgt spid="2">
                                            <p:txEl>
                                              <p:pRg st="5" end="5"/>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2">
                                            <p:txEl>
                                              <p:pRg st="6" end="6"/>
                                            </p:txEl>
                                          </p:spTgt>
                                        </p:tgtEl>
                                        <p:attrNameLst>
                                          <p:attrName>style.visibility</p:attrName>
                                        </p:attrNameLst>
                                      </p:cBhvr>
                                      <p:to>
                                        <p:strVal val="visible"/>
                                      </p:to>
                                    </p:set>
                                    <p:animEffect transition="in" filter="blinds(horizontal)">
                                      <p:cBhvr>
                                        <p:cTn id="84" dur="500"/>
                                        <p:tgtEl>
                                          <p:spTgt spid="2">
                                            <p:txEl>
                                              <p:pRg st="6" end="6"/>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blinds(horizontal)">
                                      <p:cBhvr>
                                        <p:cTn id="89" dur="500"/>
                                        <p:tgtEl>
                                          <p:spTgt spid="3"/>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blinds(horizontal)">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2" build="p"/>
      <p:bldP spid="331779" grpId="0" bldLvl="2" build="p"/>
      <p:bldP spid="33" grpId="0" bldLvl="2" build="p"/>
      <p:bldP spid="2" grpId="0" bldLvl="2" build="p"/>
      <p:bldP spid="3" grpId="0" animBg="1"/>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0"/>
          <p:cNvSpPr>
            <a:spLocks noChangeArrowheads="1"/>
          </p:cNvSpPr>
          <p:nvPr/>
        </p:nvSpPr>
        <p:spPr bwMode="auto">
          <a:xfrm>
            <a:off x="827088" y="215900"/>
            <a:ext cx="7850188" cy="685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数据类型</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331779" name="Rectangle 1027"/>
          <p:cNvSpPr>
            <a:spLocks noGrp="1" noChangeArrowheads="1"/>
          </p:cNvSpPr>
          <p:nvPr>
            <p:ph idx="1" hasCustomPrompt="1"/>
          </p:nvPr>
        </p:nvSpPr>
        <p:spPr>
          <a:xfrm>
            <a:off x="1718102" y="1179953"/>
            <a:ext cx="1858963" cy="558800"/>
          </a:xfrm>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ct val="0"/>
              </a:spcBef>
              <a:spcAft>
                <a:spcPct val="0"/>
              </a:spcAft>
              <a:buClr>
                <a:schemeClr val="tx1"/>
              </a:buClr>
              <a:buSzPct val="50000"/>
              <a:buFontTx/>
              <a:buNone/>
              <a:defRPr/>
            </a:pPr>
            <a:r>
              <a:rPr kumimoji="1" lang="en-US" altLang="zh-CN" sz="2600" dirty="0">
                <a:solidFill>
                  <a:schemeClr val="bg1"/>
                </a:solidFill>
                <a:ea typeface="+mn-ea"/>
                <a:cs typeface="+mn-ea"/>
                <a:sym typeface="+mn-lt"/>
              </a:rPr>
              <a:t>C</a:t>
            </a:r>
            <a:r>
              <a:rPr kumimoji="1" lang="zh-CN" altLang="en-US" sz="2600" dirty="0">
                <a:solidFill>
                  <a:schemeClr val="bg1"/>
                </a:solidFill>
                <a:ea typeface="+mn-ea"/>
                <a:cs typeface="+mn-ea"/>
                <a:sym typeface="+mn-lt"/>
              </a:rPr>
              <a:t>语言</a:t>
            </a:r>
            <a:endParaRPr kumimoji="1" lang="zh-CN" altLang="en-US" sz="26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2" name="Rectangle 1027"/>
          <p:cNvSpPr txBox="1">
            <a:spLocks noChangeArrowheads="1"/>
          </p:cNvSpPr>
          <p:nvPr/>
        </p:nvSpPr>
        <p:spPr bwMode="auto">
          <a:xfrm>
            <a:off x="1403648" y="1035082"/>
            <a:ext cx="5112568" cy="406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lvl="0" indent="0" eaLnBrk="1" hangingPunct="1">
              <a:buClr>
                <a:schemeClr val="tx1"/>
              </a:buClr>
              <a:buSzPct val="50000"/>
              <a:defRPr/>
            </a:pPr>
            <a:r>
              <a:rPr kumimoji="1" lang="en-US" altLang="zh-CN" sz="2000" kern="0" dirty="0">
                <a:ea typeface="+mn-ea"/>
                <a:cs typeface="+mn-ea"/>
                <a:sym typeface="+mn-lt"/>
              </a:rPr>
              <a:t>#include&lt;iostream&gt;	 	  </a:t>
            </a:r>
            <a:endParaRPr kumimoji="1" lang="en-US" altLang="zh-CN"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using namespace std; 			   </a:t>
            </a:r>
            <a:endParaRPr kumimoji="1" lang="en-US" altLang="zh-CN"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int main( )				 </a:t>
            </a:r>
            <a:endParaRPr kumimoji="1" lang="en-US" altLang="zh-CN"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a:t>
            </a:r>
            <a:endParaRPr kumimoji="1" lang="en-US" altLang="zh-CN"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    int  x, y, m;	</a:t>
            </a:r>
            <a:r>
              <a:rPr kumimoji="1" lang="en-US" altLang="zh-CN" sz="2000" u="sng" kern="0" dirty="0">
                <a:solidFill>
                  <a:srgbClr val="FF0000"/>
                </a:solidFill>
                <a:ea typeface="+mn-ea"/>
                <a:cs typeface="+mn-ea"/>
                <a:sym typeface="+mn-lt"/>
              </a:rPr>
              <a:t>//float x, y, m; </a:t>
            </a:r>
            <a:r>
              <a:rPr kumimoji="1" lang="en-US" altLang="zh-CN" sz="2000" kern="0" dirty="0">
                <a:ea typeface="+mn-ea"/>
                <a:cs typeface="+mn-ea"/>
                <a:sym typeface="+mn-lt"/>
              </a:rPr>
              <a:t>	  	</a:t>
            </a:r>
            <a:endParaRPr kumimoji="1" lang="en-US" altLang="zh-CN"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    </a:t>
            </a:r>
            <a:r>
              <a:rPr kumimoji="1" lang="en-US" altLang="zh-CN" sz="2000" kern="0" dirty="0" err="1">
                <a:ea typeface="+mn-ea"/>
                <a:cs typeface="+mn-ea"/>
                <a:sym typeface="+mn-lt"/>
              </a:rPr>
              <a:t>cin</a:t>
            </a:r>
            <a:r>
              <a:rPr kumimoji="1" lang="en-US" altLang="zh-CN" sz="2000" kern="0" dirty="0">
                <a:ea typeface="+mn-ea"/>
                <a:cs typeface="+mn-ea"/>
                <a:sym typeface="+mn-lt"/>
              </a:rPr>
              <a:t>&gt;&gt;x&gt;&gt;y;			  </a:t>
            </a:r>
            <a:endParaRPr kumimoji="1" lang="en-US" altLang="zh-CN" sz="2000" kern="0" dirty="0">
              <a:ea typeface="+mn-ea"/>
              <a:cs typeface="+mn-ea"/>
              <a:sym typeface="+mn-lt"/>
            </a:endParaRPr>
          </a:p>
          <a:p>
            <a:pPr lvl="0" indent="0" eaLnBrk="1" hangingPunct="1">
              <a:buClr>
                <a:schemeClr val="tx1"/>
              </a:buClr>
              <a:buSzPct val="50000"/>
              <a:defRPr/>
            </a:pPr>
            <a:r>
              <a:rPr kumimoji="1" lang="en-US" altLang="zh-CN" sz="2000" kern="0" dirty="0">
                <a:solidFill>
                  <a:srgbClr val="FF0000"/>
                </a:solidFill>
                <a:ea typeface="+mn-ea"/>
                <a:cs typeface="+mn-ea"/>
                <a:sym typeface="+mn-lt"/>
              </a:rPr>
              <a:t>    m=</a:t>
            </a:r>
            <a:r>
              <a:rPr kumimoji="1" lang="en-US" altLang="zh-CN" sz="2000" kern="0" dirty="0" err="1">
                <a:solidFill>
                  <a:srgbClr val="FF0000"/>
                </a:solidFill>
                <a:ea typeface="+mn-ea"/>
                <a:cs typeface="+mn-ea"/>
                <a:sym typeface="+mn-lt"/>
              </a:rPr>
              <a:t>x%y</a:t>
            </a:r>
            <a:r>
              <a:rPr kumimoji="1" lang="en-US" altLang="zh-CN" sz="2000" kern="0" dirty="0">
                <a:solidFill>
                  <a:srgbClr val="FF0000"/>
                </a:solidFill>
                <a:ea typeface="+mn-ea"/>
                <a:cs typeface="+mn-ea"/>
                <a:sym typeface="+mn-lt"/>
              </a:rPr>
              <a:t>;</a:t>
            </a:r>
            <a:r>
              <a:rPr kumimoji="1" lang="en-US" altLang="zh-CN" sz="2000" kern="0" dirty="0">
                <a:ea typeface="+mn-ea"/>
                <a:cs typeface="+mn-ea"/>
                <a:sym typeface="+mn-lt"/>
              </a:rPr>
              <a:t>	      	 </a:t>
            </a:r>
            <a:endParaRPr kumimoji="1" lang="en-US" altLang="zh-CN"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    </a:t>
            </a:r>
            <a:r>
              <a:rPr kumimoji="1" lang="en-US" altLang="zh-CN" sz="2000" kern="0" dirty="0" err="1">
                <a:ea typeface="+mn-ea"/>
                <a:cs typeface="+mn-ea"/>
                <a:sym typeface="+mn-lt"/>
              </a:rPr>
              <a:t>cout</a:t>
            </a:r>
            <a:r>
              <a:rPr kumimoji="1" lang="en-US" altLang="zh-CN" sz="2000" kern="0" dirty="0">
                <a:ea typeface="+mn-ea"/>
                <a:cs typeface="+mn-ea"/>
                <a:sym typeface="+mn-lt"/>
              </a:rPr>
              <a:t>&lt;&lt;m&lt;&lt;</a:t>
            </a:r>
            <a:r>
              <a:rPr kumimoji="1" lang="en-US" altLang="zh-CN" sz="2000" kern="0" dirty="0" err="1">
                <a:ea typeface="+mn-ea"/>
                <a:cs typeface="+mn-ea"/>
                <a:sym typeface="+mn-lt"/>
              </a:rPr>
              <a:t>endl</a:t>
            </a:r>
            <a:r>
              <a:rPr kumimoji="1" lang="en-US" altLang="zh-CN" sz="2000" kern="0" dirty="0">
                <a:ea typeface="+mn-ea"/>
                <a:cs typeface="+mn-ea"/>
                <a:sym typeface="+mn-lt"/>
              </a:rPr>
              <a:t>;		 </a:t>
            </a:r>
            <a:endParaRPr kumimoji="1" lang="en-US" altLang="zh-CN"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    return 0;			 </a:t>
            </a:r>
            <a:endParaRPr kumimoji="1" lang="en-US" altLang="zh-CN" sz="2000" kern="0" dirty="0">
              <a:ea typeface="+mn-ea"/>
              <a:cs typeface="+mn-ea"/>
              <a:sym typeface="+mn-lt"/>
            </a:endParaRPr>
          </a:p>
          <a:p>
            <a:pPr lvl="0" indent="0" eaLnBrk="1" hangingPunct="1">
              <a:buClr>
                <a:schemeClr val="tx1"/>
              </a:buClr>
              <a:buSzPct val="50000"/>
              <a:defRPr/>
            </a:pPr>
            <a:r>
              <a:rPr kumimoji="1" lang="en-US" altLang="zh-CN" sz="2000" kern="0" dirty="0">
                <a:ea typeface="+mn-ea"/>
                <a:cs typeface="+mn-ea"/>
                <a:sym typeface="+mn-lt"/>
              </a:rPr>
              <a:t>}</a:t>
            </a:r>
            <a:endParaRPr kumimoji="1" lang="zh-CN" altLang="en-US" sz="2000" kern="0" dirty="0">
              <a:solidFill>
                <a:srgbClr val="FF0000"/>
              </a:solidFill>
              <a:ea typeface="+mn-ea"/>
              <a:cs typeface="+mn-ea"/>
              <a:sym typeface="+mn-lt"/>
            </a:endParaRPr>
          </a:p>
        </p:txBody>
      </p:sp>
      <p:sp>
        <p:nvSpPr>
          <p:cNvPr id="3" name="矩形 2"/>
          <p:cNvSpPr/>
          <p:nvPr/>
        </p:nvSpPr>
        <p:spPr>
          <a:xfrm>
            <a:off x="28444" y="5731931"/>
            <a:ext cx="9144000" cy="1108953"/>
          </a:xfrm>
          <a:prstGeom prst="rect">
            <a:avLst/>
          </a:prstGeom>
          <a:solidFill>
            <a:srgbClr val="99CCFF"/>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4" name="Rectangle 8"/>
          <p:cNvSpPr>
            <a:spLocks noChangeArrowheads="1"/>
          </p:cNvSpPr>
          <p:nvPr/>
        </p:nvSpPr>
        <p:spPr bwMode="auto">
          <a:xfrm>
            <a:off x="839788" y="5796009"/>
            <a:ext cx="7731125" cy="1005596"/>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457200" algn="l" defTabSz="914400" rtl="0" eaLnBrk="0" fontAlgn="base" latinLnBrk="0" hangingPunct="0">
              <a:lnSpc>
                <a:spcPct val="130000"/>
              </a:lnSpc>
              <a:spcBef>
                <a:spcPct val="0"/>
              </a:spcBef>
              <a:spcAft>
                <a:spcPct val="0"/>
              </a:spcAft>
              <a:buClr>
                <a:srgbClr val="00CC00"/>
              </a:buClr>
              <a:buSzPct val="45000"/>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数据类型是一组性质相同的</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值的集合</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以及定义于这个集合上的</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一组运算的总称</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 name="Text Box 7"/>
          <p:cNvSpPr txBox="1">
            <a:spLocks noChangeArrowheads="1"/>
          </p:cNvSpPr>
          <p:nvPr/>
        </p:nvSpPr>
        <p:spPr bwMode="auto">
          <a:xfrm>
            <a:off x="0" y="5201787"/>
            <a:ext cx="9144001" cy="461665"/>
          </a:xfrm>
          <a:prstGeom prst="rect">
            <a:avLst/>
          </a:prstGeom>
          <a:solidFill>
            <a:schemeClr val="accent1">
              <a:lumMod val="60000"/>
              <a:lumOff val="40000"/>
            </a:schemeClr>
          </a:solidFill>
          <a:ln>
            <a:noFill/>
          </a:ln>
        </p:spPr>
        <p:txBody>
          <a:bodyPr wrap="square"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Error: invalid operands of types 'float' and 'float' to binary 'operator%'</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03665" y="1198822"/>
            <a:ext cx="2561761" cy="2362342"/>
          </a:xfrm>
          <a:prstGeom prst="rect">
            <a:avLst/>
          </a:prstGeom>
        </p:spPr>
      </p:pic>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1779">
                                            <p:txEl>
                                              <p:pRg st="0" end="0"/>
                                            </p:txEl>
                                          </p:spTgt>
                                        </p:tgtEl>
                                        <p:attrNameLst>
                                          <p:attrName>style.visibility</p:attrName>
                                        </p:attrNameLst>
                                      </p:cBhvr>
                                      <p:to>
                                        <p:strVal val="visible"/>
                                      </p:to>
                                    </p:set>
                                    <p:animEffect transition="in" filter="blinds(horizontal)">
                                      <p:cBhvr>
                                        <p:cTn id="7" dur="500"/>
                                        <p:tgtEl>
                                          <p:spTgt spid="331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bldLvl="2" build="p"/>
      <p:bldP spid="3" grpId="0" animBg="1"/>
      <p:bldP spid="4"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1026"/>
          <p:cNvSpPr>
            <a:spLocks noChangeArrowheads="1"/>
          </p:cNvSpPr>
          <p:nvPr/>
        </p:nvSpPr>
        <p:spPr bwMode="auto">
          <a:xfrm>
            <a:off x="2274888" y="1576388"/>
            <a:ext cx="5230813" cy="2816225"/>
          </a:xfrm>
          <a:prstGeom prst="rect">
            <a:avLst/>
          </a:prstGeom>
          <a:noFill/>
          <a:ln>
            <a:noFill/>
          </a:ln>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0" marR="0" lvl="0" indent="0" algn="l" defTabSz="914400" rtl="0" eaLnBrk="0" fontAlgn="base" latinLnBrk="0" hangingPunct="0">
              <a:lnSpc>
                <a:spcPct val="150000"/>
              </a:lnSpc>
              <a:spcBef>
                <a:spcPts val="0"/>
              </a:spcBef>
              <a:spcAft>
                <a:spcPct val="0"/>
              </a:spcAft>
              <a:buClr>
                <a:srgbClr val="FF0066"/>
              </a:buClr>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平时成绩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40%</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lvl="1" eaLnBrk="1" hangingPunct="1">
              <a:lnSpc>
                <a:spcPct val="150000"/>
              </a:lnSpc>
              <a:spcBef>
                <a:spcPts val="0"/>
              </a:spcBef>
            </a:pPr>
            <a:r>
              <a:rPr lang="zh-CN" altLang="en-US" sz="2000" dirty="0">
                <a:latin typeface="+mn-lt"/>
                <a:ea typeface="+mn-ea"/>
                <a:cs typeface="+mn-ea"/>
              </a:rPr>
              <a:t>课堂表现</a:t>
            </a:r>
            <a:endParaRPr lang="en-US" altLang="zh-CN" sz="2000" dirty="0">
              <a:latin typeface="+mn-lt"/>
              <a:ea typeface="+mn-ea"/>
              <a:cs typeface="+mn-ea"/>
            </a:endParaRPr>
          </a:p>
          <a:p>
            <a:pPr lvl="1" eaLnBrk="1" hangingPunct="1">
              <a:lnSpc>
                <a:spcPct val="150000"/>
              </a:lnSpc>
              <a:spcBef>
                <a:spcPts val="0"/>
              </a:spcBef>
            </a:pPr>
            <a:r>
              <a:rPr lang="zh-CN" altLang="en-US" sz="2000" dirty="0">
                <a:latin typeface="+mn-lt"/>
                <a:ea typeface="+mn-ea"/>
                <a:cs typeface="+mn-ea"/>
              </a:rPr>
              <a:t>作业</a:t>
            </a:r>
            <a:endParaRPr lang="en-US" altLang="zh-CN" sz="2000" dirty="0">
              <a:latin typeface="+mn-lt"/>
              <a:ea typeface="+mn-ea"/>
              <a:cs typeface="+mn-ea"/>
            </a:endParaRPr>
          </a:p>
          <a:p>
            <a:pPr lvl="1" eaLnBrk="1" hangingPunct="1">
              <a:lnSpc>
                <a:spcPct val="150000"/>
              </a:lnSpc>
              <a:spcBef>
                <a:spcPts val="0"/>
              </a:spcBef>
            </a:pPr>
            <a:r>
              <a:rPr lang="zh-CN" altLang="en-US" sz="2000" dirty="0">
                <a:latin typeface="+mn-lt"/>
                <a:ea typeface="+mn-ea"/>
                <a:cs typeface="+mn-ea"/>
              </a:rPr>
              <a:t>单元测验</a:t>
            </a:r>
            <a:endParaRPr lang="en-US" altLang="zh-CN" sz="2000" dirty="0">
              <a:latin typeface="+mn-lt"/>
              <a:ea typeface="+mn-ea"/>
              <a:cs typeface="+mn-ea"/>
            </a:endParaRPr>
          </a:p>
          <a:p>
            <a:pPr lvl="1" eaLnBrk="1" hangingPunct="1">
              <a:lnSpc>
                <a:spcPct val="150000"/>
              </a:lnSpc>
              <a:spcBef>
                <a:spcPts val="0"/>
              </a:spcBef>
            </a:pPr>
            <a:r>
              <a:rPr lang="zh-CN" altLang="en-US" sz="2000" dirty="0">
                <a:latin typeface="+mn-lt"/>
                <a:ea typeface="+mn-ea"/>
                <a:cs typeface="+mn-ea"/>
              </a:rPr>
              <a:t>实验</a:t>
            </a:r>
            <a:endParaRPr kumimoji="0" lang="en-US" altLang="zh-CN" sz="2400" b="0" i="0" u="none" strike="noStrike" kern="1200" cap="none" spc="0" normalizeH="0" baseline="0" noProof="0" dirty="0">
              <a:ln>
                <a:noFill/>
              </a:ln>
              <a:solidFill>
                <a:srgbClr val="6666FF"/>
              </a:solidFill>
              <a:effectLst/>
              <a:uLnTx/>
              <a:uFillTx/>
              <a:latin typeface="+mn-lt"/>
              <a:ea typeface="+mn-ea"/>
              <a:cs typeface="+mn-ea"/>
              <a:sym typeface="+mn-lt"/>
            </a:endParaRPr>
          </a:p>
        </p:txBody>
      </p:sp>
      <p:sp>
        <p:nvSpPr>
          <p:cNvPr id="12290" name="Rectangle 1028"/>
          <p:cNvSpPr>
            <a:spLocks noChangeArrowheads="1"/>
          </p:cNvSpPr>
          <p:nvPr/>
        </p:nvSpPr>
        <p:spPr bwMode="auto">
          <a:xfrm>
            <a:off x="900113" y="150813"/>
            <a:ext cx="6400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考核方式</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14340" name="组合 2"/>
          <p:cNvGrpSpPr/>
          <p:nvPr/>
        </p:nvGrpSpPr>
        <p:grpSpPr>
          <a:xfrm>
            <a:off x="7072313" y="5180013"/>
            <a:ext cx="1903412" cy="1597025"/>
            <a:chOff x="5924076" y="3677849"/>
            <a:chExt cx="3392208" cy="2847172"/>
          </a:xfrm>
        </p:grpSpPr>
        <p:grpSp>
          <p:nvGrpSpPr>
            <p:cNvPr id="14348" name="组合 4"/>
            <p:cNvGrpSpPr/>
            <p:nvPr/>
          </p:nvGrpSpPr>
          <p:grpSpPr>
            <a:xfrm>
              <a:off x="5924076" y="5623606"/>
              <a:ext cx="885685" cy="884225"/>
              <a:chOff x="5186121" y="3507044"/>
              <a:chExt cx="1010953" cy="1008922"/>
            </a:xfrm>
          </p:grpSpPr>
          <p:sp>
            <p:nvSpPr>
              <p:cNvPr id="6" name="Freeform 12"/>
              <p:cNvSpPr/>
              <p:nvPr/>
            </p:nvSpPr>
            <p:spPr bwMode="auto">
              <a:xfrm flipH="1">
                <a:off x="5370193" y="4251400"/>
                <a:ext cx="142091" cy="264804"/>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6">
                    <a:moveTo>
                      <a:pt x="20" y="0"/>
                    </a:moveTo>
                    <a:lnTo>
                      <a:pt x="0" y="149"/>
                    </a:lnTo>
                    <a:lnTo>
                      <a:pt x="139" y="286"/>
                    </a:lnTo>
                    <a:lnTo>
                      <a:pt x="152" y="132"/>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 name="Freeform 13"/>
              <p:cNvSpPr/>
              <p:nvPr/>
            </p:nvSpPr>
            <p:spPr bwMode="auto">
              <a:xfrm flipH="1">
                <a:off x="5370193" y="4251400"/>
                <a:ext cx="142091" cy="264804"/>
              </a:xfrm>
              <a:custGeom>
                <a:avLst/>
                <a:gdLst>
                  <a:gd name="T0" fmla="*/ 20 w 152"/>
                  <a:gd name="T1" fmla="*/ 0 h 286"/>
                  <a:gd name="T2" fmla="*/ 0 w 152"/>
                  <a:gd name="T3" fmla="*/ 149 h 286"/>
                  <a:gd name="T4" fmla="*/ 139 w 152"/>
                  <a:gd name="T5" fmla="*/ 286 h 286"/>
                  <a:gd name="T6" fmla="*/ 152 w 152"/>
                  <a:gd name="T7" fmla="*/ 132 h 286"/>
                  <a:gd name="T8" fmla="*/ 20 w 152"/>
                  <a:gd name="T9" fmla="*/ 0 h 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6">
                    <a:moveTo>
                      <a:pt x="20" y="0"/>
                    </a:moveTo>
                    <a:lnTo>
                      <a:pt x="0" y="149"/>
                    </a:lnTo>
                    <a:lnTo>
                      <a:pt x="139" y="286"/>
                    </a:lnTo>
                    <a:lnTo>
                      <a:pt x="152" y="13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 name="Freeform 14"/>
              <p:cNvSpPr/>
              <p:nvPr/>
            </p:nvSpPr>
            <p:spPr bwMode="auto">
              <a:xfrm flipH="1">
                <a:off x="5186121" y="4190042"/>
                <a:ext cx="264807" cy="142090"/>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 h="152">
                    <a:moveTo>
                      <a:pt x="0" y="22"/>
                    </a:moveTo>
                    <a:lnTo>
                      <a:pt x="149" y="0"/>
                    </a:lnTo>
                    <a:lnTo>
                      <a:pt x="285" y="139"/>
                    </a:lnTo>
                    <a:lnTo>
                      <a:pt x="131"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Freeform 15"/>
              <p:cNvSpPr/>
              <p:nvPr/>
            </p:nvSpPr>
            <p:spPr bwMode="auto">
              <a:xfrm flipH="1">
                <a:off x="5186121" y="4190042"/>
                <a:ext cx="264807" cy="142090"/>
              </a:xfrm>
              <a:custGeom>
                <a:avLst/>
                <a:gdLst>
                  <a:gd name="T0" fmla="*/ 0 w 285"/>
                  <a:gd name="T1" fmla="*/ 22 h 152"/>
                  <a:gd name="T2" fmla="*/ 149 w 285"/>
                  <a:gd name="T3" fmla="*/ 0 h 152"/>
                  <a:gd name="T4" fmla="*/ 285 w 285"/>
                  <a:gd name="T5" fmla="*/ 139 h 152"/>
                  <a:gd name="T6" fmla="*/ 131 w 285"/>
                  <a:gd name="T7" fmla="*/ 152 h 152"/>
                  <a:gd name="T8" fmla="*/ 0 w 285"/>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 h="152">
                    <a:moveTo>
                      <a:pt x="0" y="22"/>
                    </a:moveTo>
                    <a:lnTo>
                      <a:pt x="149" y="0"/>
                    </a:lnTo>
                    <a:lnTo>
                      <a:pt x="285" y="139"/>
                    </a:lnTo>
                    <a:lnTo>
                      <a:pt x="131"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 name="Freeform 16"/>
              <p:cNvSpPr/>
              <p:nvPr/>
            </p:nvSpPr>
            <p:spPr bwMode="auto">
              <a:xfrm flipH="1">
                <a:off x="5454156" y="4286921"/>
                <a:ext cx="0" cy="3230"/>
              </a:xfrm>
              <a:custGeom>
                <a:avLst/>
                <a:gdLst>
                  <a:gd name="T0" fmla="*/ 0 w 1"/>
                  <a:gd name="T1" fmla="*/ 0 h 2"/>
                  <a:gd name="T2" fmla="*/ 0 w 1"/>
                  <a:gd name="T3" fmla="*/ 0 h 2"/>
                  <a:gd name="T4" fmla="*/ 1 w 1"/>
                  <a:gd name="T5" fmla="*/ 2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0"/>
                    </a:lnTo>
                    <a:lnTo>
                      <a:pt x="1"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 name="Freeform 17"/>
              <p:cNvSpPr/>
              <p:nvPr/>
            </p:nvSpPr>
            <p:spPr bwMode="auto">
              <a:xfrm flipH="1">
                <a:off x="5454156" y="4286921"/>
                <a:ext cx="0" cy="3230"/>
              </a:xfrm>
              <a:custGeom>
                <a:avLst/>
                <a:gdLst>
                  <a:gd name="T0" fmla="*/ 0 w 1"/>
                  <a:gd name="T1" fmla="*/ 0 h 2"/>
                  <a:gd name="T2" fmla="*/ 0 w 1"/>
                  <a:gd name="T3" fmla="*/ 0 h 2"/>
                  <a:gd name="T4" fmla="*/ 1 w 1"/>
                  <a:gd name="T5" fmla="*/ 2 h 2"/>
                  <a:gd name="T6" fmla="*/ 0 w 1"/>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
                    <a:moveTo>
                      <a:pt x="0" y="0"/>
                    </a:moveTo>
                    <a:lnTo>
                      <a:pt x="0" y="0"/>
                    </a:lnTo>
                    <a:lnTo>
                      <a:pt x="1"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Freeform 18"/>
              <p:cNvSpPr/>
              <p:nvPr/>
            </p:nvSpPr>
            <p:spPr bwMode="auto">
              <a:xfrm flipH="1">
                <a:off x="5450928" y="4286921"/>
                <a:ext cx="22604" cy="145320"/>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2"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3" name="Freeform 19"/>
              <p:cNvSpPr/>
              <p:nvPr/>
            </p:nvSpPr>
            <p:spPr bwMode="auto">
              <a:xfrm flipH="1">
                <a:off x="5450928" y="4286921"/>
                <a:ext cx="22604" cy="145320"/>
              </a:xfrm>
              <a:custGeom>
                <a:avLst/>
                <a:gdLst>
                  <a:gd name="T0" fmla="*/ 21 w 26"/>
                  <a:gd name="T1" fmla="*/ 0 h 156"/>
                  <a:gd name="T2" fmla="*/ 0 w 26"/>
                  <a:gd name="T3" fmla="*/ 149 h 156"/>
                  <a:gd name="T4" fmla="*/ 8 w 26"/>
                  <a:gd name="T5" fmla="*/ 156 h 156"/>
                  <a:gd name="T6" fmla="*/ 26 w 26"/>
                  <a:gd name="T7" fmla="*/ 8 h 156"/>
                  <a:gd name="T8" fmla="*/ 22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2"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 name="Freeform 20"/>
              <p:cNvSpPr>
                <a:spLocks noEditPoints="1"/>
              </p:cNvSpPr>
              <p:nvPr/>
            </p:nvSpPr>
            <p:spPr bwMode="auto">
              <a:xfrm flipH="1">
                <a:off x="5412176" y="4328904"/>
                <a:ext cx="22604" cy="145318"/>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156">
                    <a:moveTo>
                      <a:pt x="0" y="149"/>
                    </a:moveTo>
                    <a:lnTo>
                      <a:pt x="0" y="149"/>
                    </a:lnTo>
                    <a:lnTo>
                      <a:pt x="8" y="156"/>
                    </a:lnTo>
                    <a:lnTo>
                      <a:pt x="0" y="149"/>
                    </a:lnTo>
                    <a:close/>
                    <a:moveTo>
                      <a:pt x="21" y="0"/>
                    </a:moveTo>
                    <a:lnTo>
                      <a:pt x="21" y="0"/>
                    </a:lnTo>
                    <a:lnTo>
                      <a:pt x="24" y="4"/>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5" name="Freeform 21"/>
              <p:cNvSpPr>
                <a:spLocks noEditPoints="1"/>
              </p:cNvSpPr>
              <p:nvPr/>
            </p:nvSpPr>
            <p:spPr bwMode="auto">
              <a:xfrm flipH="1">
                <a:off x="5412176" y="4328904"/>
                <a:ext cx="22604" cy="145318"/>
              </a:xfrm>
              <a:custGeom>
                <a:avLst/>
                <a:gdLst>
                  <a:gd name="T0" fmla="*/ 0 w 24"/>
                  <a:gd name="T1" fmla="*/ 149 h 156"/>
                  <a:gd name="T2" fmla="*/ 0 w 24"/>
                  <a:gd name="T3" fmla="*/ 149 h 156"/>
                  <a:gd name="T4" fmla="*/ 8 w 24"/>
                  <a:gd name="T5" fmla="*/ 156 h 156"/>
                  <a:gd name="T6" fmla="*/ 8 w 24"/>
                  <a:gd name="T7" fmla="*/ 156 h 156"/>
                  <a:gd name="T8" fmla="*/ 0 w 24"/>
                  <a:gd name="T9" fmla="*/ 149 h 156"/>
                  <a:gd name="T10" fmla="*/ 21 w 24"/>
                  <a:gd name="T11" fmla="*/ 0 h 156"/>
                  <a:gd name="T12" fmla="*/ 21 w 24"/>
                  <a:gd name="T13" fmla="*/ 0 h 156"/>
                  <a:gd name="T14" fmla="*/ 24 w 24"/>
                  <a:gd name="T15" fmla="*/ 4 h 156"/>
                  <a:gd name="T16" fmla="*/ 21 w 24"/>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156">
                    <a:moveTo>
                      <a:pt x="0" y="149"/>
                    </a:moveTo>
                    <a:lnTo>
                      <a:pt x="0" y="149"/>
                    </a:lnTo>
                    <a:lnTo>
                      <a:pt x="8" y="156"/>
                    </a:lnTo>
                    <a:lnTo>
                      <a:pt x="0" y="149"/>
                    </a:lnTo>
                    <a:moveTo>
                      <a:pt x="21" y="0"/>
                    </a:moveTo>
                    <a:lnTo>
                      <a:pt x="21" y="0"/>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6" name="Freeform 22"/>
              <p:cNvSpPr/>
              <p:nvPr/>
            </p:nvSpPr>
            <p:spPr bwMode="auto">
              <a:xfrm flipH="1">
                <a:off x="5408945" y="4328904"/>
                <a:ext cx="25835" cy="145318"/>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4" y="4"/>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 name="Freeform 23"/>
              <p:cNvSpPr/>
              <p:nvPr/>
            </p:nvSpPr>
            <p:spPr bwMode="auto">
              <a:xfrm flipH="1">
                <a:off x="5408945" y="4328904"/>
                <a:ext cx="25835" cy="145318"/>
              </a:xfrm>
              <a:custGeom>
                <a:avLst/>
                <a:gdLst>
                  <a:gd name="T0" fmla="*/ 21 w 26"/>
                  <a:gd name="T1" fmla="*/ 0 h 156"/>
                  <a:gd name="T2" fmla="*/ 0 w 26"/>
                  <a:gd name="T3" fmla="*/ 149 h 156"/>
                  <a:gd name="T4" fmla="*/ 8 w 26"/>
                  <a:gd name="T5" fmla="*/ 156 h 156"/>
                  <a:gd name="T6" fmla="*/ 26 w 26"/>
                  <a:gd name="T7" fmla="*/ 8 h 156"/>
                  <a:gd name="T8" fmla="*/ 24 w 26"/>
                  <a:gd name="T9" fmla="*/ 4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9"/>
                    </a:lnTo>
                    <a:lnTo>
                      <a:pt x="8" y="156"/>
                    </a:lnTo>
                    <a:lnTo>
                      <a:pt x="26" y="8"/>
                    </a:lnTo>
                    <a:lnTo>
                      <a:pt x="24" y="4"/>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 name="Freeform 24"/>
              <p:cNvSpPr>
                <a:spLocks noEditPoints="1"/>
              </p:cNvSpPr>
              <p:nvPr/>
            </p:nvSpPr>
            <p:spPr bwMode="auto">
              <a:xfrm flipH="1">
                <a:off x="5224873" y="4274004"/>
                <a:ext cx="151779" cy="22606"/>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24">
                    <a:moveTo>
                      <a:pt x="7" y="15"/>
                    </a:moveTo>
                    <a:lnTo>
                      <a:pt x="0" y="17"/>
                    </a:lnTo>
                    <a:lnTo>
                      <a:pt x="7" y="24"/>
                    </a:lnTo>
                    <a:lnTo>
                      <a:pt x="15" y="24"/>
                    </a:lnTo>
                    <a:lnTo>
                      <a:pt x="7" y="15"/>
                    </a:lnTo>
                    <a:close/>
                    <a:moveTo>
                      <a:pt x="160" y="0"/>
                    </a:moveTo>
                    <a:lnTo>
                      <a:pt x="160" y="0"/>
                    </a:lnTo>
                    <a:lnTo>
                      <a:pt x="163" y="4"/>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 name="Freeform 25"/>
              <p:cNvSpPr>
                <a:spLocks noEditPoints="1"/>
              </p:cNvSpPr>
              <p:nvPr/>
            </p:nvSpPr>
            <p:spPr bwMode="auto">
              <a:xfrm flipH="1">
                <a:off x="5224873" y="4274004"/>
                <a:ext cx="151779" cy="22606"/>
              </a:xfrm>
              <a:custGeom>
                <a:avLst/>
                <a:gdLst>
                  <a:gd name="T0" fmla="*/ 7 w 163"/>
                  <a:gd name="T1" fmla="*/ 15 h 24"/>
                  <a:gd name="T2" fmla="*/ 0 w 163"/>
                  <a:gd name="T3" fmla="*/ 17 h 24"/>
                  <a:gd name="T4" fmla="*/ 7 w 163"/>
                  <a:gd name="T5" fmla="*/ 24 h 24"/>
                  <a:gd name="T6" fmla="*/ 15 w 163"/>
                  <a:gd name="T7" fmla="*/ 24 h 24"/>
                  <a:gd name="T8" fmla="*/ 7 w 163"/>
                  <a:gd name="T9" fmla="*/ 15 h 24"/>
                  <a:gd name="T10" fmla="*/ 160 w 163"/>
                  <a:gd name="T11" fmla="*/ 0 h 24"/>
                  <a:gd name="T12" fmla="*/ 160 w 163"/>
                  <a:gd name="T13" fmla="*/ 0 h 24"/>
                  <a:gd name="T14" fmla="*/ 163 w 163"/>
                  <a:gd name="T15" fmla="*/ 4 h 24"/>
                  <a:gd name="T16" fmla="*/ 160 w 163"/>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24">
                    <a:moveTo>
                      <a:pt x="7" y="15"/>
                    </a:moveTo>
                    <a:lnTo>
                      <a:pt x="0" y="17"/>
                    </a:lnTo>
                    <a:lnTo>
                      <a:pt x="7" y="24"/>
                    </a:lnTo>
                    <a:lnTo>
                      <a:pt x="15" y="24"/>
                    </a:lnTo>
                    <a:lnTo>
                      <a:pt x="7" y="15"/>
                    </a:lnTo>
                    <a:moveTo>
                      <a:pt x="160" y="0"/>
                    </a:moveTo>
                    <a:lnTo>
                      <a:pt x="160" y="0"/>
                    </a:lnTo>
                    <a:lnTo>
                      <a:pt x="163" y="4"/>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0" name="Freeform 26"/>
              <p:cNvSpPr/>
              <p:nvPr/>
            </p:nvSpPr>
            <p:spPr bwMode="auto">
              <a:xfrm flipH="1">
                <a:off x="5224873" y="4274004"/>
                <a:ext cx="145320" cy="22606"/>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5"/>
                    </a:lnTo>
                    <a:lnTo>
                      <a:pt x="8" y="24"/>
                    </a:lnTo>
                    <a:lnTo>
                      <a:pt x="158" y="6"/>
                    </a:lnTo>
                    <a:lnTo>
                      <a:pt x="156" y="4"/>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 name="Freeform 27"/>
              <p:cNvSpPr/>
              <p:nvPr/>
            </p:nvSpPr>
            <p:spPr bwMode="auto">
              <a:xfrm flipH="1">
                <a:off x="5224873" y="4274004"/>
                <a:ext cx="145320" cy="22606"/>
              </a:xfrm>
              <a:custGeom>
                <a:avLst/>
                <a:gdLst>
                  <a:gd name="T0" fmla="*/ 153 w 158"/>
                  <a:gd name="T1" fmla="*/ 0 h 24"/>
                  <a:gd name="T2" fmla="*/ 0 w 158"/>
                  <a:gd name="T3" fmla="*/ 15 h 24"/>
                  <a:gd name="T4" fmla="*/ 8 w 158"/>
                  <a:gd name="T5" fmla="*/ 24 h 24"/>
                  <a:gd name="T6" fmla="*/ 158 w 158"/>
                  <a:gd name="T7" fmla="*/ 6 h 24"/>
                  <a:gd name="T8" fmla="*/ 156 w 158"/>
                  <a:gd name="T9" fmla="*/ 4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5"/>
                    </a:lnTo>
                    <a:lnTo>
                      <a:pt x="8" y="24"/>
                    </a:lnTo>
                    <a:lnTo>
                      <a:pt x="158" y="6"/>
                    </a:lnTo>
                    <a:lnTo>
                      <a:pt x="156" y="4"/>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 name="Freeform 28"/>
              <p:cNvSpPr>
                <a:spLocks noEditPoints="1"/>
              </p:cNvSpPr>
              <p:nvPr/>
            </p:nvSpPr>
            <p:spPr bwMode="auto">
              <a:xfrm flipH="1">
                <a:off x="5273312" y="4228794"/>
                <a:ext cx="151781" cy="22606"/>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5" y="17"/>
                    </a:moveTo>
                    <a:lnTo>
                      <a:pt x="0" y="17"/>
                    </a:lnTo>
                    <a:lnTo>
                      <a:pt x="7" y="24"/>
                    </a:lnTo>
                    <a:lnTo>
                      <a:pt x="12" y="24"/>
                    </a:lnTo>
                    <a:lnTo>
                      <a:pt x="5" y="17"/>
                    </a:lnTo>
                    <a:close/>
                    <a:moveTo>
                      <a:pt x="159" y="0"/>
                    </a:moveTo>
                    <a:lnTo>
                      <a:pt x="159" y="0"/>
                    </a:lnTo>
                    <a:lnTo>
                      <a:pt x="161" y="2"/>
                    </a:lnTo>
                    <a:lnTo>
                      <a:pt x="159"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3" name="Freeform 29"/>
              <p:cNvSpPr>
                <a:spLocks noEditPoints="1"/>
              </p:cNvSpPr>
              <p:nvPr/>
            </p:nvSpPr>
            <p:spPr bwMode="auto">
              <a:xfrm flipH="1">
                <a:off x="5273312" y="4228794"/>
                <a:ext cx="151781" cy="22606"/>
              </a:xfrm>
              <a:custGeom>
                <a:avLst/>
                <a:gdLst>
                  <a:gd name="T0" fmla="*/ 5 w 161"/>
                  <a:gd name="T1" fmla="*/ 17 h 24"/>
                  <a:gd name="T2" fmla="*/ 0 w 161"/>
                  <a:gd name="T3" fmla="*/ 17 h 24"/>
                  <a:gd name="T4" fmla="*/ 7 w 161"/>
                  <a:gd name="T5" fmla="*/ 24 h 24"/>
                  <a:gd name="T6" fmla="*/ 12 w 161"/>
                  <a:gd name="T7" fmla="*/ 24 h 24"/>
                  <a:gd name="T8" fmla="*/ 5 w 161"/>
                  <a:gd name="T9" fmla="*/ 17 h 24"/>
                  <a:gd name="T10" fmla="*/ 159 w 161"/>
                  <a:gd name="T11" fmla="*/ 0 h 24"/>
                  <a:gd name="T12" fmla="*/ 159 w 161"/>
                  <a:gd name="T13" fmla="*/ 0 h 24"/>
                  <a:gd name="T14" fmla="*/ 161 w 161"/>
                  <a:gd name="T15" fmla="*/ 2 h 24"/>
                  <a:gd name="T16" fmla="*/ 159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5" y="17"/>
                    </a:moveTo>
                    <a:lnTo>
                      <a:pt x="0" y="17"/>
                    </a:lnTo>
                    <a:lnTo>
                      <a:pt x="7" y="24"/>
                    </a:lnTo>
                    <a:lnTo>
                      <a:pt x="12" y="24"/>
                    </a:lnTo>
                    <a:lnTo>
                      <a:pt x="5" y="17"/>
                    </a:lnTo>
                    <a:moveTo>
                      <a:pt x="159" y="0"/>
                    </a:moveTo>
                    <a:lnTo>
                      <a:pt x="159" y="0"/>
                    </a:lnTo>
                    <a:lnTo>
                      <a:pt x="161" y="2"/>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4" name="Freeform 30"/>
              <p:cNvSpPr/>
              <p:nvPr/>
            </p:nvSpPr>
            <p:spPr bwMode="auto">
              <a:xfrm flipH="1">
                <a:off x="5270084" y="4228794"/>
                <a:ext cx="148550" cy="22606"/>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4" y="0"/>
                    </a:moveTo>
                    <a:lnTo>
                      <a:pt x="0" y="17"/>
                    </a:lnTo>
                    <a:lnTo>
                      <a:pt x="7" y="24"/>
                    </a:lnTo>
                    <a:lnTo>
                      <a:pt x="160" y="7"/>
                    </a:lnTo>
                    <a:lnTo>
                      <a:pt x="156" y="2"/>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5" name="Freeform 31"/>
              <p:cNvSpPr/>
              <p:nvPr/>
            </p:nvSpPr>
            <p:spPr bwMode="auto">
              <a:xfrm flipH="1">
                <a:off x="5270084" y="4228794"/>
                <a:ext cx="148550" cy="22606"/>
              </a:xfrm>
              <a:custGeom>
                <a:avLst/>
                <a:gdLst>
                  <a:gd name="T0" fmla="*/ 154 w 160"/>
                  <a:gd name="T1" fmla="*/ 0 h 24"/>
                  <a:gd name="T2" fmla="*/ 0 w 160"/>
                  <a:gd name="T3" fmla="*/ 17 h 24"/>
                  <a:gd name="T4" fmla="*/ 7 w 160"/>
                  <a:gd name="T5" fmla="*/ 24 h 24"/>
                  <a:gd name="T6" fmla="*/ 160 w 160"/>
                  <a:gd name="T7" fmla="*/ 7 h 24"/>
                  <a:gd name="T8" fmla="*/ 156 w 160"/>
                  <a:gd name="T9" fmla="*/ 2 h 24"/>
                  <a:gd name="T10" fmla="*/ 154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4" y="0"/>
                    </a:moveTo>
                    <a:lnTo>
                      <a:pt x="0" y="17"/>
                    </a:lnTo>
                    <a:lnTo>
                      <a:pt x="7" y="24"/>
                    </a:lnTo>
                    <a:lnTo>
                      <a:pt x="160" y="7"/>
                    </a:lnTo>
                    <a:lnTo>
                      <a:pt x="156" y="2"/>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6" name="Freeform 32"/>
              <p:cNvSpPr/>
              <p:nvPr/>
            </p:nvSpPr>
            <p:spPr bwMode="auto">
              <a:xfrm flipH="1">
                <a:off x="5328212" y="3508657"/>
                <a:ext cx="868695" cy="865457"/>
              </a:xfrm>
              <a:custGeom>
                <a:avLst/>
                <a:gdLst>
                  <a:gd name="T0" fmla="*/ 81 w 507"/>
                  <a:gd name="T1" fmla="*/ 31 h 506"/>
                  <a:gd name="T2" fmla="*/ 81 w 507"/>
                  <a:gd name="T3" fmla="*/ 31 h 506"/>
                  <a:gd name="T4" fmla="*/ 0 w 507"/>
                  <a:gd name="T5" fmla="*/ 0 h 506"/>
                  <a:gd name="T6" fmla="*/ 37 w 507"/>
                  <a:gd name="T7" fmla="*/ 79 h 506"/>
                  <a:gd name="T8" fmla="*/ 37 w 507"/>
                  <a:gd name="T9" fmla="*/ 79 h 506"/>
                  <a:gd name="T10" fmla="*/ 888 w 507"/>
                  <a:gd name="T11" fmla="*/ 928 h 506"/>
                  <a:gd name="T12" fmla="*/ 930 w 507"/>
                  <a:gd name="T13" fmla="*/ 884 h 506"/>
                  <a:gd name="T14" fmla="*/ 81 w 507"/>
                  <a:gd name="T15" fmla="*/ 31 h 5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7" h="506">
                    <a:moveTo>
                      <a:pt x="44" y="17"/>
                    </a:moveTo>
                    <a:cubicBezTo>
                      <a:pt x="44" y="17"/>
                      <a:pt x="44" y="17"/>
                      <a:pt x="44" y="17"/>
                    </a:cubicBezTo>
                    <a:cubicBezTo>
                      <a:pt x="41" y="14"/>
                      <a:pt x="0" y="0"/>
                      <a:pt x="0" y="0"/>
                    </a:cubicBezTo>
                    <a:cubicBezTo>
                      <a:pt x="0" y="0"/>
                      <a:pt x="16" y="40"/>
                      <a:pt x="20" y="43"/>
                    </a:cubicBezTo>
                    <a:cubicBezTo>
                      <a:pt x="20" y="43"/>
                      <a:pt x="20" y="43"/>
                      <a:pt x="20" y="43"/>
                    </a:cubicBezTo>
                    <a:cubicBezTo>
                      <a:pt x="484" y="506"/>
                      <a:pt x="484" y="506"/>
                      <a:pt x="484" y="506"/>
                    </a:cubicBezTo>
                    <a:cubicBezTo>
                      <a:pt x="507" y="482"/>
                      <a:pt x="507" y="482"/>
                      <a:pt x="507" y="482"/>
                    </a:cubicBezTo>
                    <a:lnTo>
                      <a:pt x="44" y="17"/>
                    </a:lnTo>
                    <a:close/>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4349" name="组合 26"/>
            <p:cNvGrpSpPr/>
            <p:nvPr/>
          </p:nvGrpSpPr>
          <p:grpSpPr>
            <a:xfrm>
              <a:off x="5924076" y="4757307"/>
              <a:ext cx="885685" cy="883407"/>
              <a:chOff x="5107781" y="2781590"/>
              <a:chExt cx="1010954" cy="1007989"/>
            </a:xfrm>
          </p:grpSpPr>
          <p:sp>
            <p:nvSpPr>
              <p:cNvPr id="28" name="Freeform 5"/>
              <p:cNvSpPr/>
              <p:nvPr/>
            </p:nvSpPr>
            <p:spPr bwMode="auto">
              <a:xfrm flipH="1">
                <a:off x="5291853" y="3523013"/>
                <a:ext cx="142092" cy="26803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5">
                    <a:moveTo>
                      <a:pt x="22" y="0"/>
                    </a:moveTo>
                    <a:lnTo>
                      <a:pt x="0" y="149"/>
                    </a:lnTo>
                    <a:lnTo>
                      <a:pt x="139" y="285"/>
                    </a:lnTo>
                    <a:lnTo>
                      <a:pt x="152" y="131"/>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9" name="Freeform 6"/>
              <p:cNvSpPr/>
              <p:nvPr/>
            </p:nvSpPr>
            <p:spPr bwMode="auto">
              <a:xfrm flipH="1">
                <a:off x="5291853" y="3523013"/>
                <a:ext cx="142092" cy="268035"/>
              </a:xfrm>
              <a:custGeom>
                <a:avLst/>
                <a:gdLst>
                  <a:gd name="T0" fmla="*/ 22 w 152"/>
                  <a:gd name="T1" fmla="*/ 0 h 285"/>
                  <a:gd name="T2" fmla="*/ 0 w 152"/>
                  <a:gd name="T3" fmla="*/ 149 h 285"/>
                  <a:gd name="T4" fmla="*/ 139 w 152"/>
                  <a:gd name="T5" fmla="*/ 285 h 285"/>
                  <a:gd name="T6" fmla="*/ 152 w 152"/>
                  <a:gd name="T7" fmla="*/ 131 h 285"/>
                  <a:gd name="T8" fmla="*/ 22 w 152"/>
                  <a:gd name="T9" fmla="*/ 0 h 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5">
                    <a:moveTo>
                      <a:pt x="22" y="0"/>
                    </a:moveTo>
                    <a:lnTo>
                      <a:pt x="0" y="149"/>
                    </a:lnTo>
                    <a:lnTo>
                      <a:pt x="139" y="285"/>
                    </a:lnTo>
                    <a:lnTo>
                      <a:pt x="152" y="131"/>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0" name="Freeform 7"/>
              <p:cNvSpPr/>
              <p:nvPr/>
            </p:nvSpPr>
            <p:spPr bwMode="auto">
              <a:xfrm flipH="1">
                <a:off x="5107781" y="3464885"/>
                <a:ext cx="268035" cy="142090"/>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152">
                    <a:moveTo>
                      <a:pt x="0" y="22"/>
                    </a:moveTo>
                    <a:lnTo>
                      <a:pt x="150" y="0"/>
                    </a:lnTo>
                    <a:lnTo>
                      <a:pt x="286" y="139"/>
                    </a:lnTo>
                    <a:lnTo>
                      <a:pt x="132"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 name="Freeform 8"/>
              <p:cNvSpPr/>
              <p:nvPr/>
            </p:nvSpPr>
            <p:spPr bwMode="auto">
              <a:xfrm flipH="1">
                <a:off x="5107781" y="3464885"/>
                <a:ext cx="268035" cy="142090"/>
              </a:xfrm>
              <a:custGeom>
                <a:avLst/>
                <a:gdLst>
                  <a:gd name="T0" fmla="*/ 0 w 286"/>
                  <a:gd name="T1" fmla="*/ 22 h 152"/>
                  <a:gd name="T2" fmla="*/ 150 w 286"/>
                  <a:gd name="T3" fmla="*/ 0 h 152"/>
                  <a:gd name="T4" fmla="*/ 286 w 286"/>
                  <a:gd name="T5" fmla="*/ 139 h 152"/>
                  <a:gd name="T6" fmla="*/ 132 w 286"/>
                  <a:gd name="T7" fmla="*/ 152 h 152"/>
                  <a:gd name="T8" fmla="*/ 0 w 286"/>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152">
                    <a:moveTo>
                      <a:pt x="0" y="22"/>
                    </a:moveTo>
                    <a:lnTo>
                      <a:pt x="150" y="0"/>
                    </a:lnTo>
                    <a:lnTo>
                      <a:pt x="286" y="139"/>
                    </a:lnTo>
                    <a:lnTo>
                      <a:pt x="132"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2" name="Freeform 9"/>
              <p:cNvSpPr/>
              <p:nvPr/>
            </p:nvSpPr>
            <p:spPr bwMode="auto">
              <a:xfrm flipH="1">
                <a:off x="5191744" y="3503637"/>
                <a:ext cx="148550" cy="19376"/>
              </a:xfrm>
              <a:custGeom>
                <a:avLst/>
                <a:gdLst>
                  <a:gd name="T0" fmla="*/ 154 w 159"/>
                  <a:gd name="T1" fmla="*/ 0 h 24"/>
                  <a:gd name="T2" fmla="*/ 0 w 159"/>
                  <a:gd name="T3" fmla="*/ 17 h 24"/>
                  <a:gd name="T4" fmla="*/ 7 w 159"/>
                  <a:gd name="T5" fmla="*/ 24 h 24"/>
                  <a:gd name="T6" fmla="*/ 159 w 159"/>
                  <a:gd name="T7" fmla="*/ 8 h 24"/>
                  <a:gd name="T8" fmla="*/ 154 w 159"/>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4">
                    <a:moveTo>
                      <a:pt x="154" y="0"/>
                    </a:moveTo>
                    <a:lnTo>
                      <a:pt x="0" y="17"/>
                    </a:lnTo>
                    <a:lnTo>
                      <a:pt x="7" y="24"/>
                    </a:lnTo>
                    <a:lnTo>
                      <a:pt x="159" y="8"/>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3" name="Freeform 10"/>
              <p:cNvSpPr/>
              <p:nvPr/>
            </p:nvSpPr>
            <p:spPr bwMode="auto">
              <a:xfrm flipH="1">
                <a:off x="5191744" y="3503637"/>
                <a:ext cx="148550" cy="19376"/>
              </a:xfrm>
              <a:custGeom>
                <a:avLst/>
                <a:gdLst>
                  <a:gd name="T0" fmla="*/ 154 w 159"/>
                  <a:gd name="T1" fmla="*/ 0 h 24"/>
                  <a:gd name="T2" fmla="*/ 0 w 159"/>
                  <a:gd name="T3" fmla="*/ 17 h 24"/>
                  <a:gd name="T4" fmla="*/ 7 w 159"/>
                  <a:gd name="T5" fmla="*/ 24 h 24"/>
                  <a:gd name="T6" fmla="*/ 159 w 159"/>
                  <a:gd name="T7" fmla="*/ 8 h 24"/>
                  <a:gd name="T8" fmla="*/ 154 w 159"/>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4">
                    <a:moveTo>
                      <a:pt x="154" y="0"/>
                    </a:moveTo>
                    <a:lnTo>
                      <a:pt x="0" y="17"/>
                    </a:lnTo>
                    <a:lnTo>
                      <a:pt x="7" y="24"/>
                    </a:lnTo>
                    <a:lnTo>
                      <a:pt x="159" y="8"/>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4" name="Freeform 11"/>
              <p:cNvSpPr/>
              <p:nvPr/>
            </p:nvSpPr>
            <p:spPr bwMode="auto">
              <a:xfrm flipH="1">
                <a:off x="5249873" y="2780270"/>
                <a:ext cx="868696" cy="865458"/>
              </a:xfrm>
              <a:custGeom>
                <a:avLst/>
                <a:gdLst>
                  <a:gd name="T0" fmla="*/ 79 w 507"/>
                  <a:gd name="T1" fmla="*/ 31 h 505"/>
                  <a:gd name="T2" fmla="*/ 79 w 507"/>
                  <a:gd name="T3" fmla="*/ 31 h 505"/>
                  <a:gd name="T4" fmla="*/ 0 w 507"/>
                  <a:gd name="T5" fmla="*/ 0 h 505"/>
                  <a:gd name="T6" fmla="*/ 35 w 507"/>
                  <a:gd name="T7" fmla="*/ 79 h 505"/>
                  <a:gd name="T8" fmla="*/ 35 w 507"/>
                  <a:gd name="T9" fmla="*/ 79 h 505"/>
                  <a:gd name="T10" fmla="*/ 886 w 507"/>
                  <a:gd name="T11" fmla="*/ 927 h 505"/>
                  <a:gd name="T12" fmla="*/ 930 w 507"/>
                  <a:gd name="T13" fmla="*/ 885 h 505"/>
                  <a:gd name="T14" fmla="*/ 79 w 507"/>
                  <a:gd name="T15" fmla="*/ 31 h 50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7" h="505">
                    <a:moveTo>
                      <a:pt x="43" y="17"/>
                    </a:moveTo>
                    <a:cubicBezTo>
                      <a:pt x="43" y="17"/>
                      <a:pt x="43" y="17"/>
                      <a:pt x="43" y="17"/>
                    </a:cubicBezTo>
                    <a:cubicBezTo>
                      <a:pt x="40" y="14"/>
                      <a:pt x="0" y="0"/>
                      <a:pt x="0" y="0"/>
                    </a:cubicBezTo>
                    <a:cubicBezTo>
                      <a:pt x="0" y="0"/>
                      <a:pt x="15" y="40"/>
                      <a:pt x="19" y="43"/>
                    </a:cubicBezTo>
                    <a:cubicBezTo>
                      <a:pt x="19" y="43"/>
                      <a:pt x="19" y="43"/>
                      <a:pt x="19" y="43"/>
                    </a:cubicBezTo>
                    <a:cubicBezTo>
                      <a:pt x="483" y="505"/>
                      <a:pt x="483" y="505"/>
                      <a:pt x="483" y="505"/>
                    </a:cubicBezTo>
                    <a:cubicBezTo>
                      <a:pt x="507" y="482"/>
                      <a:pt x="507" y="482"/>
                      <a:pt x="507" y="482"/>
                    </a:cubicBezTo>
                    <a:cubicBezTo>
                      <a:pt x="43" y="17"/>
                      <a:pt x="43" y="17"/>
                      <a:pt x="43" y="17"/>
                    </a:cubicBezTo>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 name="Freeform 33"/>
              <p:cNvSpPr/>
              <p:nvPr/>
            </p:nvSpPr>
            <p:spPr bwMode="auto">
              <a:xfrm flipH="1">
                <a:off x="5372588" y="3561765"/>
                <a:ext cx="25835" cy="148549"/>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4" y="1"/>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6" name="Freeform 34"/>
              <p:cNvSpPr/>
              <p:nvPr/>
            </p:nvSpPr>
            <p:spPr bwMode="auto">
              <a:xfrm flipH="1">
                <a:off x="5372588" y="3561765"/>
                <a:ext cx="25835" cy="148549"/>
              </a:xfrm>
              <a:custGeom>
                <a:avLst/>
                <a:gdLst>
                  <a:gd name="T0" fmla="*/ 20 w 26"/>
                  <a:gd name="T1" fmla="*/ 0 h 156"/>
                  <a:gd name="T2" fmla="*/ 0 w 26"/>
                  <a:gd name="T3" fmla="*/ 148 h 156"/>
                  <a:gd name="T4" fmla="*/ 7 w 26"/>
                  <a:gd name="T5" fmla="*/ 156 h 156"/>
                  <a:gd name="T6" fmla="*/ 26 w 26"/>
                  <a:gd name="T7" fmla="*/ 7 h 156"/>
                  <a:gd name="T8" fmla="*/ 24 w 26"/>
                  <a:gd name="T9" fmla="*/ 1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4" y="1"/>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 name="Freeform 35"/>
              <p:cNvSpPr/>
              <p:nvPr/>
            </p:nvSpPr>
            <p:spPr bwMode="auto">
              <a:xfrm flipH="1">
                <a:off x="5375816" y="3561765"/>
                <a:ext cx="3230" cy="3230"/>
              </a:xfrm>
              <a:custGeom>
                <a:avLst/>
                <a:gdLst>
                  <a:gd name="T0" fmla="*/ 0 w 4"/>
                  <a:gd name="T1" fmla="*/ 0 h 1"/>
                  <a:gd name="T2" fmla="*/ 0 w 4"/>
                  <a:gd name="T3" fmla="*/ 0 h 1"/>
                  <a:gd name="T4" fmla="*/ 4 w 4"/>
                  <a:gd name="T5" fmla="*/ 1 h 1"/>
                  <a:gd name="T6" fmla="*/ 0 w 4"/>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1">
                    <a:moveTo>
                      <a:pt x="0" y="0"/>
                    </a:moveTo>
                    <a:lnTo>
                      <a:pt x="0" y="0"/>
                    </a:lnTo>
                    <a:lnTo>
                      <a:pt x="4" y="1"/>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8" name="Freeform 36"/>
              <p:cNvSpPr/>
              <p:nvPr/>
            </p:nvSpPr>
            <p:spPr bwMode="auto">
              <a:xfrm flipH="1">
                <a:off x="5375816" y="3561765"/>
                <a:ext cx="3230" cy="3230"/>
              </a:xfrm>
              <a:custGeom>
                <a:avLst/>
                <a:gdLst>
                  <a:gd name="T0" fmla="*/ 0 w 4"/>
                  <a:gd name="T1" fmla="*/ 0 h 1"/>
                  <a:gd name="T2" fmla="*/ 0 w 4"/>
                  <a:gd name="T3" fmla="*/ 0 h 1"/>
                  <a:gd name="T4" fmla="*/ 4 w 4"/>
                  <a:gd name="T5" fmla="*/ 1 h 1"/>
                  <a:gd name="T6" fmla="*/ 0 w 4"/>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1">
                    <a:moveTo>
                      <a:pt x="0" y="0"/>
                    </a:moveTo>
                    <a:lnTo>
                      <a:pt x="0" y="0"/>
                    </a:lnTo>
                    <a:lnTo>
                      <a:pt x="4"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9" name="Freeform 37"/>
              <p:cNvSpPr/>
              <p:nvPr/>
            </p:nvSpPr>
            <p:spPr bwMode="auto">
              <a:xfrm flipH="1">
                <a:off x="5346753" y="3742607"/>
                <a:ext cx="6459" cy="6459"/>
              </a:xfrm>
              <a:custGeom>
                <a:avLst/>
                <a:gdLst>
                  <a:gd name="T0" fmla="*/ 0 w 7"/>
                  <a:gd name="T1" fmla="*/ 0 h 8"/>
                  <a:gd name="T2" fmla="*/ 0 w 7"/>
                  <a:gd name="T3" fmla="*/ 0 h 8"/>
                  <a:gd name="T4" fmla="*/ 7 w 7"/>
                  <a:gd name="T5" fmla="*/ 8 h 8"/>
                  <a:gd name="T6" fmla="*/ 7 w 7"/>
                  <a:gd name="T7" fmla="*/ 8 h 8"/>
                  <a:gd name="T8" fmla="*/ 0 w 7"/>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0"/>
                    </a:moveTo>
                    <a:lnTo>
                      <a:pt x="0" y="0"/>
                    </a:lnTo>
                    <a:lnTo>
                      <a:pt x="7" y="8"/>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0" name="Freeform 38"/>
              <p:cNvSpPr/>
              <p:nvPr/>
            </p:nvSpPr>
            <p:spPr bwMode="auto">
              <a:xfrm flipH="1">
                <a:off x="5346753" y="3742607"/>
                <a:ext cx="6459" cy="6459"/>
              </a:xfrm>
              <a:custGeom>
                <a:avLst/>
                <a:gdLst>
                  <a:gd name="T0" fmla="*/ 0 w 7"/>
                  <a:gd name="T1" fmla="*/ 0 h 8"/>
                  <a:gd name="T2" fmla="*/ 0 w 7"/>
                  <a:gd name="T3" fmla="*/ 0 h 8"/>
                  <a:gd name="T4" fmla="*/ 7 w 7"/>
                  <a:gd name="T5" fmla="*/ 8 h 8"/>
                  <a:gd name="T6" fmla="*/ 7 w 7"/>
                  <a:gd name="T7" fmla="*/ 8 h 8"/>
                  <a:gd name="T8" fmla="*/ 0 w 7"/>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8">
                    <a:moveTo>
                      <a:pt x="0" y="0"/>
                    </a:moveTo>
                    <a:lnTo>
                      <a:pt x="0" y="0"/>
                    </a:lnTo>
                    <a:lnTo>
                      <a:pt x="7"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1" name="Freeform 39"/>
              <p:cNvSpPr/>
              <p:nvPr/>
            </p:nvSpPr>
            <p:spPr bwMode="auto">
              <a:xfrm flipH="1">
                <a:off x="5330605" y="3603747"/>
                <a:ext cx="22607" cy="145318"/>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2" y="3"/>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2" name="Freeform 40"/>
              <p:cNvSpPr/>
              <p:nvPr/>
            </p:nvSpPr>
            <p:spPr bwMode="auto">
              <a:xfrm flipH="1">
                <a:off x="5330605" y="3603747"/>
                <a:ext cx="22607" cy="145318"/>
              </a:xfrm>
              <a:custGeom>
                <a:avLst/>
                <a:gdLst>
                  <a:gd name="T0" fmla="*/ 20 w 26"/>
                  <a:gd name="T1" fmla="*/ 0 h 156"/>
                  <a:gd name="T2" fmla="*/ 0 w 26"/>
                  <a:gd name="T3" fmla="*/ 148 h 156"/>
                  <a:gd name="T4" fmla="*/ 7 w 26"/>
                  <a:gd name="T5" fmla="*/ 156 h 156"/>
                  <a:gd name="T6" fmla="*/ 26 w 26"/>
                  <a:gd name="T7" fmla="*/ 7 h 156"/>
                  <a:gd name="T8" fmla="*/ 22 w 26"/>
                  <a:gd name="T9" fmla="*/ 3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8"/>
                    </a:lnTo>
                    <a:lnTo>
                      <a:pt x="7" y="156"/>
                    </a:lnTo>
                    <a:lnTo>
                      <a:pt x="26" y="7"/>
                    </a:lnTo>
                    <a:lnTo>
                      <a:pt x="22" y="3"/>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3" name="Freeform 41"/>
              <p:cNvSpPr/>
              <p:nvPr/>
            </p:nvSpPr>
            <p:spPr bwMode="auto">
              <a:xfrm flipH="1">
                <a:off x="5333836" y="3603747"/>
                <a:ext cx="0" cy="3228"/>
              </a:xfrm>
              <a:custGeom>
                <a:avLst/>
                <a:gdLst>
                  <a:gd name="T0" fmla="*/ 0 w 2"/>
                  <a:gd name="T1" fmla="*/ 0 h 3"/>
                  <a:gd name="T2" fmla="*/ 0 w 2"/>
                  <a:gd name="T3" fmla="*/ 0 h 3"/>
                  <a:gd name="T4" fmla="*/ 2 w 2"/>
                  <a:gd name="T5" fmla="*/ 3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0"/>
                    </a:lnTo>
                    <a:lnTo>
                      <a:pt x="2" y="3"/>
                    </a:lnTo>
                    <a:lnTo>
                      <a:pt x="0" y="0"/>
                    </a:lnTo>
                    <a:close/>
                  </a:path>
                </a:pathLst>
              </a:custGeom>
              <a:solidFill>
                <a:srgbClr val="301D0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 name="Freeform 42"/>
              <p:cNvSpPr/>
              <p:nvPr/>
            </p:nvSpPr>
            <p:spPr bwMode="auto">
              <a:xfrm flipH="1">
                <a:off x="5333836" y="3603747"/>
                <a:ext cx="0" cy="3228"/>
              </a:xfrm>
              <a:custGeom>
                <a:avLst/>
                <a:gdLst>
                  <a:gd name="T0" fmla="*/ 0 w 2"/>
                  <a:gd name="T1" fmla="*/ 0 h 3"/>
                  <a:gd name="T2" fmla="*/ 0 w 2"/>
                  <a:gd name="T3" fmla="*/ 0 h 3"/>
                  <a:gd name="T4" fmla="*/ 2 w 2"/>
                  <a:gd name="T5" fmla="*/ 3 h 3"/>
                  <a:gd name="T6" fmla="*/ 0 w 2"/>
                  <a:gd name="T7" fmla="*/ 0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3">
                    <a:moveTo>
                      <a:pt x="0" y="0"/>
                    </a:moveTo>
                    <a:lnTo>
                      <a:pt x="0" y="0"/>
                    </a:lnTo>
                    <a:lnTo>
                      <a:pt x="2"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 name="Freeform 43"/>
              <p:cNvSpPr>
                <a:spLocks noEditPoints="1"/>
              </p:cNvSpPr>
              <p:nvPr/>
            </p:nvSpPr>
            <p:spPr bwMode="auto">
              <a:xfrm flipH="1">
                <a:off x="5149762" y="3552078"/>
                <a:ext cx="145322" cy="2260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6" h="24">
                    <a:moveTo>
                      <a:pt x="0" y="14"/>
                    </a:moveTo>
                    <a:lnTo>
                      <a:pt x="0" y="14"/>
                    </a:lnTo>
                    <a:lnTo>
                      <a:pt x="7" y="24"/>
                    </a:lnTo>
                    <a:lnTo>
                      <a:pt x="9" y="24"/>
                    </a:lnTo>
                    <a:lnTo>
                      <a:pt x="0" y="14"/>
                    </a:lnTo>
                    <a:close/>
                    <a:moveTo>
                      <a:pt x="152" y="0"/>
                    </a:moveTo>
                    <a:lnTo>
                      <a:pt x="152" y="0"/>
                    </a:lnTo>
                    <a:lnTo>
                      <a:pt x="156" y="2"/>
                    </a:lnTo>
                    <a:lnTo>
                      <a:pt x="152"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6" name="Freeform 44"/>
              <p:cNvSpPr>
                <a:spLocks noEditPoints="1"/>
              </p:cNvSpPr>
              <p:nvPr/>
            </p:nvSpPr>
            <p:spPr bwMode="auto">
              <a:xfrm flipH="1">
                <a:off x="5149762" y="3552078"/>
                <a:ext cx="145322" cy="22604"/>
              </a:xfrm>
              <a:custGeom>
                <a:avLst/>
                <a:gdLst>
                  <a:gd name="T0" fmla="*/ 0 w 156"/>
                  <a:gd name="T1" fmla="*/ 14 h 24"/>
                  <a:gd name="T2" fmla="*/ 0 w 156"/>
                  <a:gd name="T3" fmla="*/ 14 h 24"/>
                  <a:gd name="T4" fmla="*/ 7 w 156"/>
                  <a:gd name="T5" fmla="*/ 24 h 24"/>
                  <a:gd name="T6" fmla="*/ 9 w 156"/>
                  <a:gd name="T7" fmla="*/ 24 h 24"/>
                  <a:gd name="T8" fmla="*/ 0 w 156"/>
                  <a:gd name="T9" fmla="*/ 14 h 24"/>
                  <a:gd name="T10" fmla="*/ 152 w 156"/>
                  <a:gd name="T11" fmla="*/ 0 h 24"/>
                  <a:gd name="T12" fmla="*/ 152 w 156"/>
                  <a:gd name="T13" fmla="*/ 0 h 24"/>
                  <a:gd name="T14" fmla="*/ 156 w 156"/>
                  <a:gd name="T15" fmla="*/ 2 h 24"/>
                  <a:gd name="T16" fmla="*/ 152 w 156"/>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6" h="24">
                    <a:moveTo>
                      <a:pt x="0" y="14"/>
                    </a:moveTo>
                    <a:lnTo>
                      <a:pt x="0" y="14"/>
                    </a:lnTo>
                    <a:lnTo>
                      <a:pt x="7" y="24"/>
                    </a:lnTo>
                    <a:lnTo>
                      <a:pt x="9" y="24"/>
                    </a:lnTo>
                    <a:lnTo>
                      <a:pt x="0" y="14"/>
                    </a:lnTo>
                    <a:moveTo>
                      <a:pt x="152" y="0"/>
                    </a:moveTo>
                    <a:lnTo>
                      <a:pt x="152" y="0"/>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7" name="Freeform 45"/>
              <p:cNvSpPr/>
              <p:nvPr/>
            </p:nvSpPr>
            <p:spPr bwMode="auto">
              <a:xfrm flipH="1">
                <a:off x="5146533" y="3552078"/>
                <a:ext cx="148550" cy="2260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2" y="0"/>
                    </a:moveTo>
                    <a:lnTo>
                      <a:pt x="0" y="14"/>
                    </a:lnTo>
                    <a:lnTo>
                      <a:pt x="9" y="24"/>
                    </a:lnTo>
                    <a:lnTo>
                      <a:pt x="160" y="5"/>
                    </a:lnTo>
                    <a:lnTo>
                      <a:pt x="156" y="2"/>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 name="Freeform 46"/>
              <p:cNvSpPr/>
              <p:nvPr/>
            </p:nvSpPr>
            <p:spPr bwMode="auto">
              <a:xfrm flipH="1">
                <a:off x="5146533" y="3552078"/>
                <a:ext cx="148550" cy="22604"/>
              </a:xfrm>
              <a:custGeom>
                <a:avLst/>
                <a:gdLst>
                  <a:gd name="T0" fmla="*/ 152 w 160"/>
                  <a:gd name="T1" fmla="*/ 0 h 24"/>
                  <a:gd name="T2" fmla="*/ 0 w 160"/>
                  <a:gd name="T3" fmla="*/ 14 h 24"/>
                  <a:gd name="T4" fmla="*/ 9 w 160"/>
                  <a:gd name="T5" fmla="*/ 24 h 24"/>
                  <a:gd name="T6" fmla="*/ 160 w 160"/>
                  <a:gd name="T7" fmla="*/ 5 h 24"/>
                  <a:gd name="T8" fmla="*/ 156 w 160"/>
                  <a:gd name="T9" fmla="*/ 2 h 24"/>
                  <a:gd name="T10" fmla="*/ 152 w 160"/>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4">
                    <a:moveTo>
                      <a:pt x="152" y="0"/>
                    </a:moveTo>
                    <a:lnTo>
                      <a:pt x="0" y="14"/>
                    </a:lnTo>
                    <a:lnTo>
                      <a:pt x="9" y="24"/>
                    </a:lnTo>
                    <a:lnTo>
                      <a:pt x="160" y="5"/>
                    </a:lnTo>
                    <a:lnTo>
                      <a:pt x="156" y="2"/>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 name="Freeform 47"/>
              <p:cNvSpPr/>
              <p:nvPr/>
            </p:nvSpPr>
            <p:spPr bwMode="auto">
              <a:xfrm flipH="1">
                <a:off x="5288625" y="3564995"/>
                <a:ext cx="9687" cy="9687"/>
              </a:xfrm>
              <a:custGeom>
                <a:avLst/>
                <a:gdLst>
                  <a:gd name="T0" fmla="*/ 5 w 12"/>
                  <a:gd name="T1" fmla="*/ 0 h 10"/>
                  <a:gd name="T2" fmla="*/ 0 w 12"/>
                  <a:gd name="T3" fmla="*/ 2 h 10"/>
                  <a:gd name="T4" fmla="*/ 7 w 12"/>
                  <a:gd name="T5" fmla="*/ 10 h 10"/>
                  <a:gd name="T6" fmla="*/ 12 w 12"/>
                  <a:gd name="T7" fmla="*/ 10 h 10"/>
                  <a:gd name="T8" fmla="*/ 5 w 12"/>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5" y="0"/>
                    </a:moveTo>
                    <a:lnTo>
                      <a:pt x="0" y="2"/>
                    </a:lnTo>
                    <a:lnTo>
                      <a:pt x="7" y="10"/>
                    </a:lnTo>
                    <a:lnTo>
                      <a:pt x="12" y="10"/>
                    </a:lnTo>
                    <a:lnTo>
                      <a:pt x="5" y="0"/>
                    </a:lnTo>
                    <a:close/>
                  </a:path>
                </a:pathLst>
              </a:custGeom>
              <a:solidFill>
                <a:srgbClr val="301D0B"/>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 name="Freeform 48"/>
              <p:cNvSpPr/>
              <p:nvPr/>
            </p:nvSpPr>
            <p:spPr bwMode="auto">
              <a:xfrm flipH="1">
                <a:off x="5288625" y="3564995"/>
                <a:ext cx="9687" cy="9687"/>
              </a:xfrm>
              <a:custGeom>
                <a:avLst/>
                <a:gdLst>
                  <a:gd name="T0" fmla="*/ 5 w 12"/>
                  <a:gd name="T1" fmla="*/ 0 h 10"/>
                  <a:gd name="T2" fmla="*/ 0 w 12"/>
                  <a:gd name="T3" fmla="*/ 2 h 10"/>
                  <a:gd name="T4" fmla="*/ 7 w 12"/>
                  <a:gd name="T5" fmla="*/ 10 h 10"/>
                  <a:gd name="T6" fmla="*/ 12 w 12"/>
                  <a:gd name="T7" fmla="*/ 10 h 10"/>
                  <a:gd name="T8" fmla="*/ 5 w 12"/>
                  <a:gd name="T9" fmla="*/ 0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5" y="0"/>
                    </a:moveTo>
                    <a:lnTo>
                      <a:pt x="0" y="2"/>
                    </a:lnTo>
                    <a:lnTo>
                      <a:pt x="7" y="10"/>
                    </a:lnTo>
                    <a:lnTo>
                      <a:pt x="12" y="1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4350" name="组合 50"/>
            <p:cNvGrpSpPr/>
            <p:nvPr/>
          </p:nvGrpSpPr>
          <p:grpSpPr>
            <a:xfrm>
              <a:off x="6771623" y="5639979"/>
              <a:ext cx="885685" cy="885042"/>
              <a:chOff x="6073970" y="3409136"/>
              <a:chExt cx="1010953" cy="1009854"/>
            </a:xfrm>
          </p:grpSpPr>
          <p:sp>
            <p:nvSpPr>
              <p:cNvPr id="52" name="Freeform 49"/>
              <p:cNvSpPr/>
              <p:nvPr/>
            </p:nvSpPr>
            <p:spPr bwMode="auto">
              <a:xfrm flipH="1">
                <a:off x="6259425" y="4150956"/>
                <a:ext cx="142091" cy="268034"/>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7">
                    <a:moveTo>
                      <a:pt x="22" y="0"/>
                    </a:moveTo>
                    <a:lnTo>
                      <a:pt x="0" y="149"/>
                    </a:lnTo>
                    <a:lnTo>
                      <a:pt x="140" y="287"/>
                    </a:lnTo>
                    <a:lnTo>
                      <a:pt x="152" y="132"/>
                    </a:lnTo>
                    <a:lnTo>
                      <a:pt x="22" y="0"/>
                    </a:lnTo>
                    <a:close/>
                  </a:path>
                </a:pathLst>
              </a:custGeom>
              <a:solidFill>
                <a:srgbClr val="F34A5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 name="Freeform 50"/>
              <p:cNvSpPr/>
              <p:nvPr/>
            </p:nvSpPr>
            <p:spPr bwMode="auto">
              <a:xfrm flipH="1">
                <a:off x="6259425" y="4150956"/>
                <a:ext cx="142091" cy="268034"/>
              </a:xfrm>
              <a:custGeom>
                <a:avLst/>
                <a:gdLst>
                  <a:gd name="T0" fmla="*/ 22 w 152"/>
                  <a:gd name="T1" fmla="*/ 0 h 287"/>
                  <a:gd name="T2" fmla="*/ 0 w 152"/>
                  <a:gd name="T3" fmla="*/ 149 h 287"/>
                  <a:gd name="T4" fmla="*/ 140 w 152"/>
                  <a:gd name="T5" fmla="*/ 287 h 287"/>
                  <a:gd name="T6" fmla="*/ 152 w 152"/>
                  <a:gd name="T7" fmla="*/ 132 h 287"/>
                  <a:gd name="T8" fmla="*/ 22 w 152"/>
                  <a:gd name="T9" fmla="*/ 0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7">
                    <a:moveTo>
                      <a:pt x="22" y="0"/>
                    </a:moveTo>
                    <a:lnTo>
                      <a:pt x="0" y="149"/>
                    </a:lnTo>
                    <a:lnTo>
                      <a:pt x="140" y="287"/>
                    </a:lnTo>
                    <a:lnTo>
                      <a:pt x="152" y="132"/>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 name="Freeform 51"/>
              <p:cNvSpPr/>
              <p:nvPr/>
            </p:nvSpPr>
            <p:spPr bwMode="auto">
              <a:xfrm flipH="1">
                <a:off x="6075353" y="4092828"/>
                <a:ext cx="268035" cy="13886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7" h="152">
                    <a:moveTo>
                      <a:pt x="0" y="22"/>
                    </a:moveTo>
                    <a:lnTo>
                      <a:pt x="151" y="0"/>
                    </a:lnTo>
                    <a:lnTo>
                      <a:pt x="287" y="140"/>
                    </a:lnTo>
                    <a:lnTo>
                      <a:pt x="133" y="152"/>
                    </a:lnTo>
                    <a:lnTo>
                      <a:pt x="0" y="22"/>
                    </a:lnTo>
                    <a:close/>
                  </a:path>
                </a:pathLst>
              </a:custGeom>
              <a:solidFill>
                <a:srgbClr val="F34A5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5" name="Freeform 52"/>
              <p:cNvSpPr/>
              <p:nvPr/>
            </p:nvSpPr>
            <p:spPr bwMode="auto">
              <a:xfrm flipH="1">
                <a:off x="6075353" y="4092828"/>
                <a:ext cx="268035" cy="138862"/>
              </a:xfrm>
              <a:custGeom>
                <a:avLst/>
                <a:gdLst>
                  <a:gd name="T0" fmla="*/ 0 w 287"/>
                  <a:gd name="T1" fmla="*/ 22 h 152"/>
                  <a:gd name="T2" fmla="*/ 151 w 287"/>
                  <a:gd name="T3" fmla="*/ 0 h 152"/>
                  <a:gd name="T4" fmla="*/ 287 w 287"/>
                  <a:gd name="T5" fmla="*/ 140 h 152"/>
                  <a:gd name="T6" fmla="*/ 133 w 287"/>
                  <a:gd name="T7" fmla="*/ 152 h 152"/>
                  <a:gd name="T8" fmla="*/ 0 w 287"/>
                  <a:gd name="T9" fmla="*/ 22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7" h="152">
                    <a:moveTo>
                      <a:pt x="0" y="22"/>
                    </a:moveTo>
                    <a:lnTo>
                      <a:pt x="151" y="0"/>
                    </a:lnTo>
                    <a:lnTo>
                      <a:pt x="287" y="140"/>
                    </a:lnTo>
                    <a:lnTo>
                      <a:pt x="133" y="152"/>
                    </a:lnTo>
                    <a:lnTo>
                      <a:pt x="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6" name="Freeform 53"/>
              <p:cNvSpPr/>
              <p:nvPr/>
            </p:nvSpPr>
            <p:spPr bwMode="auto">
              <a:xfrm flipH="1">
                <a:off x="6343388" y="4189707"/>
                <a:ext cx="0" cy="0"/>
              </a:xfrm>
              <a:custGeom>
                <a:avLst/>
                <a:gdLst>
                  <a:gd name="T0" fmla="*/ 0 h 2"/>
                  <a:gd name="T1" fmla="*/ 0 h 2"/>
                  <a:gd name="T2" fmla="*/ 2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0"/>
                    </a:lnTo>
                    <a:lnTo>
                      <a:pt x="0" y="2"/>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7" name="Freeform 54"/>
              <p:cNvSpPr/>
              <p:nvPr/>
            </p:nvSpPr>
            <p:spPr bwMode="auto">
              <a:xfrm flipH="1">
                <a:off x="6343388" y="4189707"/>
                <a:ext cx="0" cy="0"/>
              </a:xfrm>
              <a:custGeom>
                <a:avLst/>
                <a:gdLst>
                  <a:gd name="T0" fmla="*/ 0 h 2"/>
                  <a:gd name="T1" fmla="*/ 0 h 2"/>
                  <a:gd name="T2" fmla="*/ 2 h 2"/>
                  <a:gd name="T3" fmla="*/ 0 h 2"/>
                  <a:gd name="T4" fmla="*/ 0 60000 65536"/>
                  <a:gd name="T5" fmla="*/ 0 60000 65536"/>
                  <a:gd name="T6" fmla="*/ 0 60000 65536"/>
                  <a:gd name="T7" fmla="*/ 0 60000 65536"/>
                </a:gdLst>
                <a:ahLst/>
                <a:cxnLst>
                  <a:cxn ang="T4">
                    <a:pos x="0" y="T0"/>
                  </a:cxn>
                  <a:cxn ang="T5">
                    <a:pos x="0" y="T1"/>
                  </a:cxn>
                  <a:cxn ang="T6">
                    <a:pos x="0" y="T2"/>
                  </a:cxn>
                  <a:cxn ang="T7">
                    <a:pos x="0" y="T3"/>
                  </a:cxn>
                </a:cxnLst>
                <a:rect l="0" t="0" r="r" b="b"/>
                <a:pathLst>
                  <a:path h="2">
                    <a:moveTo>
                      <a:pt x="0" y="0"/>
                    </a:moveTo>
                    <a:lnTo>
                      <a:pt x="0" y="0"/>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 name="Freeform 55"/>
              <p:cNvSpPr/>
              <p:nvPr/>
            </p:nvSpPr>
            <p:spPr bwMode="auto">
              <a:xfrm flipH="1">
                <a:off x="6340160" y="4189707"/>
                <a:ext cx="22604" cy="145320"/>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1" y="2"/>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 name="Freeform 56"/>
              <p:cNvSpPr/>
              <p:nvPr/>
            </p:nvSpPr>
            <p:spPr bwMode="auto">
              <a:xfrm flipH="1">
                <a:off x="6340160" y="4189707"/>
                <a:ext cx="22604" cy="145320"/>
              </a:xfrm>
              <a:custGeom>
                <a:avLst/>
                <a:gdLst>
                  <a:gd name="T0" fmla="*/ 21 w 26"/>
                  <a:gd name="T1" fmla="*/ 0 h 156"/>
                  <a:gd name="T2" fmla="*/ 0 w 26"/>
                  <a:gd name="T3" fmla="*/ 148 h 156"/>
                  <a:gd name="T4" fmla="*/ 8 w 26"/>
                  <a:gd name="T5" fmla="*/ 156 h 156"/>
                  <a:gd name="T6" fmla="*/ 26 w 26"/>
                  <a:gd name="T7" fmla="*/ 7 h 156"/>
                  <a:gd name="T8" fmla="*/ 21 w 26"/>
                  <a:gd name="T9" fmla="*/ 2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1" y="2"/>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 name="Freeform 57"/>
              <p:cNvSpPr>
                <a:spLocks noEditPoints="1"/>
              </p:cNvSpPr>
              <p:nvPr/>
            </p:nvSpPr>
            <p:spPr bwMode="auto">
              <a:xfrm flipH="1">
                <a:off x="6301408" y="4231690"/>
                <a:ext cx="22604" cy="145318"/>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 h="156">
                    <a:moveTo>
                      <a:pt x="0" y="148"/>
                    </a:moveTo>
                    <a:lnTo>
                      <a:pt x="0" y="148"/>
                    </a:lnTo>
                    <a:lnTo>
                      <a:pt x="8" y="156"/>
                    </a:lnTo>
                    <a:lnTo>
                      <a:pt x="0" y="148"/>
                    </a:lnTo>
                    <a:close/>
                    <a:moveTo>
                      <a:pt x="21" y="0"/>
                    </a:moveTo>
                    <a:lnTo>
                      <a:pt x="21" y="0"/>
                    </a:lnTo>
                    <a:lnTo>
                      <a:pt x="22" y="3"/>
                    </a:lnTo>
                    <a:lnTo>
                      <a:pt x="21"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 name="Freeform 58"/>
              <p:cNvSpPr>
                <a:spLocks noEditPoints="1"/>
              </p:cNvSpPr>
              <p:nvPr/>
            </p:nvSpPr>
            <p:spPr bwMode="auto">
              <a:xfrm flipH="1">
                <a:off x="6301408" y="4231690"/>
                <a:ext cx="22604" cy="145318"/>
              </a:xfrm>
              <a:custGeom>
                <a:avLst/>
                <a:gdLst>
                  <a:gd name="T0" fmla="*/ 0 w 22"/>
                  <a:gd name="T1" fmla="*/ 148 h 156"/>
                  <a:gd name="T2" fmla="*/ 0 w 22"/>
                  <a:gd name="T3" fmla="*/ 148 h 156"/>
                  <a:gd name="T4" fmla="*/ 8 w 22"/>
                  <a:gd name="T5" fmla="*/ 156 h 156"/>
                  <a:gd name="T6" fmla="*/ 8 w 22"/>
                  <a:gd name="T7" fmla="*/ 156 h 156"/>
                  <a:gd name="T8" fmla="*/ 0 w 22"/>
                  <a:gd name="T9" fmla="*/ 148 h 156"/>
                  <a:gd name="T10" fmla="*/ 21 w 22"/>
                  <a:gd name="T11" fmla="*/ 0 h 156"/>
                  <a:gd name="T12" fmla="*/ 21 w 22"/>
                  <a:gd name="T13" fmla="*/ 0 h 156"/>
                  <a:gd name="T14" fmla="*/ 22 w 22"/>
                  <a:gd name="T15" fmla="*/ 3 h 156"/>
                  <a:gd name="T16" fmla="*/ 21 w 22"/>
                  <a:gd name="T17" fmla="*/ 0 h 1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2" h="156">
                    <a:moveTo>
                      <a:pt x="0" y="148"/>
                    </a:moveTo>
                    <a:lnTo>
                      <a:pt x="0" y="148"/>
                    </a:lnTo>
                    <a:lnTo>
                      <a:pt x="8" y="156"/>
                    </a:lnTo>
                    <a:lnTo>
                      <a:pt x="0" y="148"/>
                    </a:lnTo>
                    <a:moveTo>
                      <a:pt x="21" y="0"/>
                    </a:moveTo>
                    <a:lnTo>
                      <a:pt x="21" y="0"/>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 name="Freeform 59"/>
              <p:cNvSpPr/>
              <p:nvPr/>
            </p:nvSpPr>
            <p:spPr bwMode="auto">
              <a:xfrm flipH="1">
                <a:off x="6298178" y="4231690"/>
                <a:ext cx="25835" cy="145318"/>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2" y="3"/>
                    </a:lnTo>
                    <a:lnTo>
                      <a:pt x="21"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 name="Freeform 60"/>
              <p:cNvSpPr/>
              <p:nvPr/>
            </p:nvSpPr>
            <p:spPr bwMode="auto">
              <a:xfrm flipH="1">
                <a:off x="6298178" y="4231690"/>
                <a:ext cx="25835" cy="145318"/>
              </a:xfrm>
              <a:custGeom>
                <a:avLst/>
                <a:gdLst>
                  <a:gd name="T0" fmla="*/ 21 w 26"/>
                  <a:gd name="T1" fmla="*/ 0 h 156"/>
                  <a:gd name="T2" fmla="*/ 0 w 26"/>
                  <a:gd name="T3" fmla="*/ 148 h 156"/>
                  <a:gd name="T4" fmla="*/ 8 w 26"/>
                  <a:gd name="T5" fmla="*/ 156 h 156"/>
                  <a:gd name="T6" fmla="*/ 26 w 26"/>
                  <a:gd name="T7" fmla="*/ 7 h 156"/>
                  <a:gd name="T8" fmla="*/ 22 w 26"/>
                  <a:gd name="T9" fmla="*/ 3 h 156"/>
                  <a:gd name="T10" fmla="*/ 21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1" y="0"/>
                    </a:moveTo>
                    <a:lnTo>
                      <a:pt x="0" y="148"/>
                    </a:lnTo>
                    <a:lnTo>
                      <a:pt x="8" y="156"/>
                    </a:lnTo>
                    <a:lnTo>
                      <a:pt x="26" y="7"/>
                    </a:lnTo>
                    <a:lnTo>
                      <a:pt x="22"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 name="Freeform 61"/>
              <p:cNvSpPr>
                <a:spLocks noEditPoints="1"/>
              </p:cNvSpPr>
              <p:nvPr/>
            </p:nvSpPr>
            <p:spPr bwMode="auto">
              <a:xfrm flipH="1">
                <a:off x="6117334" y="4176790"/>
                <a:ext cx="148550" cy="22606"/>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24">
                    <a:moveTo>
                      <a:pt x="7" y="16"/>
                    </a:moveTo>
                    <a:lnTo>
                      <a:pt x="0" y="16"/>
                    </a:lnTo>
                    <a:lnTo>
                      <a:pt x="7" y="24"/>
                    </a:lnTo>
                    <a:lnTo>
                      <a:pt x="15" y="24"/>
                    </a:lnTo>
                    <a:lnTo>
                      <a:pt x="7" y="16"/>
                    </a:lnTo>
                    <a:close/>
                    <a:moveTo>
                      <a:pt x="160" y="0"/>
                    </a:moveTo>
                    <a:lnTo>
                      <a:pt x="160" y="0"/>
                    </a:lnTo>
                    <a:lnTo>
                      <a:pt x="162" y="2"/>
                    </a:lnTo>
                    <a:lnTo>
                      <a:pt x="16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5" name="Freeform 62"/>
              <p:cNvSpPr>
                <a:spLocks noEditPoints="1"/>
              </p:cNvSpPr>
              <p:nvPr/>
            </p:nvSpPr>
            <p:spPr bwMode="auto">
              <a:xfrm flipH="1">
                <a:off x="6117334" y="4176790"/>
                <a:ext cx="148550" cy="22606"/>
              </a:xfrm>
              <a:custGeom>
                <a:avLst/>
                <a:gdLst>
                  <a:gd name="T0" fmla="*/ 7 w 162"/>
                  <a:gd name="T1" fmla="*/ 16 h 24"/>
                  <a:gd name="T2" fmla="*/ 0 w 162"/>
                  <a:gd name="T3" fmla="*/ 16 h 24"/>
                  <a:gd name="T4" fmla="*/ 7 w 162"/>
                  <a:gd name="T5" fmla="*/ 24 h 24"/>
                  <a:gd name="T6" fmla="*/ 15 w 162"/>
                  <a:gd name="T7" fmla="*/ 24 h 24"/>
                  <a:gd name="T8" fmla="*/ 7 w 162"/>
                  <a:gd name="T9" fmla="*/ 16 h 24"/>
                  <a:gd name="T10" fmla="*/ 160 w 162"/>
                  <a:gd name="T11" fmla="*/ 0 h 24"/>
                  <a:gd name="T12" fmla="*/ 160 w 162"/>
                  <a:gd name="T13" fmla="*/ 0 h 24"/>
                  <a:gd name="T14" fmla="*/ 162 w 162"/>
                  <a:gd name="T15" fmla="*/ 2 h 24"/>
                  <a:gd name="T16" fmla="*/ 160 w 162"/>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2" h="24">
                    <a:moveTo>
                      <a:pt x="7" y="16"/>
                    </a:moveTo>
                    <a:lnTo>
                      <a:pt x="0" y="16"/>
                    </a:lnTo>
                    <a:lnTo>
                      <a:pt x="7" y="24"/>
                    </a:lnTo>
                    <a:lnTo>
                      <a:pt x="15" y="24"/>
                    </a:lnTo>
                    <a:lnTo>
                      <a:pt x="7" y="16"/>
                    </a:lnTo>
                    <a:moveTo>
                      <a:pt x="160" y="0"/>
                    </a:moveTo>
                    <a:lnTo>
                      <a:pt x="160" y="0"/>
                    </a:lnTo>
                    <a:lnTo>
                      <a:pt x="162" y="2"/>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6" name="Freeform 63"/>
              <p:cNvSpPr/>
              <p:nvPr/>
            </p:nvSpPr>
            <p:spPr bwMode="auto">
              <a:xfrm flipH="1">
                <a:off x="6114106" y="4176790"/>
                <a:ext cx="145320" cy="22606"/>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6"/>
                    </a:lnTo>
                    <a:lnTo>
                      <a:pt x="8" y="24"/>
                    </a:lnTo>
                    <a:lnTo>
                      <a:pt x="158" y="7"/>
                    </a:lnTo>
                    <a:lnTo>
                      <a:pt x="155" y="2"/>
                    </a:lnTo>
                    <a:lnTo>
                      <a:pt x="153"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7" name="Freeform 64"/>
              <p:cNvSpPr/>
              <p:nvPr/>
            </p:nvSpPr>
            <p:spPr bwMode="auto">
              <a:xfrm flipH="1">
                <a:off x="6114106" y="4176790"/>
                <a:ext cx="145320" cy="22606"/>
              </a:xfrm>
              <a:custGeom>
                <a:avLst/>
                <a:gdLst>
                  <a:gd name="T0" fmla="*/ 153 w 158"/>
                  <a:gd name="T1" fmla="*/ 0 h 24"/>
                  <a:gd name="T2" fmla="*/ 0 w 158"/>
                  <a:gd name="T3" fmla="*/ 16 h 24"/>
                  <a:gd name="T4" fmla="*/ 8 w 158"/>
                  <a:gd name="T5" fmla="*/ 24 h 24"/>
                  <a:gd name="T6" fmla="*/ 158 w 158"/>
                  <a:gd name="T7" fmla="*/ 7 h 24"/>
                  <a:gd name="T8" fmla="*/ 155 w 158"/>
                  <a:gd name="T9" fmla="*/ 2 h 24"/>
                  <a:gd name="T10" fmla="*/ 153 w 158"/>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8" h="24">
                    <a:moveTo>
                      <a:pt x="153" y="0"/>
                    </a:moveTo>
                    <a:lnTo>
                      <a:pt x="0" y="16"/>
                    </a:lnTo>
                    <a:lnTo>
                      <a:pt x="8" y="24"/>
                    </a:lnTo>
                    <a:lnTo>
                      <a:pt x="158" y="7"/>
                    </a:lnTo>
                    <a:lnTo>
                      <a:pt x="155" y="2"/>
                    </a:lnTo>
                    <a:lnTo>
                      <a:pt x="1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 name="Freeform 65"/>
              <p:cNvSpPr>
                <a:spLocks noEditPoints="1"/>
              </p:cNvSpPr>
              <p:nvPr/>
            </p:nvSpPr>
            <p:spPr bwMode="auto">
              <a:xfrm flipH="1">
                <a:off x="6165775" y="4131580"/>
                <a:ext cx="148550" cy="22606"/>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7" y="15"/>
                    </a:moveTo>
                    <a:lnTo>
                      <a:pt x="0" y="15"/>
                    </a:lnTo>
                    <a:lnTo>
                      <a:pt x="9" y="24"/>
                    </a:lnTo>
                    <a:lnTo>
                      <a:pt x="14" y="22"/>
                    </a:lnTo>
                    <a:lnTo>
                      <a:pt x="7" y="15"/>
                    </a:lnTo>
                    <a:close/>
                    <a:moveTo>
                      <a:pt x="161" y="0"/>
                    </a:moveTo>
                    <a:lnTo>
                      <a:pt x="161"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9" name="Freeform 66"/>
              <p:cNvSpPr>
                <a:spLocks noEditPoints="1"/>
              </p:cNvSpPr>
              <p:nvPr/>
            </p:nvSpPr>
            <p:spPr bwMode="auto">
              <a:xfrm flipH="1">
                <a:off x="6165775" y="4131580"/>
                <a:ext cx="148550" cy="22606"/>
              </a:xfrm>
              <a:custGeom>
                <a:avLst/>
                <a:gdLst>
                  <a:gd name="T0" fmla="*/ 7 w 161"/>
                  <a:gd name="T1" fmla="*/ 15 h 24"/>
                  <a:gd name="T2" fmla="*/ 0 w 161"/>
                  <a:gd name="T3" fmla="*/ 15 h 24"/>
                  <a:gd name="T4" fmla="*/ 9 w 161"/>
                  <a:gd name="T5" fmla="*/ 24 h 24"/>
                  <a:gd name="T6" fmla="*/ 14 w 161"/>
                  <a:gd name="T7" fmla="*/ 22 h 24"/>
                  <a:gd name="T8" fmla="*/ 7 w 161"/>
                  <a:gd name="T9" fmla="*/ 15 h 24"/>
                  <a:gd name="T10" fmla="*/ 161 w 161"/>
                  <a:gd name="T11" fmla="*/ 0 h 24"/>
                  <a:gd name="T12" fmla="*/ 161 w 161"/>
                  <a:gd name="T13" fmla="*/ 0 h 24"/>
                  <a:gd name="T14" fmla="*/ 161 w 161"/>
                  <a:gd name="T15" fmla="*/ 0 h 24"/>
                  <a:gd name="T16" fmla="*/ 161 w 161"/>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24">
                    <a:moveTo>
                      <a:pt x="7" y="15"/>
                    </a:moveTo>
                    <a:lnTo>
                      <a:pt x="0" y="15"/>
                    </a:lnTo>
                    <a:lnTo>
                      <a:pt x="9" y="24"/>
                    </a:lnTo>
                    <a:lnTo>
                      <a:pt x="14" y="22"/>
                    </a:lnTo>
                    <a:lnTo>
                      <a:pt x="7" y="15"/>
                    </a:lnTo>
                    <a:moveTo>
                      <a:pt x="161" y="0"/>
                    </a:move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 name="Freeform 67"/>
              <p:cNvSpPr/>
              <p:nvPr/>
            </p:nvSpPr>
            <p:spPr bwMode="auto">
              <a:xfrm flipH="1">
                <a:off x="6159316" y="4131580"/>
                <a:ext cx="148550" cy="19376"/>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2">
                    <a:moveTo>
                      <a:pt x="154" y="0"/>
                    </a:moveTo>
                    <a:lnTo>
                      <a:pt x="0" y="15"/>
                    </a:lnTo>
                    <a:lnTo>
                      <a:pt x="7" y="22"/>
                    </a:lnTo>
                    <a:lnTo>
                      <a:pt x="160" y="6"/>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1" name="Freeform 68"/>
              <p:cNvSpPr/>
              <p:nvPr/>
            </p:nvSpPr>
            <p:spPr bwMode="auto">
              <a:xfrm flipH="1">
                <a:off x="6159316" y="4131580"/>
                <a:ext cx="148550" cy="19376"/>
              </a:xfrm>
              <a:custGeom>
                <a:avLst/>
                <a:gdLst>
                  <a:gd name="T0" fmla="*/ 154 w 160"/>
                  <a:gd name="T1" fmla="*/ 0 h 22"/>
                  <a:gd name="T2" fmla="*/ 0 w 160"/>
                  <a:gd name="T3" fmla="*/ 15 h 22"/>
                  <a:gd name="T4" fmla="*/ 7 w 160"/>
                  <a:gd name="T5" fmla="*/ 22 h 22"/>
                  <a:gd name="T6" fmla="*/ 160 w 160"/>
                  <a:gd name="T7" fmla="*/ 6 h 22"/>
                  <a:gd name="T8" fmla="*/ 154 w 160"/>
                  <a:gd name="T9" fmla="*/ 0 h 22"/>
                  <a:gd name="T10" fmla="*/ 154 w 160"/>
                  <a:gd name="T11" fmla="*/ 0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 h="22">
                    <a:moveTo>
                      <a:pt x="154" y="0"/>
                    </a:moveTo>
                    <a:lnTo>
                      <a:pt x="0" y="15"/>
                    </a:lnTo>
                    <a:lnTo>
                      <a:pt x="7" y="22"/>
                    </a:lnTo>
                    <a:lnTo>
                      <a:pt x="160" y="6"/>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2" name="Freeform 69"/>
              <p:cNvSpPr/>
              <p:nvPr/>
            </p:nvSpPr>
            <p:spPr bwMode="auto">
              <a:xfrm flipH="1">
                <a:off x="6217445" y="3408212"/>
                <a:ext cx="868695" cy="865457"/>
              </a:xfrm>
              <a:custGeom>
                <a:avLst/>
                <a:gdLst>
                  <a:gd name="T0" fmla="*/ 81 w 507"/>
                  <a:gd name="T1" fmla="*/ 33 h 506"/>
                  <a:gd name="T2" fmla="*/ 81 w 507"/>
                  <a:gd name="T3" fmla="*/ 33 h 506"/>
                  <a:gd name="T4" fmla="*/ 0 w 507"/>
                  <a:gd name="T5" fmla="*/ 0 h 506"/>
                  <a:gd name="T6" fmla="*/ 35 w 507"/>
                  <a:gd name="T7" fmla="*/ 81 h 506"/>
                  <a:gd name="T8" fmla="*/ 35 w 507"/>
                  <a:gd name="T9" fmla="*/ 81 h 506"/>
                  <a:gd name="T10" fmla="*/ 886 w 507"/>
                  <a:gd name="T11" fmla="*/ 928 h 506"/>
                  <a:gd name="T12" fmla="*/ 930 w 507"/>
                  <a:gd name="T13" fmla="*/ 884 h 506"/>
                  <a:gd name="T14" fmla="*/ 81 w 507"/>
                  <a:gd name="T15" fmla="*/ 33 h 5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7" h="506">
                    <a:moveTo>
                      <a:pt x="44" y="18"/>
                    </a:moveTo>
                    <a:cubicBezTo>
                      <a:pt x="44" y="18"/>
                      <a:pt x="44" y="18"/>
                      <a:pt x="44" y="18"/>
                    </a:cubicBezTo>
                    <a:cubicBezTo>
                      <a:pt x="40" y="14"/>
                      <a:pt x="0" y="0"/>
                      <a:pt x="0" y="0"/>
                    </a:cubicBezTo>
                    <a:cubicBezTo>
                      <a:pt x="0" y="0"/>
                      <a:pt x="16" y="40"/>
                      <a:pt x="19" y="44"/>
                    </a:cubicBezTo>
                    <a:cubicBezTo>
                      <a:pt x="19" y="44"/>
                      <a:pt x="19" y="44"/>
                      <a:pt x="19" y="44"/>
                    </a:cubicBezTo>
                    <a:cubicBezTo>
                      <a:pt x="483" y="506"/>
                      <a:pt x="483" y="506"/>
                      <a:pt x="483" y="506"/>
                    </a:cubicBezTo>
                    <a:cubicBezTo>
                      <a:pt x="507" y="482"/>
                      <a:pt x="507" y="482"/>
                      <a:pt x="507" y="482"/>
                    </a:cubicBezTo>
                    <a:lnTo>
                      <a:pt x="44" y="18"/>
                    </a:lnTo>
                    <a:close/>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3" name="Oval 70"/>
            <p:cNvSpPr>
              <a:spLocks noChangeArrowheads="1"/>
            </p:cNvSpPr>
            <p:nvPr/>
          </p:nvSpPr>
          <p:spPr bwMode="auto">
            <a:xfrm flipH="1">
              <a:off x="6854881" y="3677849"/>
              <a:ext cx="1889905" cy="1887736"/>
            </a:xfrm>
            <a:prstGeom prst="ellipse">
              <a:avLst/>
            </a:prstGeom>
            <a:solidFill>
              <a:srgbClr val="E6E6E6"/>
            </a:solidFill>
            <a:ln>
              <a:noFill/>
            </a:ln>
          </p:spPr>
          <p:txBody>
            <a:bodyPr lIns="121917" tIns="60958" rIns="121917" bIns="60958"/>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4" name="Oval 71"/>
            <p:cNvSpPr>
              <a:spLocks noChangeArrowheads="1"/>
            </p:cNvSpPr>
            <p:nvPr/>
          </p:nvSpPr>
          <p:spPr bwMode="auto">
            <a:xfrm flipH="1">
              <a:off x="7149118" y="3771244"/>
              <a:ext cx="1502305" cy="150000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5" name="Freeform 72"/>
            <p:cNvSpPr>
              <a:spLocks noEditPoints="1"/>
            </p:cNvSpPr>
            <p:nvPr/>
          </p:nvSpPr>
          <p:spPr bwMode="auto">
            <a:xfrm flipH="1">
              <a:off x="7098192" y="3754263"/>
              <a:ext cx="1570206" cy="1570757"/>
            </a:xfrm>
            <a:custGeom>
              <a:avLst/>
              <a:gdLst>
                <a:gd name="T0" fmla="*/ 524 w 1048"/>
                <a:gd name="T1" fmla="*/ 0 h 1049"/>
                <a:gd name="T2" fmla="*/ 0 w 1048"/>
                <a:gd name="T3" fmla="*/ 525 h 1049"/>
                <a:gd name="T4" fmla="*/ 506 w 1048"/>
                <a:gd name="T5" fmla="*/ 1049 h 1049"/>
                <a:gd name="T6" fmla="*/ 524 w 1048"/>
                <a:gd name="T7" fmla="*/ 1049 h 1049"/>
                <a:gd name="T8" fmla="*/ 547 w 1048"/>
                <a:gd name="T9" fmla="*/ 1048 h 1049"/>
                <a:gd name="T10" fmla="*/ 1048 w 1048"/>
                <a:gd name="T11" fmla="*/ 525 h 1049"/>
                <a:gd name="T12" fmla="*/ 524 w 1048"/>
                <a:gd name="T13" fmla="*/ 0 h 1049"/>
                <a:gd name="T14" fmla="*/ 547 w 1048"/>
                <a:gd name="T15" fmla="*/ 1001 h 1049"/>
                <a:gd name="T16" fmla="*/ 524 w 1048"/>
                <a:gd name="T17" fmla="*/ 1002 h 1049"/>
                <a:gd name="T18" fmla="*/ 506 w 1048"/>
                <a:gd name="T19" fmla="*/ 1002 h 1049"/>
                <a:gd name="T20" fmla="*/ 47 w 1048"/>
                <a:gd name="T21" fmla="*/ 525 h 1049"/>
                <a:gd name="T22" fmla="*/ 524 w 1048"/>
                <a:gd name="T23" fmla="*/ 47 h 1049"/>
                <a:gd name="T24" fmla="*/ 1002 w 1048"/>
                <a:gd name="T25" fmla="*/ 525 h 1049"/>
                <a:gd name="T26" fmla="*/ 547 w 1048"/>
                <a:gd name="T27" fmla="*/ 100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8" h="1049">
                  <a:moveTo>
                    <a:pt x="524" y="0"/>
                  </a:moveTo>
                  <a:cubicBezTo>
                    <a:pt x="235" y="0"/>
                    <a:pt x="0" y="235"/>
                    <a:pt x="0" y="525"/>
                  </a:cubicBezTo>
                  <a:cubicBezTo>
                    <a:pt x="0" y="808"/>
                    <a:pt x="225" y="1039"/>
                    <a:pt x="506" y="1049"/>
                  </a:cubicBezTo>
                  <a:cubicBezTo>
                    <a:pt x="512" y="1049"/>
                    <a:pt x="518" y="1049"/>
                    <a:pt x="524" y="1049"/>
                  </a:cubicBezTo>
                  <a:cubicBezTo>
                    <a:pt x="532" y="1049"/>
                    <a:pt x="539" y="1049"/>
                    <a:pt x="547" y="1048"/>
                  </a:cubicBezTo>
                  <a:cubicBezTo>
                    <a:pt x="826" y="1036"/>
                    <a:pt x="1048" y="806"/>
                    <a:pt x="1048" y="525"/>
                  </a:cubicBezTo>
                  <a:cubicBezTo>
                    <a:pt x="1048" y="235"/>
                    <a:pt x="813" y="0"/>
                    <a:pt x="524" y="0"/>
                  </a:cubicBezTo>
                  <a:moveTo>
                    <a:pt x="547" y="1001"/>
                  </a:moveTo>
                  <a:cubicBezTo>
                    <a:pt x="539" y="1002"/>
                    <a:pt x="532" y="1002"/>
                    <a:pt x="524" y="1002"/>
                  </a:cubicBezTo>
                  <a:cubicBezTo>
                    <a:pt x="518" y="1002"/>
                    <a:pt x="512" y="1002"/>
                    <a:pt x="506" y="1002"/>
                  </a:cubicBezTo>
                  <a:cubicBezTo>
                    <a:pt x="251" y="992"/>
                    <a:pt x="47" y="782"/>
                    <a:pt x="47" y="525"/>
                  </a:cubicBezTo>
                  <a:cubicBezTo>
                    <a:pt x="47" y="261"/>
                    <a:pt x="261" y="47"/>
                    <a:pt x="524" y="47"/>
                  </a:cubicBezTo>
                  <a:cubicBezTo>
                    <a:pt x="788" y="47"/>
                    <a:pt x="1002" y="261"/>
                    <a:pt x="1002" y="525"/>
                  </a:cubicBezTo>
                  <a:cubicBezTo>
                    <a:pt x="1002" y="780"/>
                    <a:pt x="800" y="989"/>
                    <a:pt x="547" y="1001"/>
                  </a:cubicBezTo>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6" name="Freeform 73"/>
            <p:cNvSpPr>
              <a:spLocks noEditPoints="1"/>
            </p:cNvSpPr>
            <p:nvPr/>
          </p:nvSpPr>
          <p:spPr bwMode="auto">
            <a:xfrm flipH="1">
              <a:off x="7366967" y="3839169"/>
              <a:ext cx="1216555" cy="1214153"/>
            </a:xfrm>
            <a:custGeom>
              <a:avLst/>
              <a:gdLst>
                <a:gd name="T0" fmla="*/ 745 w 812"/>
                <a:gd name="T1" fmla="*/ 0 h 809"/>
                <a:gd name="T2" fmla="*/ 0 w 812"/>
                <a:gd name="T3" fmla="*/ 743 h 809"/>
                <a:gd name="T4" fmla="*/ 745 w 812"/>
                <a:gd name="T5" fmla="*/ 1484 h 809"/>
                <a:gd name="T6" fmla="*/ 1489 w 812"/>
                <a:gd name="T7" fmla="*/ 743 h 809"/>
                <a:gd name="T8" fmla="*/ 745 w 812"/>
                <a:gd name="T9" fmla="*/ 0 h 809"/>
                <a:gd name="T10" fmla="*/ 745 w 812"/>
                <a:gd name="T11" fmla="*/ 1398 h 809"/>
                <a:gd name="T12" fmla="*/ 86 w 812"/>
                <a:gd name="T13" fmla="*/ 743 h 809"/>
                <a:gd name="T14" fmla="*/ 745 w 812"/>
                <a:gd name="T15" fmla="*/ 86 h 809"/>
                <a:gd name="T16" fmla="*/ 1405 w 812"/>
                <a:gd name="T17" fmla="*/ 743 h 809"/>
                <a:gd name="T18" fmla="*/ 745 w 812"/>
                <a:gd name="T19" fmla="*/ 1398 h 8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2" h="809">
                  <a:moveTo>
                    <a:pt x="406" y="0"/>
                  </a:moveTo>
                  <a:cubicBezTo>
                    <a:pt x="182" y="0"/>
                    <a:pt x="0" y="182"/>
                    <a:pt x="0" y="405"/>
                  </a:cubicBezTo>
                  <a:cubicBezTo>
                    <a:pt x="0" y="627"/>
                    <a:pt x="182" y="809"/>
                    <a:pt x="406" y="809"/>
                  </a:cubicBezTo>
                  <a:cubicBezTo>
                    <a:pt x="630" y="809"/>
                    <a:pt x="812" y="627"/>
                    <a:pt x="812" y="405"/>
                  </a:cubicBezTo>
                  <a:cubicBezTo>
                    <a:pt x="812" y="182"/>
                    <a:pt x="630" y="0"/>
                    <a:pt x="406" y="0"/>
                  </a:cubicBezTo>
                  <a:moveTo>
                    <a:pt x="406" y="762"/>
                  </a:moveTo>
                  <a:cubicBezTo>
                    <a:pt x="208" y="762"/>
                    <a:pt x="47" y="602"/>
                    <a:pt x="47" y="405"/>
                  </a:cubicBezTo>
                  <a:cubicBezTo>
                    <a:pt x="47" y="207"/>
                    <a:pt x="208" y="47"/>
                    <a:pt x="406" y="47"/>
                  </a:cubicBezTo>
                  <a:cubicBezTo>
                    <a:pt x="604" y="47"/>
                    <a:pt x="766" y="207"/>
                    <a:pt x="766" y="405"/>
                  </a:cubicBezTo>
                  <a:cubicBezTo>
                    <a:pt x="766" y="602"/>
                    <a:pt x="604" y="762"/>
                    <a:pt x="406" y="762"/>
                  </a:cubicBezTo>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 name="Freeform 74"/>
            <p:cNvSpPr>
              <a:spLocks noEditPoints="1"/>
            </p:cNvSpPr>
            <p:nvPr/>
          </p:nvSpPr>
          <p:spPr bwMode="auto">
            <a:xfrm flipH="1">
              <a:off x="7635740" y="3926906"/>
              <a:ext cx="862906" cy="849057"/>
            </a:xfrm>
            <a:custGeom>
              <a:avLst/>
              <a:gdLst>
                <a:gd name="T0" fmla="*/ 529 w 576"/>
                <a:gd name="T1" fmla="*/ 0 h 567"/>
                <a:gd name="T2" fmla="*/ 0 w 576"/>
                <a:gd name="T3" fmla="*/ 521 h 567"/>
                <a:gd name="T4" fmla="*/ 529 w 576"/>
                <a:gd name="T5" fmla="*/ 1040 h 567"/>
                <a:gd name="T6" fmla="*/ 1057 w 576"/>
                <a:gd name="T7" fmla="*/ 521 h 567"/>
                <a:gd name="T8" fmla="*/ 529 w 576"/>
                <a:gd name="T9" fmla="*/ 0 h 567"/>
                <a:gd name="T10" fmla="*/ 529 w 576"/>
                <a:gd name="T11" fmla="*/ 956 h 567"/>
                <a:gd name="T12" fmla="*/ 86 w 576"/>
                <a:gd name="T13" fmla="*/ 521 h 567"/>
                <a:gd name="T14" fmla="*/ 529 w 576"/>
                <a:gd name="T15" fmla="*/ 84 h 567"/>
                <a:gd name="T16" fmla="*/ 971 w 576"/>
                <a:gd name="T17" fmla="*/ 521 h 567"/>
                <a:gd name="T18" fmla="*/ 529 w 576"/>
                <a:gd name="T19" fmla="*/ 956 h 5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76" h="567">
                  <a:moveTo>
                    <a:pt x="288" y="0"/>
                  </a:moveTo>
                  <a:cubicBezTo>
                    <a:pt x="129" y="0"/>
                    <a:pt x="0" y="127"/>
                    <a:pt x="0" y="284"/>
                  </a:cubicBezTo>
                  <a:cubicBezTo>
                    <a:pt x="0" y="440"/>
                    <a:pt x="129" y="567"/>
                    <a:pt x="288" y="567"/>
                  </a:cubicBezTo>
                  <a:cubicBezTo>
                    <a:pt x="447" y="567"/>
                    <a:pt x="576" y="440"/>
                    <a:pt x="576" y="284"/>
                  </a:cubicBezTo>
                  <a:cubicBezTo>
                    <a:pt x="576" y="127"/>
                    <a:pt x="447" y="0"/>
                    <a:pt x="288" y="0"/>
                  </a:cubicBezTo>
                  <a:moveTo>
                    <a:pt x="288" y="521"/>
                  </a:moveTo>
                  <a:cubicBezTo>
                    <a:pt x="155" y="521"/>
                    <a:pt x="47" y="414"/>
                    <a:pt x="47" y="284"/>
                  </a:cubicBezTo>
                  <a:cubicBezTo>
                    <a:pt x="47" y="153"/>
                    <a:pt x="155" y="46"/>
                    <a:pt x="288" y="46"/>
                  </a:cubicBezTo>
                  <a:cubicBezTo>
                    <a:pt x="421" y="46"/>
                    <a:pt x="529" y="153"/>
                    <a:pt x="529" y="284"/>
                  </a:cubicBezTo>
                  <a:cubicBezTo>
                    <a:pt x="529" y="414"/>
                    <a:pt x="421" y="521"/>
                    <a:pt x="288" y="521"/>
                  </a:cubicBezTo>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8" name="Freeform 75"/>
            <p:cNvSpPr>
              <a:spLocks noEditPoints="1"/>
            </p:cNvSpPr>
            <p:nvPr/>
          </p:nvSpPr>
          <p:spPr bwMode="auto">
            <a:xfrm flipH="1">
              <a:off x="7904515" y="4011812"/>
              <a:ext cx="509256" cy="489622"/>
            </a:xfrm>
            <a:custGeom>
              <a:avLst/>
              <a:gdLst>
                <a:gd name="T0" fmla="*/ 312 w 340"/>
                <a:gd name="T1" fmla="*/ 0 h 327"/>
                <a:gd name="T2" fmla="*/ 0 w 340"/>
                <a:gd name="T3" fmla="*/ 301 h 327"/>
                <a:gd name="T4" fmla="*/ 312 w 340"/>
                <a:gd name="T5" fmla="*/ 600 h 327"/>
                <a:gd name="T6" fmla="*/ 623 w 340"/>
                <a:gd name="T7" fmla="*/ 301 h 327"/>
                <a:gd name="T8" fmla="*/ 312 w 340"/>
                <a:gd name="T9" fmla="*/ 0 h 327"/>
                <a:gd name="T10" fmla="*/ 312 w 340"/>
                <a:gd name="T11" fmla="*/ 516 h 327"/>
                <a:gd name="T12" fmla="*/ 86 w 340"/>
                <a:gd name="T13" fmla="*/ 301 h 327"/>
                <a:gd name="T14" fmla="*/ 312 w 340"/>
                <a:gd name="T15" fmla="*/ 86 h 327"/>
                <a:gd name="T16" fmla="*/ 537 w 340"/>
                <a:gd name="T17" fmla="*/ 301 h 327"/>
                <a:gd name="T18" fmla="*/ 312 w 340"/>
                <a:gd name="T19" fmla="*/ 516 h 3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0" h="327">
                  <a:moveTo>
                    <a:pt x="170" y="0"/>
                  </a:moveTo>
                  <a:cubicBezTo>
                    <a:pt x="76" y="0"/>
                    <a:pt x="0" y="73"/>
                    <a:pt x="0" y="164"/>
                  </a:cubicBezTo>
                  <a:cubicBezTo>
                    <a:pt x="0" y="254"/>
                    <a:pt x="76" y="327"/>
                    <a:pt x="170" y="327"/>
                  </a:cubicBezTo>
                  <a:cubicBezTo>
                    <a:pt x="264" y="327"/>
                    <a:pt x="340" y="254"/>
                    <a:pt x="340" y="164"/>
                  </a:cubicBezTo>
                  <a:cubicBezTo>
                    <a:pt x="340" y="73"/>
                    <a:pt x="264" y="0"/>
                    <a:pt x="170" y="0"/>
                  </a:cubicBezTo>
                  <a:moveTo>
                    <a:pt x="170" y="281"/>
                  </a:moveTo>
                  <a:cubicBezTo>
                    <a:pt x="102" y="281"/>
                    <a:pt x="47" y="228"/>
                    <a:pt x="47" y="164"/>
                  </a:cubicBezTo>
                  <a:cubicBezTo>
                    <a:pt x="47" y="99"/>
                    <a:pt x="102" y="47"/>
                    <a:pt x="170" y="47"/>
                  </a:cubicBezTo>
                  <a:cubicBezTo>
                    <a:pt x="238" y="47"/>
                    <a:pt x="293" y="99"/>
                    <a:pt x="293" y="164"/>
                  </a:cubicBezTo>
                  <a:cubicBezTo>
                    <a:pt x="293" y="228"/>
                    <a:pt x="238" y="281"/>
                    <a:pt x="170" y="281"/>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9" name="Oval 76"/>
            <p:cNvSpPr>
              <a:spLocks noChangeArrowheads="1"/>
            </p:cNvSpPr>
            <p:nvPr/>
          </p:nvSpPr>
          <p:spPr bwMode="auto">
            <a:xfrm flipH="1">
              <a:off x="8142168" y="4085396"/>
              <a:ext cx="186727" cy="18396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2800" b="0"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14358" name="组合 79"/>
            <p:cNvGrpSpPr/>
            <p:nvPr/>
          </p:nvGrpSpPr>
          <p:grpSpPr>
            <a:xfrm>
              <a:off x="7011020" y="4541006"/>
              <a:ext cx="864441" cy="864612"/>
              <a:chOff x="6598099" y="2161504"/>
              <a:chExt cx="986705" cy="986543"/>
            </a:xfrm>
          </p:grpSpPr>
          <p:sp>
            <p:nvSpPr>
              <p:cNvPr id="81" name="Freeform 77"/>
              <p:cNvSpPr/>
              <p:nvPr/>
            </p:nvSpPr>
            <p:spPr bwMode="auto">
              <a:xfrm flipH="1">
                <a:off x="6781565" y="2881699"/>
                <a:ext cx="142092" cy="26480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close/>
                  </a:path>
                </a:pathLst>
              </a:custGeom>
              <a:solidFill>
                <a:srgbClr val="F34A5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2" name="Freeform 78"/>
              <p:cNvSpPr/>
              <p:nvPr/>
            </p:nvSpPr>
            <p:spPr bwMode="auto">
              <a:xfrm flipH="1">
                <a:off x="6781565" y="2881699"/>
                <a:ext cx="142092" cy="264804"/>
              </a:xfrm>
              <a:custGeom>
                <a:avLst/>
                <a:gdLst>
                  <a:gd name="T0" fmla="*/ 20 w 152"/>
                  <a:gd name="T1" fmla="*/ 0 h 284"/>
                  <a:gd name="T2" fmla="*/ 0 w 152"/>
                  <a:gd name="T3" fmla="*/ 148 h 284"/>
                  <a:gd name="T4" fmla="*/ 139 w 152"/>
                  <a:gd name="T5" fmla="*/ 284 h 284"/>
                  <a:gd name="T6" fmla="*/ 152 w 152"/>
                  <a:gd name="T7" fmla="*/ 130 h 284"/>
                  <a:gd name="T8" fmla="*/ 20 w 152"/>
                  <a:gd name="T9" fmla="*/ 0 h 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84">
                    <a:moveTo>
                      <a:pt x="20" y="0"/>
                    </a:moveTo>
                    <a:lnTo>
                      <a:pt x="0" y="148"/>
                    </a:lnTo>
                    <a:lnTo>
                      <a:pt x="139" y="284"/>
                    </a:lnTo>
                    <a:lnTo>
                      <a:pt x="152" y="13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3" name="Freeform 79"/>
              <p:cNvSpPr/>
              <p:nvPr/>
            </p:nvSpPr>
            <p:spPr bwMode="auto">
              <a:xfrm flipH="1">
                <a:off x="6597493" y="2820341"/>
                <a:ext cx="264807" cy="142090"/>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close/>
                  </a:path>
                </a:pathLst>
              </a:custGeom>
              <a:solidFill>
                <a:srgbClr val="F34A5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4" name="Freeform 80"/>
              <p:cNvSpPr/>
              <p:nvPr/>
            </p:nvSpPr>
            <p:spPr bwMode="auto">
              <a:xfrm flipH="1">
                <a:off x="6597493" y="2820341"/>
                <a:ext cx="264807" cy="142090"/>
              </a:xfrm>
              <a:custGeom>
                <a:avLst/>
                <a:gdLst>
                  <a:gd name="T0" fmla="*/ 0 w 284"/>
                  <a:gd name="T1" fmla="*/ 23 h 153"/>
                  <a:gd name="T2" fmla="*/ 149 w 284"/>
                  <a:gd name="T3" fmla="*/ 0 h 153"/>
                  <a:gd name="T4" fmla="*/ 284 w 284"/>
                  <a:gd name="T5" fmla="*/ 142 h 153"/>
                  <a:gd name="T6" fmla="*/ 130 w 284"/>
                  <a:gd name="T7" fmla="*/ 153 h 153"/>
                  <a:gd name="T8" fmla="*/ 0 w 284"/>
                  <a:gd name="T9" fmla="*/ 23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4" h="153">
                    <a:moveTo>
                      <a:pt x="0" y="23"/>
                    </a:moveTo>
                    <a:lnTo>
                      <a:pt x="149" y="0"/>
                    </a:lnTo>
                    <a:lnTo>
                      <a:pt x="284" y="142"/>
                    </a:lnTo>
                    <a:lnTo>
                      <a:pt x="130" y="153"/>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5" name="Freeform 81"/>
              <p:cNvSpPr/>
              <p:nvPr/>
            </p:nvSpPr>
            <p:spPr bwMode="auto">
              <a:xfrm flipH="1">
                <a:off x="6862300" y="2917221"/>
                <a:ext cx="22604" cy="145320"/>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6" name="Freeform 82"/>
              <p:cNvSpPr/>
              <p:nvPr/>
            </p:nvSpPr>
            <p:spPr bwMode="auto">
              <a:xfrm flipH="1">
                <a:off x="6862300" y="2917221"/>
                <a:ext cx="22604" cy="145320"/>
              </a:xfrm>
              <a:custGeom>
                <a:avLst/>
                <a:gdLst>
                  <a:gd name="T0" fmla="*/ 20 w 26"/>
                  <a:gd name="T1" fmla="*/ 0 h 156"/>
                  <a:gd name="T2" fmla="*/ 0 w 26"/>
                  <a:gd name="T3" fmla="*/ 149 h 156"/>
                  <a:gd name="T4" fmla="*/ 7 w 26"/>
                  <a:gd name="T5" fmla="*/ 156 h 156"/>
                  <a:gd name="T6" fmla="*/ 26 w 26"/>
                  <a:gd name="T7" fmla="*/ 7 h 156"/>
                  <a:gd name="T8" fmla="*/ 22 w 26"/>
                  <a:gd name="T9" fmla="*/ 4 h 156"/>
                  <a:gd name="T10" fmla="*/ 20 w 26"/>
                  <a:gd name="T11" fmla="*/ 0 h 1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6">
                    <a:moveTo>
                      <a:pt x="20" y="0"/>
                    </a:moveTo>
                    <a:lnTo>
                      <a:pt x="0" y="149"/>
                    </a:lnTo>
                    <a:lnTo>
                      <a:pt x="7" y="156"/>
                    </a:lnTo>
                    <a:lnTo>
                      <a:pt x="26" y="7"/>
                    </a:lnTo>
                    <a:lnTo>
                      <a:pt x="22" y="4"/>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7" name="Freeform 83"/>
              <p:cNvSpPr/>
              <p:nvPr/>
            </p:nvSpPr>
            <p:spPr bwMode="auto">
              <a:xfrm flipH="1">
                <a:off x="6836465" y="3098062"/>
                <a:ext cx="6459" cy="6459"/>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8" name="Freeform 84"/>
              <p:cNvSpPr/>
              <p:nvPr/>
            </p:nvSpPr>
            <p:spPr bwMode="auto">
              <a:xfrm flipH="1">
                <a:off x="6836465" y="3098062"/>
                <a:ext cx="6459" cy="6459"/>
              </a:xfrm>
              <a:custGeom>
                <a:avLst/>
                <a:gdLst>
                  <a:gd name="T0" fmla="*/ 0 w 7"/>
                  <a:gd name="T1" fmla="*/ 0 h 7"/>
                  <a:gd name="T2" fmla="*/ 0 w 7"/>
                  <a:gd name="T3" fmla="*/ 0 h 7"/>
                  <a:gd name="T4" fmla="*/ 7 w 7"/>
                  <a:gd name="T5" fmla="*/ 7 h 7"/>
                  <a:gd name="T6" fmla="*/ 7 w 7"/>
                  <a:gd name="T7" fmla="*/ 7 h 7"/>
                  <a:gd name="T8" fmla="*/ 0 w 7"/>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7">
                    <a:moveTo>
                      <a:pt x="0" y="0"/>
                    </a:moveTo>
                    <a:lnTo>
                      <a:pt x="0" y="0"/>
                    </a:lnTo>
                    <a:lnTo>
                      <a:pt x="7"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9" name="Freeform 85"/>
              <p:cNvSpPr/>
              <p:nvPr/>
            </p:nvSpPr>
            <p:spPr bwMode="auto">
              <a:xfrm flipH="1">
                <a:off x="6820317" y="2959203"/>
                <a:ext cx="22606" cy="145318"/>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0" name="Freeform 86"/>
              <p:cNvSpPr/>
              <p:nvPr/>
            </p:nvSpPr>
            <p:spPr bwMode="auto">
              <a:xfrm flipH="1">
                <a:off x="6820317" y="2959203"/>
                <a:ext cx="22606" cy="145318"/>
              </a:xfrm>
              <a:custGeom>
                <a:avLst/>
                <a:gdLst>
                  <a:gd name="T0" fmla="*/ 20 w 26"/>
                  <a:gd name="T1" fmla="*/ 0 h 154"/>
                  <a:gd name="T2" fmla="*/ 0 w 26"/>
                  <a:gd name="T3" fmla="*/ 147 h 154"/>
                  <a:gd name="T4" fmla="*/ 7 w 26"/>
                  <a:gd name="T5" fmla="*/ 154 h 154"/>
                  <a:gd name="T6" fmla="*/ 26 w 26"/>
                  <a:gd name="T7" fmla="*/ 5 h 154"/>
                  <a:gd name="T8" fmla="*/ 24 w 26"/>
                  <a:gd name="T9" fmla="*/ 2 h 154"/>
                  <a:gd name="T10" fmla="*/ 20 w 26"/>
                  <a:gd name="T11" fmla="*/ 0 h 1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54">
                    <a:moveTo>
                      <a:pt x="20" y="0"/>
                    </a:moveTo>
                    <a:lnTo>
                      <a:pt x="0" y="147"/>
                    </a:lnTo>
                    <a:lnTo>
                      <a:pt x="7" y="154"/>
                    </a:lnTo>
                    <a:lnTo>
                      <a:pt x="26" y="5"/>
                    </a:lnTo>
                    <a:lnTo>
                      <a:pt x="24" y="2"/>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1" name="Freeform 87"/>
              <p:cNvSpPr/>
              <p:nvPr/>
            </p:nvSpPr>
            <p:spPr bwMode="auto">
              <a:xfrm flipH="1">
                <a:off x="6629786" y="2904303"/>
                <a:ext cx="9687" cy="9689"/>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2" name="Freeform 88"/>
              <p:cNvSpPr/>
              <p:nvPr/>
            </p:nvSpPr>
            <p:spPr bwMode="auto">
              <a:xfrm flipH="1">
                <a:off x="6629786" y="2904303"/>
                <a:ext cx="9687" cy="9689"/>
              </a:xfrm>
              <a:custGeom>
                <a:avLst/>
                <a:gdLst>
                  <a:gd name="T0" fmla="*/ 4 w 13"/>
                  <a:gd name="T1" fmla="*/ 0 h 8"/>
                  <a:gd name="T2" fmla="*/ 0 w 13"/>
                  <a:gd name="T3" fmla="*/ 0 h 8"/>
                  <a:gd name="T4" fmla="*/ 6 w 13"/>
                  <a:gd name="T5" fmla="*/ 8 h 8"/>
                  <a:gd name="T6" fmla="*/ 13 w 13"/>
                  <a:gd name="T7" fmla="*/ 6 h 8"/>
                  <a:gd name="T8" fmla="*/ 4 w 1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8">
                    <a:moveTo>
                      <a:pt x="4" y="0"/>
                    </a:moveTo>
                    <a:lnTo>
                      <a:pt x="0" y="0"/>
                    </a:lnTo>
                    <a:lnTo>
                      <a:pt x="6" y="8"/>
                    </a:lnTo>
                    <a:lnTo>
                      <a:pt x="13" y="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3" name="Freeform 89"/>
              <p:cNvSpPr/>
              <p:nvPr/>
            </p:nvSpPr>
            <p:spPr bwMode="auto">
              <a:xfrm flipH="1">
                <a:off x="6775106" y="2920451"/>
                <a:ext cx="6459" cy="6459"/>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close/>
                  </a:path>
                </a:pathLst>
              </a:custGeom>
              <a:solidFill>
                <a:srgbClr val="004964"/>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4" name="Freeform 90"/>
              <p:cNvSpPr/>
              <p:nvPr/>
            </p:nvSpPr>
            <p:spPr bwMode="auto">
              <a:xfrm flipH="1">
                <a:off x="6775106" y="2920451"/>
                <a:ext cx="6459" cy="6459"/>
              </a:xfrm>
              <a:custGeom>
                <a:avLst/>
                <a:gdLst>
                  <a:gd name="T0" fmla="*/ 0 w 8"/>
                  <a:gd name="T1" fmla="*/ 0 h 7"/>
                  <a:gd name="T2" fmla="*/ 0 w 8"/>
                  <a:gd name="T3" fmla="*/ 0 h 7"/>
                  <a:gd name="T4" fmla="*/ 8 w 8"/>
                  <a:gd name="T5" fmla="*/ 7 h 7"/>
                  <a:gd name="T6" fmla="*/ 8 w 8"/>
                  <a:gd name="T7" fmla="*/ 7 h 7"/>
                  <a:gd name="T8" fmla="*/ 0 w 8"/>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7">
                    <a:moveTo>
                      <a:pt x="0" y="0"/>
                    </a:moveTo>
                    <a:lnTo>
                      <a:pt x="0" y="0"/>
                    </a:lnTo>
                    <a:lnTo>
                      <a:pt x="8" y="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5" name="Freeform 91"/>
              <p:cNvSpPr/>
              <p:nvPr/>
            </p:nvSpPr>
            <p:spPr bwMode="auto">
              <a:xfrm flipH="1">
                <a:off x="6636245" y="2904303"/>
                <a:ext cx="145320" cy="22606"/>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6" name="Freeform 92"/>
              <p:cNvSpPr/>
              <p:nvPr/>
            </p:nvSpPr>
            <p:spPr bwMode="auto">
              <a:xfrm flipH="1">
                <a:off x="6636245" y="2904303"/>
                <a:ext cx="145320" cy="22606"/>
              </a:xfrm>
              <a:custGeom>
                <a:avLst/>
                <a:gdLst>
                  <a:gd name="T0" fmla="*/ 152 w 158"/>
                  <a:gd name="T1" fmla="*/ 0 h 24"/>
                  <a:gd name="T2" fmla="*/ 0 w 158"/>
                  <a:gd name="T3" fmla="*/ 17 h 24"/>
                  <a:gd name="T4" fmla="*/ 8 w 158"/>
                  <a:gd name="T5" fmla="*/ 24 h 24"/>
                  <a:gd name="T6" fmla="*/ 158 w 158"/>
                  <a:gd name="T7" fmla="*/ 8 h 24"/>
                  <a:gd name="T8" fmla="*/ 152 w 15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24">
                    <a:moveTo>
                      <a:pt x="152" y="0"/>
                    </a:moveTo>
                    <a:lnTo>
                      <a:pt x="0" y="17"/>
                    </a:lnTo>
                    <a:lnTo>
                      <a:pt x="8" y="24"/>
                    </a:lnTo>
                    <a:lnTo>
                      <a:pt x="158" y="8"/>
                    </a:lnTo>
                    <a:lnTo>
                      <a:pt x="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7" name="Freeform 93"/>
              <p:cNvSpPr/>
              <p:nvPr/>
            </p:nvSpPr>
            <p:spPr bwMode="auto">
              <a:xfrm flipH="1">
                <a:off x="6674997" y="2859093"/>
                <a:ext cx="9687" cy="6459"/>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close/>
                  </a:path>
                </a:pathLst>
              </a:custGeom>
              <a:solidFill>
                <a:srgbClr val="20160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8" name="Freeform 94"/>
              <p:cNvSpPr/>
              <p:nvPr/>
            </p:nvSpPr>
            <p:spPr bwMode="auto">
              <a:xfrm flipH="1">
                <a:off x="6674997" y="2859093"/>
                <a:ext cx="9687" cy="6459"/>
              </a:xfrm>
              <a:custGeom>
                <a:avLst/>
                <a:gdLst>
                  <a:gd name="T0" fmla="*/ 4 w 11"/>
                  <a:gd name="T1" fmla="*/ 0 h 5"/>
                  <a:gd name="T2" fmla="*/ 0 w 11"/>
                  <a:gd name="T3" fmla="*/ 0 h 5"/>
                  <a:gd name="T4" fmla="*/ 5 w 11"/>
                  <a:gd name="T5" fmla="*/ 5 h 5"/>
                  <a:gd name="T6" fmla="*/ 11 w 11"/>
                  <a:gd name="T7" fmla="*/ 5 h 5"/>
                  <a:gd name="T8" fmla="*/ 4 w 11"/>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5">
                    <a:moveTo>
                      <a:pt x="4" y="0"/>
                    </a:moveTo>
                    <a:lnTo>
                      <a:pt x="0" y="0"/>
                    </a:lnTo>
                    <a:lnTo>
                      <a:pt x="5" y="5"/>
                    </a:lnTo>
                    <a:lnTo>
                      <a:pt x="11" y="5"/>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9" name="Freeform 95"/>
              <p:cNvSpPr/>
              <p:nvPr/>
            </p:nvSpPr>
            <p:spPr bwMode="auto">
              <a:xfrm flipH="1">
                <a:off x="6681456" y="2859093"/>
                <a:ext cx="148550" cy="22606"/>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close/>
                  </a:path>
                </a:pathLst>
              </a:custGeom>
              <a:solidFill>
                <a:srgbClr val="EA1E1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0" name="Freeform 96"/>
              <p:cNvSpPr/>
              <p:nvPr/>
            </p:nvSpPr>
            <p:spPr bwMode="auto">
              <a:xfrm flipH="1">
                <a:off x="6681456" y="2859093"/>
                <a:ext cx="148550" cy="22606"/>
              </a:xfrm>
              <a:custGeom>
                <a:avLst/>
                <a:gdLst>
                  <a:gd name="T0" fmla="*/ 154 w 159"/>
                  <a:gd name="T1" fmla="*/ 0 h 22"/>
                  <a:gd name="T2" fmla="*/ 0 w 159"/>
                  <a:gd name="T3" fmla="*/ 14 h 22"/>
                  <a:gd name="T4" fmla="*/ 7 w 159"/>
                  <a:gd name="T5" fmla="*/ 22 h 22"/>
                  <a:gd name="T6" fmla="*/ 159 w 159"/>
                  <a:gd name="T7" fmla="*/ 5 h 22"/>
                  <a:gd name="T8" fmla="*/ 154 w 159"/>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22">
                    <a:moveTo>
                      <a:pt x="154" y="0"/>
                    </a:moveTo>
                    <a:lnTo>
                      <a:pt x="0" y="14"/>
                    </a:lnTo>
                    <a:lnTo>
                      <a:pt x="7" y="22"/>
                    </a:lnTo>
                    <a:lnTo>
                      <a:pt x="159" y="5"/>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1" name="Freeform 97"/>
              <p:cNvSpPr/>
              <p:nvPr/>
            </p:nvSpPr>
            <p:spPr bwMode="auto">
              <a:xfrm flipH="1">
                <a:off x="6742813" y="2161561"/>
                <a:ext cx="842862" cy="842852"/>
              </a:xfrm>
              <a:custGeom>
                <a:avLst/>
                <a:gdLst>
                  <a:gd name="T0" fmla="*/ 55 w 493"/>
                  <a:gd name="T1" fmla="*/ 9 h 493"/>
                  <a:gd name="T2" fmla="*/ 55 w 493"/>
                  <a:gd name="T3" fmla="*/ 9 h 493"/>
                  <a:gd name="T4" fmla="*/ 31 w 493"/>
                  <a:gd name="T5" fmla="*/ 0 h 493"/>
                  <a:gd name="T6" fmla="*/ 0 w 493"/>
                  <a:gd name="T7" fmla="*/ 31 h 493"/>
                  <a:gd name="T8" fmla="*/ 11 w 493"/>
                  <a:gd name="T9" fmla="*/ 57 h 493"/>
                  <a:gd name="T10" fmla="*/ 11 w 493"/>
                  <a:gd name="T11" fmla="*/ 57 h 493"/>
                  <a:gd name="T12" fmla="*/ 862 w 493"/>
                  <a:gd name="T13" fmla="*/ 904 h 493"/>
                  <a:gd name="T14" fmla="*/ 904 w 493"/>
                  <a:gd name="T15" fmla="*/ 860 h 493"/>
                  <a:gd name="T16" fmla="*/ 55 w 493"/>
                  <a:gd name="T17" fmla="*/ 9 h 4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493">
                    <a:moveTo>
                      <a:pt x="30" y="5"/>
                    </a:moveTo>
                    <a:cubicBezTo>
                      <a:pt x="30" y="5"/>
                      <a:pt x="30" y="5"/>
                      <a:pt x="30" y="5"/>
                    </a:cubicBezTo>
                    <a:cubicBezTo>
                      <a:pt x="27" y="2"/>
                      <a:pt x="22" y="0"/>
                      <a:pt x="17" y="0"/>
                    </a:cubicBezTo>
                    <a:cubicBezTo>
                      <a:pt x="8" y="0"/>
                      <a:pt x="0" y="8"/>
                      <a:pt x="0" y="17"/>
                    </a:cubicBezTo>
                    <a:cubicBezTo>
                      <a:pt x="0" y="23"/>
                      <a:pt x="2" y="28"/>
                      <a:pt x="6" y="31"/>
                    </a:cubicBezTo>
                    <a:cubicBezTo>
                      <a:pt x="6" y="31"/>
                      <a:pt x="6" y="31"/>
                      <a:pt x="6" y="31"/>
                    </a:cubicBezTo>
                    <a:cubicBezTo>
                      <a:pt x="470" y="493"/>
                      <a:pt x="470" y="493"/>
                      <a:pt x="470" y="493"/>
                    </a:cubicBezTo>
                    <a:cubicBezTo>
                      <a:pt x="493" y="469"/>
                      <a:pt x="493" y="469"/>
                      <a:pt x="493" y="469"/>
                    </a:cubicBezTo>
                    <a:cubicBezTo>
                      <a:pt x="30" y="5"/>
                      <a:pt x="30" y="5"/>
                      <a:pt x="30" y="5"/>
                    </a:cubicBezTo>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102" name="Freeform 98"/>
            <p:cNvSpPr/>
            <p:nvPr/>
          </p:nvSpPr>
          <p:spPr bwMode="auto">
            <a:xfrm flipH="1">
              <a:off x="9268189" y="5141057"/>
              <a:ext cx="48095" cy="48114"/>
            </a:xfrm>
            <a:custGeom>
              <a:avLst/>
              <a:gdLst>
                <a:gd name="T0" fmla="*/ 5 w 32"/>
                <a:gd name="T1" fmla="*/ 0 h 32"/>
                <a:gd name="T2" fmla="*/ 0 w 32"/>
                <a:gd name="T3" fmla="*/ 6 h 32"/>
                <a:gd name="T4" fmla="*/ 24 w 32"/>
                <a:gd name="T5" fmla="*/ 31 h 32"/>
                <a:gd name="T6" fmla="*/ 53 w 32"/>
                <a:gd name="T7" fmla="*/ 59 h 32"/>
                <a:gd name="T8" fmla="*/ 58 w 32"/>
                <a:gd name="T9" fmla="*/ 53 h 32"/>
                <a:gd name="T10" fmla="*/ 5 w 32"/>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 h="32">
                  <a:moveTo>
                    <a:pt x="3" y="0"/>
                  </a:moveTo>
                  <a:cubicBezTo>
                    <a:pt x="0" y="3"/>
                    <a:pt x="0" y="3"/>
                    <a:pt x="0" y="3"/>
                  </a:cubicBezTo>
                  <a:cubicBezTo>
                    <a:pt x="4" y="8"/>
                    <a:pt x="8" y="12"/>
                    <a:pt x="13" y="17"/>
                  </a:cubicBezTo>
                  <a:cubicBezTo>
                    <a:pt x="18" y="22"/>
                    <a:pt x="24" y="27"/>
                    <a:pt x="29" y="32"/>
                  </a:cubicBezTo>
                  <a:cubicBezTo>
                    <a:pt x="32" y="29"/>
                    <a:pt x="32" y="29"/>
                    <a:pt x="32" y="29"/>
                  </a:cubicBezTo>
                  <a:cubicBezTo>
                    <a:pt x="22" y="20"/>
                    <a:pt x="12" y="10"/>
                    <a:pt x="3" y="0"/>
                  </a:cubicBezTo>
                </a:path>
              </a:pathLst>
            </a:custGeom>
            <a:solidFill>
              <a:srgbClr val="C9C8C8"/>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3" name="Freeform 106"/>
            <p:cNvSpPr/>
            <p:nvPr/>
          </p:nvSpPr>
          <p:spPr bwMode="auto">
            <a:xfrm flipH="1">
              <a:off x="8266652" y="4130680"/>
              <a:ext cx="45267" cy="59433"/>
            </a:xfrm>
            <a:custGeom>
              <a:avLst/>
              <a:gdLst>
                <a:gd name="T0" fmla="*/ 4 w 27"/>
                <a:gd name="T1" fmla="*/ 0 h 34"/>
                <a:gd name="T2" fmla="*/ 0 w 27"/>
                <a:gd name="T3" fmla="*/ 4 h 34"/>
                <a:gd name="T4" fmla="*/ 0 w 27"/>
                <a:gd name="T5" fmla="*/ 13 h 34"/>
                <a:gd name="T6" fmla="*/ 11 w 27"/>
                <a:gd name="T7" fmla="*/ 38 h 34"/>
                <a:gd name="T8" fmla="*/ 11 w 27"/>
                <a:gd name="T9" fmla="*/ 38 h 34"/>
                <a:gd name="T10" fmla="*/ 34 w 27"/>
                <a:gd name="T11" fmla="*/ 62 h 34"/>
                <a:gd name="T12" fmla="*/ 49 w 27"/>
                <a:gd name="T13" fmla="*/ 46 h 34"/>
                <a:gd name="T14" fmla="*/ 27 w 27"/>
                <a:gd name="T15" fmla="*/ 27 h 34"/>
                <a:gd name="T16" fmla="*/ 4 w 27"/>
                <a:gd name="T17" fmla="*/ 0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7" h="34">
                  <a:moveTo>
                    <a:pt x="2" y="0"/>
                  </a:moveTo>
                  <a:cubicBezTo>
                    <a:pt x="0" y="2"/>
                    <a:pt x="0" y="2"/>
                    <a:pt x="0" y="2"/>
                  </a:cubicBezTo>
                  <a:cubicBezTo>
                    <a:pt x="0" y="3"/>
                    <a:pt x="0" y="5"/>
                    <a:pt x="0" y="7"/>
                  </a:cubicBezTo>
                  <a:cubicBezTo>
                    <a:pt x="0" y="13"/>
                    <a:pt x="2" y="18"/>
                    <a:pt x="6" y="21"/>
                  </a:cubicBezTo>
                  <a:cubicBezTo>
                    <a:pt x="6" y="21"/>
                    <a:pt x="6" y="21"/>
                    <a:pt x="6" y="21"/>
                  </a:cubicBezTo>
                  <a:cubicBezTo>
                    <a:pt x="19" y="34"/>
                    <a:pt x="19" y="34"/>
                    <a:pt x="19" y="34"/>
                  </a:cubicBezTo>
                  <a:cubicBezTo>
                    <a:pt x="27" y="25"/>
                    <a:pt x="27" y="25"/>
                    <a:pt x="27" y="25"/>
                  </a:cubicBezTo>
                  <a:cubicBezTo>
                    <a:pt x="15" y="15"/>
                    <a:pt x="15" y="15"/>
                    <a:pt x="15" y="15"/>
                  </a:cubicBezTo>
                  <a:cubicBezTo>
                    <a:pt x="2" y="0"/>
                    <a:pt x="2" y="0"/>
                    <a:pt x="2" y="0"/>
                  </a:cubicBezTo>
                </a:path>
              </a:pathLst>
            </a:custGeom>
            <a:solidFill>
              <a:srgbClr val="5D4837"/>
            </a:solidFill>
            <a:ln>
              <a:noFill/>
            </a:ln>
            <a:extLst>
              <a:ext uri="{91240B29-F687-4F45-9708-019B960494DF}">
                <a14:hiddenLine xmlns:a14="http://schemas.microsoft.com/office/drawing/2010/main" w="9525">
                  <a:solidFill>
                    <a:srgbClr val="000000"/>
                  </a:solidFill>
                  <a:round/>
                </a14:hiddenLine>
              </a:ext>
            </a:extLst>
          </p:spPr>
          <p:txBody>
            <a:bodyPr lIns="121917" tIns="60958" rIns="121917" bIns="60958"/>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4" name="组合 103"/>
          <p:cNvGrpSpPr/>
          <p:nvPr/>
        </p:nvGrpSpPr>
        <p:grpSpPr>
          <a:xfrm>
            <a:off x="1582738" y="1558925"/>
            <a:ext cx="487362" cy="584200"/>
            <a:chOff x="685009" y="1514252"/>
            <a:chExt cx="365522" cy="438150"/>
          </a:xfrm>
        </p:grpSpPr>
        <p:sp>
          <p:nvSpPr>
            <p:cNvPr id="105" name="Flowchart: Off-page Connector 108"/>
            <p:cNvSpPr/>
            <p:nvPr/>
          </p:nvSpPr>
          <p:spPr bwMode="auto">
            <a:xfrm>
              <a:off x="704059" y="1529731"/>
              <a:ext cx="317897" cy="422672"/>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106" name="Oval 111"/>
            <p:cNvSpPr/>
            <p:nvPr/>
          </p:nvSpPr>
          <p:spPr bwMode="auto">
            <a:xfrm>
              <a:off x="685009" y="1514252"/>
              <a:ext cx="365522" cy="41910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FFFF"/>
                  </a:solidFill>
                  <a:effectLst/>
                  <a:uLnTx/>
                  <a:uFillTx/>
                  <a:latin typeface="+mn-lt"/>
                  <a:ea typeface="+mn-ea"/>
                  <a:cs typeface="+mn-ea"/>
                  <a:sym typeface="+mn-lt"/>
                </a:rPr>
                <a:t>1</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grpSp>
        <p:nvGrpSpPr>
          <p:cNvPr id="107" name="组合 106"/>
          <p:cNvGrpSpPr/>
          <p:nvPr/>
        </p:nvGrpSpPr>
        <p:grpSpPr>
          <a:xfrm>
            <a:off x="1609725" y="4676775"/>
            <a:ext cx="487363" cy="601663"/>
            <a:chOff x="685009" y="2261965"/>
            <a:chExt cx="365522" cy="451246"/>
          </a:xfrm>
        </p:grpSpPr>
        <p:sp>
          <p:nvSpPr>
            <p:cNvPr id="108" name="Flowchart: Off-page Connector 109"/>
            <p:cNvSpPr/>
            <p:nvPr/>
          </p:nvSpPr>
          <p:spPr bwMode="auto">
            <a:xfrm>
              <a:off x="704059" y="2290540"/>
              <a:ext cx="317897" cy="422671"/>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300" b="0" i="0" u="none" strike="noStrike" kern="1200" cap="none" spc="0" normalizeH="0" baseline="0" noProof="0">
                <a:ln>
                  <a:noFill/>
                </a:ln>
                <a:solidFill>
                  <a:srgbClr val="FFFFFF"/>
                </a:solidFill>
                <a:effectLst/>
                <a:uLnTx/>
                <a:uFillTx/>
                <a:latin typeface="+mn-lt"/>
                <a:ea typeface="+mn-ea"/>
                <a:cs typeface="+mn-ea"/>
                <a:sym typeface="+mn-lt"/>
              </a:endParaRPr>
            </a:p>
          </p:txBody>
        </p:sp>
        <p:sp>
          <p:nvSpPr>
            <p:cNvPr id="109" name="Oval 112"/>
            <p:cNvSpPr/>
            <p:nvPr/>
          </p:nvSpPr>
          <p:spPr bwMode="auto">
            <a:xfrm>
              <a:off x="685009" y="2261965"/>
              <a:ext cx="365522" cy="419099"/>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FFFFFF"/>
                  </a:solidFill>
                  <a:effectLst/>
                  <a:uLnTx/>
                  <a:uFillTx/>
                  <a:latin typeface="+mn-lt"/>
                  <a:ea typeface="+mn-ea"/>
                  <a:cs typeface="+mn-ea"/>
                  <a:sym typeface="+mn-lt"/>
                </a:rPr>
                <a:t>2</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sp>
        <p:nvSpPr>
          <p:cNvPr id="124" name="Rectangle 1026"/>
          <p:cNvSpPr>
            <a:spLocks noChangeArrowheads="1"/>
          </p:cNvSpPr>
          <p:nvPr/>
        </p:nvSpPr>
        <p:spPr bwMode="auto">
          <a:xfrm>
            <a:off x="2357438" y="4789488"/>
            <a:ext cx="5121275" cy="503238"/>
          </a:xfrm>
          <a:prstGeom prst="rect">
            <a:avLst/>
          </a:prstGeom>
          <a:noFill/>
          <a:ln>
            <a:noFill/>
          </a:ln>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0" marR="0" lvl="0" indent="0" algn="l" defTabSz="914400" rtl="0" eaLnBrk="0" fontAlgn="base" latinLnBrk="0" hangingPunct="0">
              <a:lnSpc>
                <a:spcPct val="90000"/>
              </a:lnSpc>
              <a:spcBef>
                <a:spcPct val="0"/>
              </a:spcBef>
              <a:spcAft>
                <a:spcPct val="0"/>
              </a:spcAft>
              <a:buClr>
                <a:srgbClr val="FF0066"/>
              </a:buClr>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期末成绩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60%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（闭卷笔试</a:t>
            </a:r>
            <a:r>
              <a:rPr lang="zh-CN" altLang="en-US" dirty="0">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00000"/>
              </a:lnSpc>
              <a:spcBef>
                <a:spcPct val="0"/>
              </a:spcBef>
              <a:spcAft>
                <a:spcPct val="0"/>
              </a:spcAft>
              <a:buClr>
                <a:srgbClr val="FF3300"/>
              </a:buClr>
              <a:buSzTx/>
              <a:buFont typeface="MS Outlook" panose="05010100010000000000" pitchFamily="2" charset="2"/>
              <a:buChar char="B"/>
              <a:defRPr/>
            </a:pPr>
            <a:endParaRPr kumimoji="0" lang="en-US" altLang="zh-CN" sz="2400" b="0" i="0" u="none" strike="noStrike" kern="1200" cap="none" spc="0" normalizeH="0" baseline="0" noProof="0" dirty="0">
              <a:ln>
                <a:noFill/>
              </a:ln>
              <a:solidFill>
                <a:srgbClr val="6666FF"/>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p:cTn id="7" dur="500" fill="hold"/>
                                        <p:tgtEl>
                                          <p:spTgt spid="104"/>
                                        </p:tgtEl>
                                        <p:attrNameLst>
                                          <p:attrName>ppt_w</p:attrName>
                                        </p:attrNameLst>
                                      </p:cBhvr>
                                      <p:tavLst>
                                        <p:tav tm="0">
                                          <p:val>
                                            <p:fltVal val="0"/>
                                          </p:val>
                                        </p:tav>
                                        <p:tav tm="100000">
                                          <p:val>
                                            <p:strVal val="#ppt_w"/>
                                          </p:val>
                                        </p:tav>
                                      </p:tavLst>
                                    </p:anim>
                                    <p:anim calcmode="lin" valueType="num">
                                      <p:cBhvr>
                                        <p:cTn id="8" dur="500" fill="hold"/>
                                        <p:tgtEl>
                                          <p:spTgt spid="104"/>
                                        </p:tgtEl>
                                        <p:attrNameLst>
                                          <p:attrName>ppt_h</p:attrName>
                                        </p:attrNameLst>
                                      </p:cBhvr>
                                      <p:tavLst>
                                        <p:tav tm="0">
                                          <p:val>
                                            <p:fltVal val="0"/>
                                          </p:val>
                                        </p:tav>
                                        <p:tav tm="100000">
                                          <p:val>
                                            <p:strVal val="#ppt_h"/>
                                          </p:val>
                                        </p:tav>
                                      </p:tavLst>
                                    </p:anim>
                                    <p:anim calcmode="lin" valueType="num">
                                      <p:cBhvr>
                                        <p:cTn id="9" dur="500" fill="hold"/>
                                        <p:tgtEl>
                                          <p:spTgt spid="104"/>
                                        </p:tgtEl>
                                        <p:attrNameLst>
                                          <p:attrName>ppt_x</p:attrName>
                                        </p:attrNameLst>
                                      </p:cBhvr>
                                      <p:tavLst>
                                        <p:tav tm="0">
                                          <p:val>
                                            <p:fltVal val="0.5"/>
                                          </p:val>
                                        </p:tav>
                                        <p:tav tm="100000">
                                          <p:val>
                                            <p:strVal val="#ppt_x"/>
                                          </p:val>
                                        </p:tav>
                                      </p:tavLst>
                                    </p:anim>
                                    <p:anim calcmode="lin" valueType="num">
                                      <p:cBhvr>
                                        <p:cTn id="10" dur="500" fill="hold"/>
                                        <p:tgtEl>
                                          <p:spTgt spid="104"/>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238594">
                                            <p:txEl>
                                              <p:pRg st="0" end="0"/>
                                            </p:txEl>
                                          </p:spTgt>
                                        </p:tgtEl>
                                        <p:attrNameLst>
                                          <p:attrName>style.visibility</p:attrName>
                                        </p:attrNameLst>
                                      </p:cBhvr>
                                      <p:to>
                                        <p:strVal val="visible"/>
                                      </p:to>
                                    </p:set>
                                    <p:anim calcmode="lin" valueType="num">
                                      <p:cBhvr>
                                        <p:cTn id="15" dur="500" fill="hold"/>
                                        <p:tgtEl>
                                          <p:spTgt spid="238594">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238594">
                                            <p:txEl>
                                              <p:pRg st="0" end="0"/>
                                            </p:txEl>
                                          </p:spTgt>
                                        </p:tgtEl>
                                        <p:attrNameLst>
                                          <p:attrName>ppt_h</p:attrName>
                                        </p:attrNameLst>
                                      </p:cBhvr>
                                      <p:tavLst>
                                        <p:tav tm="0">
                                          <p:val>
                                            <p:fltVal val="0"/>
                                          </p:val>
                                        </p:tav>
                                        <p:tav tm="100000">
                                          <p:val>
                                            <p:strVal val="#ppt_h"/>
                                          </p:val>
                                        </p:tav>
                                      </p:tavLst>
                                    </p:anim>
                                    <p:anim calcmode="lin" valueType="num">
                                      <p:cBhvr>
                                        <p:cTn id="17" dur="500" fill="hold"/>
                                        <p:tgtEl>
                                          <p:spTgt spid="238594">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238594">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238594">
                                            <p:txEl>
                                              <p:pRg st="1" end="1"/>
                                            </p:txEl>
                                          </p:spTgt>
                                        </p:tgtEl>
                                        <p:attrNameLst>
                                          <p:attrName>style.visibility</p:attrName>
                                        </p:attrNameLst>
                                      </p:cBhvr>
                                      <p:to>
                                        <p:strVal val="visible"/>
                                      </p:to>
                                    </p:set>
                                    <p:anim calcmode="lin" valueType="num">
                                      <p:cBhvr>
                                        <p:cTn id="23" dur="500" fill="hold"/>
                                        <p:tgtEl>
                                          <p:spTgt spid="238594">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238594">
                                            <p:txEl>
                                              <p:pRg st="1" end="1"/>
                                            </p:txEl>
                                          </p:spTgt>
                                        </p:tgtEl>
                                        <p:attrNameLst>
                                          <p:attrName>ppt_h</p:attrName>
                                        </p:attrNameLst>
                                      </p:cBhvr>
                                      <p:tavLst>
                                        <p:tav tm="0">
                                          <p:val>
                                            <p:fltVal val="0"/>
                                          </p:val>
                                        </p:tav>
                                        <p:tav tm="100000">
                                          <p:val>
                                            <p:strVal val="#ppt_h"/>
                                          </p:val>
                                        </p:tav>
                                      </p:tavLst>
                                    </p:anim>
                                    <p:anim calcmode="lin" valueType="num">
                                      <p:cBhvr>
                                        <p:cTn id="25" dur="500" fill="hold"/>
                                        <p:tgtEl>
                                          <p:spTgt spid="238594">
                                            <p:txEl>
                                              <p:pRg st="1" end="1"/>
                                            </p:txEl>
                                          </p:spTgt>
                                        </p:tgtEl>
                                        <p:attrNameLst>
                                          <p:attrName>ppt_x</p:attrName>
                                        </p:attrNameLst>
                                      </p:cBhvr>
                                      <p:tavLst>
                                        <p:tav tm="0">
                                          <p:val>
                                            <p:fltVal val="0.5"/>
                                          </p:val>
                                        </p:tav>
                                        <p:tav tm="100000">
                                          <p:val>
                                            <p:strVal val="#ppt_x"/>
                                          </p:val>
                                        </p:tav>
                                      </p:tavLst>
                                    </p:anim>
                                    <p:anim calcmode="lin" valueType="num">
                                      <p:cBhvr>
                                        <p:cTn id="26" dur="500" fill="hold"/>
                                        <p:tgtEl>
                                          <p:spTgt spid="238594">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238594">
                                            <p:txEl>
                                              <p:pRg st="2" end="2"/>
                                            </p:txEl>
                                          </p:spTgt>
                                        </p:tgtEl>
                                        <p:attrNameLst>
                                          <p:attrName>style.visibility</p:attrName>
                                        </p:attrNameLst>
                                      </p:cBhvr>
                                      <p:to>
                                        <p:strVal val="visible"/>
                                      </p:to>
                                    </p:set>
                                    <p:anim calcmode="lin" valueType="num">
                                      <p:cBhvr>
                                        <p:cTn id="31" dur="500" fill="hold"/>
                                        <p:tgtEl>
                                          <p:spTgt spid="238594">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238594">
                                            <p:txEl>
                                              <p:pRg st="2" end="2"/>
                                            </p:txEl>
                                          </p:spTgt>
                                        </p:tgtEl>
                                        <p:attrNameLst>
                                          <p:attrName>ppt_h</p:attrName>
                                        </p:attrNameLst>
                                      </p:cBhvr>
                                      <p:tavLst>
                                        <p:tav tm="0">
                                          <p:val>
                                            <p:fltVal val="0"/>
                                          </p:val>
                                        </p:tav>
                                        <p:tav tm="100000">
                                          <p:val>
                                            <p:strVal val="#ppt_h"/>
                                          </p:val>
                                        </p:tav>
                                      </p:tavLst>
                                    </p:anim>
                                    <p:anim calcmode="lin" valueType="num">
                                      <p:cBhvr>
                                        <p:cTn id="33" dur="500" fill="hold"/>
                                        <p:tgtEl>
                                          <p:spTgt spid="238594">
                                            <p:txEl>
                                              <p:pRg st="2" end="2"/>
                                            </p:txEl>
                                          </p:spTgt>
                                        </p:tgtEl>
                                        <p:attrNameLst>
                                          <p:attrName>ppt_x</p:attrName>
                                        </p:attrNameLst>
                                      </p:cBhvr>
                                      <p:tavLst>
                                        <p:tav tm="0">
                                          <p:val>
                                            <p:fltVal val="0.5"/>
                                          </p:val>
                                        </p:tav>
                                        <p:tav tm="100000">
                                          <p:val>
                                            <p:strVal val="#ppt_x"/>
                                          </p:val>
                                        </p:tav>
                                      </p:tavLst>
                                    </p:anim>
                                    <p:anim calcmode="lin" valueType="num">
                                      <p:cBhvr>
                                        <p:cTn id="34" dur="500" fill="hold"/>
                                        <p:tgtEl>
                                          <p:spTgt spid="238594">
                                            <p:txEl>
                                              <p:pRg st="2" end="2"/>
                                            </p:txEl>
                                          </p:spTgt>
                                        </p:tgtEl>
                                        <p:attrNameLst>
                                          <p:attrName>ppt_y</p:attrName>
                                        </p:attrNameLst>
                                      </p:cBhvr>
                                      <p:tavLst>
                                        <p:tav tm="0">
                                          <p:val>
                                            <p:fltVal val="0.5"/>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528" fill="hold" grpId="0" nodeType="clickEffect">
                                  <p:stCondLst>
                                    <p:cond delay="0"/>
                                  </p:stCondLst>
                                  <p:childTnLst>
                                    <p:set>
                                      <p:cBhvr>
                                        <p:cTn id="38" dur="1" fill="hold">
                                          <p:stCondLst>
                                            <p:cond delay="0"/>
                                          </p:stCondLst>
                                        </p:cTn>
                                        <p:tgtEl>
                                          <p:spTgt spid="238594">
                                            <p:txEl>
                                              <p:pRg st="3" end="3"/>
                                            </p:txEl>
                                          </p:spTgt>
                                        </p:tgtEl>
                                        <p:attrNameLst>
                                          <p:attrName>style.visibility</p:attrName>
                                        </p:attrNameLst>
                                      </p:cBhvr>
                                      <p:to>
                                        <p:strVal val="visible"/>
                                      </p:to>
                                    </p:set>
                                    <p:anim calcmode="lin" valueType="num">
                                      <p:cBhvr>
                                        <p:cTn id="39" dur="500" fill="hold"/>
                                        <p:tgtEl>
                                          <p:spTgt spid="238594">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238594">
                                            <p:txEl>
                                              <p:pRg st="3" end="3"/>
                                            </p:txEl>
                                          </p:spTgt>
                                        </p:tgtEl>
                                        <p:attrNameLst>
                                          <p:attrName>ppt_h</p:attrName>
                                        </p:attrNameLst>
                                      </p:cBhvr>
                                      <p:tavLst>
                                        <p:tav tm="0">
                                          <p:val>
                                            <p:fltVal val="0"/>
                                          </p:val>
                                        </p:tav>
                                        <p:tav tm="100000">
                                          <p:val>
                                            <p:strVal val="#ppt_h"/>
                                          </p:val>
                                        </p:tav>
                                      </p:tavLst>
                                    </p:anim>
                                    <p:anim calcmode="lin" valueType="num">
                                      <p:cBhvr>
                                        <p:cTn id="41" dur="500" fill="hold"/>
                                        <p:tgtEl>
                                          <p:spTgt spid="238594">
                                            <p:txEl>
                                              <p:pRg st="3" end="3"/>
                                            </p:txEl>
                                          </p:spTgt>
                                        </p:tgtEl>
                                        <p:attrNameLst>
                                          <p:attrName>ppt_x</p:attrName>
                                        </p:attrNameLst>
                                      </p:cBhvr>
                                      <p:tavLst>
                                        <p:tav tm="0">
                                          <p:val>
                                            <p:fltVal val="0.5"/>
                                          </p:val>
                                        </p:tav>
                                        <p:tav tm="100000">
                                          <p:val>
                                            <p:strVal val="#ppt_x"/>
                                          </p:val>
                                        </p:tav>
                                      </p:tavLst>
                                    </p:anim>
                                    <p:anim calcmode="lin" valueType="num">
                                      <p:cBhvr>
                                        <p:cTn id="42" dur="500" fill="hold"/>
                                        <p:tgtEl>
                                          <p:spTgt spid="238594">
                                            <p:txEl>
                                              <p:pRg st="3" end="3"/>
                                            </p:txEl>
                                          </p:spTgt>
                                        </p:tgtEl>
                                        <p:attrNameLst>
                                          <p:attrName>ppt_y</p:attrName>
                                        </p:attrNameLst>
                                      </p:cBhvr>
                                      <p:tavLst>
                                        <p:tav tm="0">
                                          <p:val>
                                            <p:fltVal val="0.5"/>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528" fill="hold" grpId="0" nodeType="clickEffect">
                                  <p:stCondLst>
                                    <p:cond delay="0"/>
                                  </p:stCondLst>
                                  <p:childTnLst>
                                    <p:set>
                                      <p:cBhvr>
                                        <p:cTn id="46" dur="1" fill="hold">
                                          <p:stCondLst>
                                            <p:cond delay="0"/>
                                          </p:stCondLst>
                                        </p:cTn>
                                        <p:tgtEl>
                                          <p:spTgt spid="238594">
                                            <p:txEl>
                                              <p:pRg st="4" end="4"/>
                                            </p:txEl>
                                          </p:spTgt>
                                        </p:tgtEl>
                                        <p:attrNameLst>
                                          <p:attrName>style.visibility</p:attrName>
                                        </p:attrNameLst>
                                      </p:cBhvr>
                                      <p:to>
                                        <p:strVal val="visible"/>
                                      </p:to>
                                    </p:set>
                                    <p:anim calcmode="lin" valueType="num">
                                      <p:cBhvr>
                                        <p:cTn id="47" dur="500" fill="hold"/>
                                        <p:tgtEl>
                                          <p:spTgt spid="238594">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238594">
                                            <p:txEl>
                                              <p:pRg st="4" end="4"/>
                                            </p:txEl>
                                          </p:spTgt>
                                        </p:tgtEl>
                                        <p:attrNameLst>
                                          <p:attrName>ppt_h</p:attrName>
                                        </p:attrNameLst>
                                      </p:cBhvr>
                                      <p:tavLst>
                                        <p:tav tm="0">
                                          <p:val>
                                            <p:fltVal val="0"/>
                                          </p:val>
                                        </p:tav>
                                        <p:tav tm="100000">
                                          <p:val>
                                            <p:strVal val="#ppt_h"/>
                                          </p:val>
                                        </p:tav>
                                      </p:tavLst>
                                    </p:anim>
                                    <p:anim calcmode="lin" valueType="num">
                                      <p:cBhvr>
                                        <p:cTn id="49" dur="500" fill="hold"/>
                                        <p:tgtEl>
                                          <p:spTgt spid="238594">
                                            <p:txEl>
                                              <p:pRg st="4" end="4"/>
                                            </p:txEl>
                                          </p:spTgt>
                                        </p:tgtEl>
                                        <p:attrNameLst>
                                          <p:attrName>ppt_x</p:attrName>
                                        </p:attrNameLst>
                                      </p:cBhvr>
                                      <p:tavLst>
                                        <p:tav tm="0">
                                          <p:val>
                                            <p:fltVal val="0.5"/>
                                          </p:val>
                                        </p:tav>
                                        <p:tav tm="100000">
                                          <p:val>
                                            <p:strVal val="#ppt_x"/>
                                          </p:val>
                                        </p:tav>
                                      </p:tavLst>
                                    </p:anim>
                                    <p:anim calcmode="lin" valueType="num">
                                      <p:cBhvr>
                                        <p:cTn id="50" dur="500" fill="hold"/>
                                        <p:tgtEl>
                                          <p:spTgt spid="238594">
                                            <p:txEl>
                                              <p:pRg st="4" end="4"/>
                                            </p:txEl>
                                          </p:spTgt>
                                        </p:tgtEl>
                                        <p:attrNameLst>
                                          <p:attrName>ppt_y</p:attrName>
                                        </p:attrNameLst>
                                      </p:cBhvr>
                                      <p:tavLst>
                                        <p:tav tm="0">
                                          <p:val>
                                            <p:fltVal val="0.5"/>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528" fill="hold" nodeType="clickEffect">
                                  <p:stCondLst>
                                    <p:cond delay="0"/>
                                  </p:stCondLst>
                                  <p:childTnLst>
                                    <p:set>
                                      <p:cBhvr>
                                        <p:cTn id="54" dur="1" fill="hold">
                                          <p:stCondLst>
                                            <p:cond delay="0"/>
                                          </p:stCondLst>
                                        </p:cTn>
                                        <p:tgtEl>
                                          <p:spTgt spid="107"/>
                                        </p:tgtEl>
                                        <p:attrNameLst>
                                          <p:attrName>style.visibility</p:attrName>
                                        </p:attrNameLst>
                                      </p:cBhvr>
                                      <p:to>
                                        <p:strVal val="visible"/>
                                      </p:to>
                                    </p:set>
                                    <p:anim calcmode="lin" valueType="num">
                                      <p:cBhvr>
                                        <p:cTn id="55" dur="500" fill="hold"/>
                                        <p:tgtEl>
                                          <p:spTgt spid="107"/>
                                        </p:tgtEl>
                                        <p:attrNameLst>
                                          <p:attrName>ppt_w</p:attrName>
                                        </p:attrNameLst>
                                      </p:cBhvr>
                                      <p:tavLst>
                                        <p:tav tm="0">
                                          <p:val>
                                            <p:fltVal val="0"/>
                                          </p:val>
                                        </p:tav>
                                        <p:tav tm="100000">
                                          <p:val>
                                            <p:strVal val="#ppt_w"/>
                                          </p:val>
                                        </p:tav>
                                      </p:tavLst>
                                    </p:anim>
                                    <p:anim calcmode="lin" valueType="num">
                                      <p:cBhvr>
                                        <p:cTn id="56" dur="500" fill="hold"/>
                                        <p:tgtEl>
                                          <p:spTgt spid="107"/>
                                        </p:tgtEl>
                                        <p:attrNameLst>
                                          <p:attrName>ppt_h</p:attrName>
                                        </p:attrNameLst>
                                      </p:cBhvr>
                                      <p:tavLst>
                                        <p:tav tm="0">
                                          <p:val>
                                            <p:fltVal val="0"/>
                                          </p:val>
                                        </p:tav>
                                        <p:tav tm="100000">
                                          <p:val>
                                            <p:strVal val="#ppt_h"/>
                                          </p:val>
                                        </p:tav>
                                      </p:tavLst>
                                    </p:anim>
                                    <p:anim calcmode="lin" valueType="num">
                                      <p:cBhvr>
                                        <p:cTn id="57" dur="500" fill="hold"/>
                                        <p:tgtEl>
                                          <p:spTgt spid="107"/>
                                        </p:tgtEl>
                                        <p:attrNameLst>
                                          <p:attrName>ppt_x</p:attrName>
                                        </p:attrNameLst>
                                      </p:cBhvr>
                                      <p:tavLst>
                                        <p:tav tm="0">
                                          <p:val>
                                            <p:fltVal val="0.5"/>
                                          </p:val>
                                        </p:tav>
                                        <p:tav tm="100000">
                                          <p:val>
                                            <p:strVal val="#ppt_x"/>
                                          </p:val>
                                        </p:tav>
                                      </p:tavLst>
                                    </p:anim>
                                    <p:anim calcmode="lin" valueType="num">
                                      <p:cBhvr>
                                        <p:cTn id="58" dur="500" fill="hold"/>
                                        <p:tgtEl>
                                          <p:spTgt spid="107"/>
                                        </p:tgtEl>
                                        <p:attrNameLst>
                                          <p:attrName>ppt_y</p:attrName>
                                        </p:attrNameLst>
                                      </p:cBhvr>
                                      <p:tavLst>
                                        <p:tav tm="0">
                                          <p:val>
                                            <p:fltVal val="0.5"/>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3" presetClass="entr" presetSubtype="528" fill="hold" grpId="0" nodeType="clickEffect">
                                  <p:stCondLst>
                                    <p:cond delay="0"/>
                                  </p:stCondLst>
                                  <p:childTnLst>
                                    <p:set>
                                      <p:cBhvr>
                                        <p:cTn id="62" dur="1" fill="hold">
                                          <p:stCondLst>
                                            <p:cond delay="0"/>
                                          </p:stCondLst>
                                        </p:cTn>
                                        <p:tgtEl>
                                          <p:spTgt spid="124">
                                            <p:txEl>
                                              <p:pRg st="0" end="0"/>
                                            </p:txEl>
                                          </p:spTgt>
                                        </p:tgtEl>
                                        <p:attrNameLst>
                                          <p:attrName>style.visibility</p:attrName>
                                        </p:attrNameLst>
                                      </p:cBhvr>
                                      <p:to>
                                        <p:strVal val="visible"/>
                                      </p:to>
                                    </p:set>
                                    <p:anim calcmode="lin" valueType="num">
                                      <p:cBhvr>
                                        <p:cTn id="63" dur="500" fill="hold"/>
                                        <p:tgtEl>
                                          <p:spTgt spid="124">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24">
                                            <p:txEl>
                                              <p:pRg st="0" end="0"/>
                                            </p:txEl>
                                          </p:spTgt>
                                        </p:tgtEl>
                                        <p:attrNameLst>
                                          <p:attrName>ppt_h</p:attrName>
                                        </p:attrNameLst>
                                      </p:cBhvr>
                                      <p:tavLst>
                                        <p:tav tm="0">
                                          <p:val>
                                            <p:fltVal val="0"/>
                                          </p:val>
                                        </p:tav>
                                        <p:tav tm="100000">
                                          <p:val>
                                            <p:strVal val="#ppt_h"/>
                                          </p:val>
                                        </p:tav>
                                      </p:tavLst>
                                    </p:anim>
                                    <p:anim calcmode="lin" valueType="num">
                                      <p:cBhvr>
                                        <p:cTn id="65" dur="500" fill="hold"/>
                                        <p:tgtEl>
                                          <p:spTgt spid="124">
                                            <p:txEl>
                                              <p:pRg st="0" end="0"/>
                                            </p:txEl>
                                          </p:spTgt>
                                        </p:tgtEl>
                                        <p:attrNameLst>
                                          <p:attrName>ppt_x</p:attrName>
                                        </p:attrNameLst>
                                      </p:cBhvr>
                                      <p:tavLst>
                                        <p:tav tm="0">
                                          <p:val>
                                            <p:fltVal val="0.5"/>
                                          </p:val>
                                        </p:tav>
                                        <p:tav tm="100000">
                                          <p:val>
                                            <p:strVal val="#ppt_x"/>
                                          </p:val>
                                        </p:tav>
                                      </p:tavLst>
                                    </p:anim>
                                    <p:anim calcmode="lin" valueType="num">
                                      <p:cBhvr>
                                        <p:cTn id="66" dur="500" fill="hold"/>
                                        <p:tgtEl>
                                          <p:spTgt spid="124">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4" grpId="0" bldLvl="4" build="p"/>
      <p:bldP spid="124" grpId="0" bldLvl="4"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827088" y="1052513"/>
            <a:ext cx="6862763" cy="1008063"/>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0" cap="none" spc="0" normalizeH="0" baseline="0" noProof="0" dirty="0">
                <a:ln>
                  <a:noFill/>
                </a:ln>
                <a:solidFill>
                  <a:srgbClr val="CC0000"/>
                </a:solidFill>
                <a:effectLst/>
                <a:uLnTx/>
                <a:uFillTx/>
                <a:latin typeface="+mn-lt"/>
                <a:ea typeface="+mn-ea"/>
                <a:cs typeface="+mn-ea"/>
                <a:sym typeface="+mn-lt"/>
              </a:rPr>
              <a:t>抽象数据类型 </a:t>
            </a:r>
            <a:r>
              <a:rPr kumimoji="0" lang="en-US" altLang="zh-CN" sz="2400" b="0" i="0" u="none" strike="noStrike" kern="0" cap="none" spc="0" normalizeH="0" baseline="0" noProof="0" dirty="0">
                <a:ln>
                  <a:noFill/>
                </a:ln>
                <a:solidFill>
                  <a:srgbClr val="0000FF"/>
                </a:solidFill>
                <a:effectLst/>
                <a:uLnTx/>
                <a:uFillTx/>
                <a:latin typeface="+mn-lt"/>
                <a:ea typeface="+mn-ea"/>
                <a:cs typeface="+mn-ea"/>
                <a:sym typeface="+mn-lt"/>
              </a:rPr>
              <a:t>(ADTs: Abstract  Data Types)</a:t>
            </a:r>
            <a:endParaRPr kumimoji="0" lang="en-US" altLang="zh-CN" sz="24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43010" name="Rectangle 3"/>
          <p:cNvSpPr>
            <a:spLocks noGrp="1" noChangeArrowheads="1"/>
          </p:cNvSpPr>
          <p:nvPr>
            <p:ph idx="1" hasCustomPrompt="1"/>
          </p:nvPr>
        </p:nvSpPr>
        <p:spPr>
          <a:xfrm>
            <a:off x="2627313" y="2493963"/>
            <a:ext cx="6091238" cy="3371850"/>
          </a:xfrm>
        </p:spPr>
        <p:txBody>
          <a:bodyPr vert="horz" wrap="square" lIns="91440" tIns="45720" rIns="91440" bIns="45720" numCol="1" anchor="t" anchorCtr="0" compatLnSpc="1"/>
          <a:lstStyle/>
          <a:p>
            <a:pPr marL="457200" marR="0" lvl="1" indent="0" algn="l" defTabSz="914400" rtl="0" eaLnBrk="1" fontAlgn="base" latinLnBrk="0" hangingPunct="1">
              <a:lnSpc>
                <a:spcPct val="110000"/>
              </a:lnSpc>
              <a:spcBef>
                <a:spcPct val="20000"/>
              </a:spcBef>
              <a:spcAft>
                <a:spcPct val="0"/>
              </a:spcAft>
              <a:buClr>
                <a:srgbClr val="00CC00"/>
              </a:buClr>
              <a:buSzPct val="50000"/>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更高层次的数据抽象。</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10000"/>
              </a:lnSpc>
              <a:spcBef>
                <a:spcPct val="20000"/>
              </a:spcBef>
              <a:spcAft>
                <a:spcPct val="0"/>
              </a:spcAft>
              <a:buClr>
                <a:srgbClr val="00CC00"/>
              </a:buClr>
              <a:buSzPct val="50000"/>
              <a:buFontTx/>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10000"/>
              </a:lnSpc>
              <a:spcBef>
                <a:spcPct val="20000"/>
              </a:spcBef>
              <a:spcAft>
                <a:spcPct val="0"/>
              </a:spcAft>
              <a:buClr>
                <a:srgbClr val="00CC00"/>
              </a:buClr>
              <a:buSzPct val="50000"/>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由用户定义，用以表示应用问题的</a:t>
            </a:r>
            <a:r>
              <a:rPr kumimoji="0" lang="zh-CN" altLang="en-US" sz="2400" b="0" i="0" u="none" strike="noStrike" kern="0" cap="none" spc="0" normalizeH="0" baseline="0" noProof="0" dirty="0">
                <a:ln>
                  <a:noFill/>
                </a:ln>
                <a:solidFill>
                  <a:srgbClr val="FF0000"/>
                </a:solidFill>
                <a:effectLst/>
                <a:uLnTx/>
                <a:uFillTx/>
                <a:latin typeface="+mn-lt"/>
                <a:ea typeface="+mn-ea"/>
                <a:cs typeface="+mn-ea"/>
                <a:sym typeface="+mn-lt"/>
              </a:rPr>
              <a:t>数据模型。</a:t>
            </a:r>
            <a:endPar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endParaRPr>
          </a:p>
          <a:p>
            <a:pPr marL="457200" marR="0" lvl="1" indent="0" algn="l" defTabSz="914400" rtl="0" eaLnBrk="1" fontAlgn="base" latinLnBrk="0" hangingPunct="1">
              <a:lnSpc>
                <a:spcPct val="110000"/>
              </a:lnSpc>
              <a:spcBef>
                <a:spcPct val="20000"/>
              </a:spcBef>
              <a:spcAft>
                <a:spcPct val="0"/>
              </a:spcAft>
              <a:buClr>
                <a:srgbClr val="00CC00"/>
              </a:buClr>
              <a:buSzPct val="50000"/>
              <a:buFontTx/>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10000"/>
              </a:lnSpc>
              <a:spcBef>
                <a:spcPct val="20000"/>
              </a:spcBef>
              <a:spcAft>
                <a:spcPct val="0"/>
              </a:spcAft>
              <a:buClr>
                <a:srgbClr val="00CC00"/>
              </a:buClr>
              <a:buSzPct val="50000"/>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由</a:t>
            </a:r>
            <a:r>
              <a:rPr kumimoji="0" lang="zh-CN" altLang="en-US" sz="2400" b="0" i="0" u="none" strike="noStrike" kern="0" cap="none" spc="0" normalizeH="0" baseline="0" noProof="0" dirty="0">
                <a:ln>
                  <a:noFill/>
                </a:ln>
                <a:solidFill>
                  <a:srgbClr val="FF0000"/>
                </a:solidFill>
                <a:effectLst/>
                <a:uLnTx/>
                <a:uFillTx/>
                <a:latin typeface="+mn-lt"/>
                <a:ea typeface="+mn-ea"/>
                <a:cs typeface="+mn-ea"/>
                <a:sym typeface="+mn-lt"/>
              </a:rPr>
              <a:t>基本的数据类型</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组成，并包括</a:t>
            </a:r>
            <a:r>
              <a:rPr kumimoji="0" lang="zh-CN" altLang="en-US" sz="2400" b="0" i="0" u="none" strike="noStrike" kern="0" cap="none" spc="0" normalizeH="0" baseline="0" noProof="0" dirty="0">
                <a:ln>
                  <a:noFill/>
                </a:ln>
                <a:solidFill>
                  <a:srgbClr val="FF0000"/>
                </a:solidFill>
                <a:effectLst/>
                <a:uLnTx/>
                <a:uFillTx/>
                <a:latin typeface="+mn-lt"/>
                <a:ea typeface="+mn-ea"/>
                <a:cs typeface="+mn-ea"/>
                <a:sym typeface="+mn-lt"/>
              </a:rPr>
              <a:t>一组相关的</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操作。</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43011" name="Rectangle 5"/>
          <p:cNvSpPr>
            <a:spLocks noChangeArrowheads="1"/>
          </p:cNvSpPr>
          <p:nvPr/>
        </p:nvSpPr>
        <p:spPr bwMode="auto">
          <a:xfrm>
            <a:off x="827088" y="188913"/>
            <a:ext cx="3222625"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抽象数据类型</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48133" name="组合 43007"/>
          <p:cNvGrpSpPr/>
          <p:nvPr/>
        </p:nvGrpSpPr>
        <p:grpSpPr>
          <a:xfrm>
            <a:off x="682625" y="2400300"/>
            <a:ext cx="2063750" cy="3282950"/>
            <a:chOff x="682373" y="2400105"/>
            <a:chExt cx="2064027" cy="3283483"/>
          </a:xfrm>
        </p:grpSpPr>
        <p:sp>
          <p:nvSpPr>
            <p:cNvPr id="57" name="流程图: 决策 56"/>
            <p:cNvSpPr/>
            <p:nvPr/>
          </p:nvSpPr>
          <p:spPr>
            <a:xfrm>
              <a:off x="777636" y="2400105"/>
              <a:ext cx="1355907" cy="1268619"/>
            </a:xfrm>
            <a:prstGeom prst="flowChartDecision">
              <a:avLst/>
            </a:prstGeom>
            <a:solidFill>
              <a:srgbClr val="FF89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100" b="0" i="0" u="none" strike="noStrike" kern="1200" cap="none" spc="0" normalizeH="0" baseline="0" noProof="0" dirty="0">
                <a:ln>
                  <a:noFill/>
                </a:ln>
                <a:solidFill>
                  <a:schemeClr val="lt1"/>
                </a:solidFill>
                <a:effectLst/>
                <a:uLnTx/>
                <a:uFillTx/>
                <a:latin typeface="Pirulen" pitchFamily="2" charset="0"/>
                <a:ea typeface="+mn-ea"/>
                <a:cs typeface="+mn-cs"/>
              </a:endParaRPr>
            </a:p>
          </p:txBody>
        </p:sp>
        <p:sp>
          <p:nvSpPr>
            <p:cNvPr id="58" name="流程图: 决策 57"/>
            <p:cNvSpPr/>
            <p:nvPr/>
          </p:nvSpPr>
          <p:spPr>
            <a:xfrm>
              <a:off x="682373" y="4079953"/>
              <a:ext cx="1646459" cy="1603635"/>
            </a:xfrm>
            <a:prstGeom prst="flowChartDecision">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schemeClr val="lt1"/>
                </a:solidFill>
                <a:effectLst/>
                <a:uLnTx/>
                <a:uFillTx/>
                <a:latin typeface="Pirulen" pitchFamily="2" charset="0"/>
                <a:ea typeface="+mn-ea"/>
                <a:cs typeface="+mn-cs"/>
              </a:endParaRPr>
            </a:p>
          </p:txBody>
        </p:sp>
        <p:sp>
          <p:nvSpPr>
            <p:cNvPr id="60" name="流程图: 决策 59"/>
            <p:cNvSpPr/>
            <p:nvPr/>
          </p:nvSpPr>
          <p:spPr>
            <a:xfrm>
              <a:off x="1639764" y="3401981"/>
              <a:ext cx="1106636" cy="1035218"/>
            </a:xfrm>
            <a:prstGeom prst="flowChartDecision">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dirty="0">
                <a:ln>
                  <a:noFill/>
                </a:ln>
                <a:solidFill>
                  <a:schemeClr val="lt1"/>
                </a:solidFill>
                <a:effectLst/>
                <a:uLnTx/>
                <a:uFillTx/>
                <a:latin typeface="Pirulen" pitchFamily="2" charset="0"/>
                <a:ea typeface="+mn-ea"/>
                <a:cs typeface="+mn-cs"/>
              </a:endParaRPr>
            </a:p>
          </p:txBody>
        </p:sp>
        <p:sp>
          <p:nvSpPr>
            <p:cNvPr id="48140" name="Freeform 25"/>
            <p:cNvSpPr>
              <a:spLocks noEditPoints="1"/>
            </p:cNvSpPr>
            <p:nvPr/>
          </p:nvSpPr>
          <p:spPr>
            <a:xfrm>
              <a:off x="1273315" y="2831538"/>
              <a:ext cx="390306" cy="372704"/>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6" h="206">
                  <a:moveTo>
                    <a:pt x="74" y="3"/>
                  </a:moveTo>
                  <a:cubicBezTo>
                    <a:pt x="60" y="5"/>
                    <a:pt x="49" y="30"/>
                    <a:pt x="37" y="49"/>
                  </a:cubicBezTo>
                  <a:cubicBezTo>
                    <a:pt x="37" y="49"/>
                    <a:pt x="78" y="74"/>
                    <a:pt x="78" y="74"/>
                  </a:cubicBezTo>
                  <a:cubicBezTo>
                    <a:pt x="107" y="25"/>
                    <a:pt x="107" y="25"/>
                    <a:pt x="107" y="25"/>
                  </a:cubicBezTo>
                  <a:cubicBezTo>
                    <a:pt x="107" y="25"/>
                    <a:pt x="94" y="0"/>
                    <a:pt x="74" y="3"/>
                  </a:cubicBezTo>
                  <a:close/>
                  <a:moveTo>
                    <a:pt x="171" y="34"/>
                  </a:moveTo>
                  <a:cubicBezTo>
                    <a:pt x="167" y="28"/>
                    <a:pt x="158" y="11"/>
                    <a:pt x="152" y="7"/>
                  </a:cubicBezTo>
                  <a:cubicBezTo>
                    <a:pt x="145" y="3"/>
                    <a:pt x="91" y="3"/>
                    <a:pt x="91" y="3"/>
                  </a:cubicBezTo>
                  <a:cubicBezTo>
                    <a:pt x="91" y="3"/>
                    <a:pt x="93" y="4"/>
                    <a:pt x="103" y="13"/>
                  </a:cubicBezTo>
                  <a:cubicBezTo>
                    <a:pt x="111" y="21"/>
                    <a:pt x="124" y="50"/>
                    <a:pt x="128" y="58"/>
                  </a:cubicBezTo>
                  <a:cubicBezTo>
                    <a:pt x="110" y="68"/>
                    <a:pt x="110" y="68"/>
                    <a:pt x="110" y="68"/>
                  </a:cubicBezTo>
                  <a:cubicBezTo>
                    <a:pt x="161" y="69"/>
                    <a:pt x="161" y="69"/>
                    <a:pt x="161" y="69"/>
                  </a:cubicBezTo>
                  <a:cubicBezTo>
                    <a:pt x="188" y="25"/>
                    <a:pt x="188" y="25"/>
                    <a:pt x="188" y="25"/>
                  </a:cubicBezTo>
                  <a:lnTo>
                    <a:pt x="171" y="34"/>
                  </a:lnTo>
                  <a:close/>
                  <a:moveTo>
                    <a:pt x="40" y="177"/>
                  </a:moveTo>
                  <a:cubicBezTo>
                    <a:pt x="49" y="188"/>
                    <a:pt x="76" y="185"/>
                    <a:pt x="98" y="185"/>
                  </a:cubicBezTo>
                  <a:cubicBezTo>
                    <a:pt x="99" y="185"/>
                    <a:pt x="99" y="137"/>
                    <a:pt x="99" y="137"/>
                  </a:cubicBezTo>
                  <a:cubicBezTo>
                    <a:pt x="42" y="137"/>
                    <a:pt x="42" y="137"/>
                    <a:pt x="42" y="137"/>
                  </a:cubicBezTo>
                  <a:cubicBezTo>
                    <a:pt x="42" y="137"/>
                    <a:pt x="27" y="161"/>
                    <a:pt x="40" y="177"/>
                  </a:cubicBezTo>
                  <a:close/>
                  <a:moveTo>
                    <a:pt x="16" y="78"/>
                  </a:moveTo>
                  <a:cubicBezTo>
                    <a:pt x="13" y="84"/>
                    <a:pt x="3" y="101"/>
                    <a:pt x="3" y="108"/>
                  </a:cubicBezTo>
                  <a:cubicBezTo>
                    <a:pt x="3" y="116"/>
                    <a:pt x="31" y="162"/>
                    <a:pt x="31" y="162"/>
                  </a:cubicBezTo>
                  <a:cubicBezTo>
                    <a:pt x="31" y="162"/>
                    <a:pt x="31" y="160"/>
                    <a:pt x="34" y="147"/>
                  </a:cubicBezTo>
                  <a:cubicBezTo>
                    <a:pt x="36" y="135"/>
                    <a:pt x="54" y="109"/>
                    <a:pt x="59" y="102"/>
                  </a:cubicBezTo>
                  <a:cubicBezTo>
                    <a:pt x="77" y="113"/>
                    <a:pt x="77" y="113"/>
                    <a:pt x="77" y="113"/>
                  </a:cubicBezTo>
                  <a:cubicBezTo>
                    <a:pt x="52" y="68"/>
                    <a:pt x="52" y="68"/>
                    <a:pt x="52" y="68"/>
                  </a:cubicBezTo>
                  <a:cubicBezTo>
                    <a:pt x="0" y="68"/>
                    <a:pt x="0" y="68"/>
                    <a:pt x="0" y="68"/>
                  </a:cubicBezTo>
                  <a:lnTo>
                    <a:pt x="16" y="78"/>
                  </a:lnTo>
                  <a:close/>
                  <a:moveTo>
                    <a:pt x="211" y="116"/>
                  </a:moveTo>
                  <a:cubicBezTo>
                    <a:pt x="216" y="104"/>
                    <a:pt x="199" y="81"/>
                    <a:pt x="188" y="62"/>
                  </a:cubicBezTo>
                  <a:cubicBezTo>
                    <a:pt x="188" y="62"/>
                    <a:pt x="146" y="86"/>
                    <a:pt x="146" y="86"/>
                  </a:cubicBezTo>
                  <a:cubicBezTo>
                    <a:pt x="175" y="135"/>
                    <a:pt x="175" y="135"/>
                    <a:pt x="175" y="135"/>
                  </a:cubicBezTo>
                  <a:cubicBezTo>
                    <a:pt x="175" y="135"/>
                    <a:pt x="203" y="136"/>
                    <a:pt x="211" y="116"/>
                  </a:cubicBezTo>
                  <a:close/>
                  <a:moveTo>
                    <a:pt x="137" y="187"/>
                  </a:moveTo>
                  <a:cubicBezTo>
                    <a:pt x="143" y="187"/>
                    <a:pt x="163" y="186"/>
                    <a:pt x="169" y="183"/>
                  </a:cubicBezTo>
                  <a:cubicBezTo>
                    <a:pt x="176" y="179"/>
                    <a:pt x="202" y="132"/>
                    <a:pt x="202" y="132"/>
                  </a:cubicBezTo>
                  <a:cubicBezTo>
                    <a:pt x="202" y="132"/>
                    <a:pt x="201" y="133"/>
                    <a:pt x="187" y="137"/>
                  </a:cubicBezTo>
                  <a:cubicBezTo>
                    <a:pt x="176" y="141"/>
                    <a:pt x="145" y="138"/>
                    <a:pt x="136" y="137"/>
                  </a:cubicBezTo>
                  <a:cubicBezTo>
                    <a:pt x="136" y="117"/>
                    <a:pt x="136" y="117"/>
                    <a:pt x="136" y="117"/>
                  </a:cubicBezTo>
                  <a:cubicBezTo>
                    <a:pt x="110" y="161"/>
                    <a:pt x="110" y="161"/>
                    <a:pt x="110" y="161"/>
                  </a:cubicBezTo>
                  <a:cubicBezTo>
                    <a:pt x="137" y="206"/>
                    <a:pt x="137" y="206"/>
                    <a:pt x="137" y="206"/>
                  </a:cubicBezTo>
                  <a:lnTo>
                    <a:pt x="137" y="187"/>
                  </a:lnTo>
                  <a:close/>
                </a:path>
              </a:pathLst>
            </a:custGeom>
            <a:solidFill>
              <a:schemeClr val="bg1">
                <a:alpha val="100000"/>
              </a:schemeClr>
            </a:solidFill>
            <a:ln w="9525">
              <a:noFill/>
            </a:ln>
          </p:spPr>
          <p:txBody>
            <a:bodyPr/>
            <a:lstStyle/>
            <a:p>
              <a:endParaRPr lang="zh-CN" altLang="en-US"/>
            </a:p>
          </p:txBody>
        </p:sp>
        <p:sp>
          <p:nvSpPr>
            <p:cNvPr id="48141" name="Freeform 24"/>
            <p:cNvSpPr>
              <a:spLocks noEditPoints="1"/>
            </p:cNvSpPr>
            <p:nvPr/>
          </p:nvSpPr>
          <p:spPr>
            <a:xfrm>
              <a:off x="1254591" y="4636755"/>
              <a:ext cx="502510" cy="514366"/>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33" h="239">
                  <a:moveTo>
                    <a:pt x="75" y="42"/>
                  </a:moveTo>
                  <a:cubicBezTo>
                    <a:pt x="85" y="46"/>
                    <a:pt x="97" y="40"/>
                    <a:pt x="101" y="30"/>
                  </a:cubicBezTo>
                  <a:cubicBezTo>
                    <a:pt x="104" y="19"/>
                    <a:pt x="99" y="8"/>
                    <a:pt x="89" y="4"/>
                  </a:cubicBezTo>
                  <a:cubicBezTo>
                    <a:pt x="78" y="0"/>
                    <a:pt x="66" y="5"/>
                    <a:pt x="63" y="16"/>
                  </a:cubicBezTo>
                  <a:cubicBezTo>
                    <a:pt x="59" y="26"/>
                    <a:pt x="64" y="38"/>
                    <a:pt x="75" y="42"/>
                  </a:cubicBezTo>
                  <a:close/>
                  <a:moveTo>
                    <a:pt x="162" y="129"/>
                  </a:moveTo>
                  <a:cubicBezTo>
                    <a:pt x="177" y="155"/>
                    <a:pt x="177" y="155"/>
                    <a:pt x="177" y="155"/>
                  </a:cubicBezTo>
                  <a:cubicBezTo>
                    <a:pt x="178" y="158"/>
                    <a:pt x="181" y="159"/>
                    <a:pt x="184" y="157"/>
                  </a:cubicBezTo>
                  <a:cubicBezTo>
                    <a:pt x="188" y="155"/>
                    <a:pt x="188" y="155"/>
                    <a:pt x="188" y="155"/>
                  </a:cubicBezTo>
                  <a:cubicBezTo>
                    <a:pt x="167" y="119"/>
                    <a:pt x="167" y="119"/>
                    <a:pt x="167" y="119"/>
                  </a:cubicBezTo>
                  <a:cubicBezTo>
                    <a:pt x="164" y="121"/>
                    <a:pt x="164" y="121"/>
                    <a:pt x="164" y="121"/>
                  </a:cubicBezTo>
                  <a:cubicBezTo>
                    <a:pt x="161" y="123"/>
                    <a:pt x="160" y="126"/>
                    <a:pt x="162" y="129"/>
                  </a:cubicBezTo>
                  <a:close/>
                  <a:moveTo>
                    <a:pt x="214" y="174"/>
                  </a:moveTo>
                  <a:cubicBezTo>
                    <a:pt x="213" y="169"/>
                    <a:pt x="209" y="166"/>
                    <a:pt x="205" y="165"/>
                  </a:cubicBezTo>
                  <a:cubicBezTo>
                    <a:pt x="205" y="165"/>
                    <a:pt x="205" y="165"/>
                    <a:pt x="205" y="165"/>
                  </a:cubicBezTo>
                  <a:cubicBezTo>
                    <a:pt x="148" y="159"/>
                    <a:pt x="148" y="159"/>
                    <a:pt x="148" y="159"/>
                  </a:cubicBezTo>
                  <a:cubicBezTo>
                    <a:pt x="141" y="136"/>
                    <a:pt x="141" y="136"/>
                    <a:pt x="141" y="136"/>
                  </a:cubicBezTo>
                  <a:cubicBezTo>
                    <a:pt x="144" y="131"/>
                    <a:pt x="144" y="125"/>
                    <a:pt x="142" y="119"/>
                  </a:cubicBezTo>
                  <a:cubicBezTo>
                    <a:pt x="122" y="68"/>
                    <a:pt x="122" y="68"/>
                    <a:pt x="122" y="68"/>
                  </a:cubicBezTo>
                  <a:cubicBezTo>
                    <a:pt x="156" y="66"/>
                    <a:pt x="156" y="66"/>
                    <a:pt x="156" y="66"/>
                  </a:cubicBezTo>
                  <a:cubicBezTo>
                    <a:pt x="168" y="99"/>
                    <a:pt x="168" y="99"/>
                    <a:pt x="168" y="99"/>
                  </a:cubicBezTo>
                  <a:cubicBezTo>
                    <a:pt x="167" y="101"/>
                    <a:pt x="166" y="105"/>
                    <a:pt x="168" y="107"/>
                  </a:cubicBezTo>
                  <a:cubicBezTo>
                    <a:pt x="172" y="114"/>
                    <a:pt x="172" y="114"/>
                    <a:pt x="172" y="114"/>
                  </a:cubicBezTo>
                  <a:cubicBezTo>
                    <a:pt x="175" y="112"/>
                    <a:pt x="175" y="112"/>
                    <a:pt x="175" y="112"/>
                  </a:cubicBezTo>
                  <a:cubicBezTo>
                    <a:pt x="172" y="105"/>
                    <a:pt x="172" y="105"/>
                    <a:pt x="172" y="105"/>
                  </a:cubicBezTo>
                  <a:cubicBezTo>
                    <a:pt x="171" y="105"/>
                    <a:pt x="171" y="104"/>
                    <a:pt x="171" y="104"/>
                  </a:cubicBezTo>
                  <a:cubicBezTo>
                    <a:pt x="174" y="107"/>
                    <a:pt x="179" y="108"/>
                    <a:pt x="183" y="106"/>
                  </a:cubicBezTo>
                  <a:cubicBezTo>
                    <a:pt x="188" y="104"/>
                    <a:pt x="191" y="98"/>
                    <a:pt x="190" y="92"/>
                  </a:cubicBezTo>
                  <a:cubicBezTo>
                    <a:pt x="191" y="93"/>
                    <a:pt x="191" y="93"/>
                    <a:pt x="191" y="94"/>
                  </a:cubicBezTo>
                  <a:cubicBezTo>
                    <a:pt x="195" y="100"/>
                    <a:pt x="195" y="100"/>
                    <a:pt x="195" y="100"/>
                  </a:cubicBezTo>
                  <a:cubicBezTo>
                    <a:pt x="199" y="98"/>
                    <a:pt x="199" y="98"/>
                    <a:pt x="199" y="98"/>
                  </a:cubicBezTo>
                  <a:cubicBezTo>
                    <a:pt x="195" y="92"/>
                    <a:pt x="195" y="92"/>
                    <a:pt x="195" y="92"/>
                  </a:cubicBezTo>
                  <a:cubicBezTo>
                    <a:pt x="194" y="89"/>
                    <a:pt x="191" y="88"/>
                    <a:pt x="188" y="88"/>
                  </a:cubicBezTo>
                  <a:cubicBezTo>
                    <a:pt x="174" y="50"/>
                    <a:pt x="174" y="50"/>
                    <a:pt x="174" y="50"/>
                  </a:cubicBezTo>
                  <a:cubicBezTo>
                    <a:pt x="172" y="45"/>
                    <a:pt x="167" y="43"/>
                    <a:pt x="162" y="43"/>
                  </a:cubicBezTo>
                  <a:cubicBezTo>
                    <a:pt x="100" y="46"/>
                    <a:pt x="100" y="46"/>
                    <a:pt x="100" y="46"/>
                  </a:cubicBezTo>
                  <a:cubicBezTo>
                    <a:pt x="98" y="46"/>
                    <a:pt x="96" y="46"/>
                    <a:pt x="94" y="47"/>
                  </a:cubicBezTo>
                  <a:cubicBezTo>
                    <a:pt x="93" y="46"/>
                    <a:pt x="93" y="46"/>
                    <a:pt x="93" y="46"/>
                  </a:cubicBezTo>
                  <a:cubicBezTo>
                    <a:pt x="92" y="47"/>
                    <a:pt x="92" y="47"/>
                    <a:pt x="92" y="47"/>
                  </a:cubicBezTo>
                  <a:cubicBezTo>
                    <a:pt x="90" y="48"/>
                    <a:pt x="88" y="50"/>
                    <a:pt x="86" y="51"/>
                  </a:cubicBezTo>
                  <a:cubicBezTo>
                    <a:pt x="47" y="75"/>
                    <a:pt x="47" y="75"/>
                    <a:pt x="47" y="75"/>
                  </a:cubicBezTo>
                  <a:cubicBezTo>
                    <a:pt x="20" y="52"/>
                    <a:pt x="20" y="52"/>
                    <a:pt x="20" y="52"/>
                  </a:cubicBezTo>
                  <a:cubicBezTo>
                    <a:pt x="15" y="48"/>
                    <a:pt x="8" y="49"/>
                    <a:pt x="4" y="54"/>
                  </a:cubicBezTo>
                  <a:cubicBezTo>
                    <a:pt x="0" y="59"/>
                    <a:pt x="0" y="66"/>
                    <a:pt x="5" y="70"/>
                  </a:cubicBezTo>
                  <a:cubicBezTo>
                    <a:pt x="39" y="98"/>
                    <a:pt x="39" y="98"/>
                    <a:pt x="39" y="98"/>
                  </a:cubicBezTo>
                  <a:cubicBezTo>
                    <a:pt x="43" y="101"/>
                    <a:pt x="48" y="102"/>
                    <a:pt x="53" y="99"/>
                  </a:cubicBezTo>
                  <a:cubicBezTo>
                    <a:pt x="83" y="80"/>
                    <a:pt x="83" y="80"/>
                    <a:pt x="83" y="80"/>
                  </a:cubicBezTo>
                  <a:cubicBezTo>
                    <a:pt x="100" y="124"/>
                    <a:pt x="100" y="124"/>
                    <a:pt x="100" y="124"/>
                  </a:cubicBezTo>
                  <a:cubicBezTo>
                    <a:pt x="77" y="139"/>
                    <a:pt x="77" y="139"/>
                    <a:pt x="77" y="139"/>
                  </a:cubicBezTo>
                  <a:cubicBezTo>
                    <a:pt x="72" y="141"/>
                    <a:pt x="68" y="146"/>
                    <a:pt x="68" y="151"/>
                  </a:cubicBezTo>
                  <a:cubicBezTo>
                    <a:pt x="68" y="151"/>
                    <a:pt x="68" y="151"/>
                    <a:pt x="68" y="151"/>
                  </a:cubicBezTo>
                  <a:cubicBezTo>
                    <a:pt x="68" y="151"/>
                    <a:pt x="68" y="151"/>
                    <a:pt x="68" y="152"/>
                  </a:cubicBezTo>
                  <a:cubicBezTo>
                    <a:pt x="66" y="208"/>
                    <a:pt x="66" y="208"/>
                    <a:pt x="66" y="208"/>
                  </a:cubicBezTo>
                  <a:cubicBezTo>
                    <a:pt x="57" y="211"/>
                    <a:pt x="57" y="211"/>
                    <a:pt x="57" y="211"/>
                  </a:cubicBezTo>
                  <a:cubicBezTo>
                    <a:pt x="51" y="214"/>
                    <a:pt x="47" y="222"/>
                    <a:pt x="50" y="229"/>
                  </a:cubicBezTo>
                  <a:cubicBezTo>
                    <a:pt x="53" y="235"/>
                    <a:pt x="60" y="239"/>
                    <a:pt x="67" y="236"/>
                  </a:cubicBezTo>
                  <a:cubicBezTo>
                    <a:pt x="84" y="229"/>
                    <a:pt x="84" y="229"/>
                    <a:pt x="84" y="229"/>
                  </a:cubicBezTo>
                  <a:cubicBezTo>
                    <a:pt x="89" y="228"/>
                    <a:pt x="92" y="224"/>
                    <a:pt x="92" y="219"/>
                  </a:cubicBezTo>
                  <a:cubicBezTo>
                    <a:pt x="93" y="219"/>
                    <a:pt x="93" y="219"/>
                    <a:pt x="93" y="219"/>
                  </a:cubicBezTo>
                  <a:cubicBezTo>
                    <a:pt x="94" y="161"/>
                    <a:pt x="94" y="161"/>
                    <a:pt x="94" y="161"/>
                  </a:cubicBezTo>
                  <a:cubicBezTo>
                    <a:pt x="118" y="151"/>
                    <a:pt x="118" y="151"/>
                    <a:pt x="118" y="151"/>
                  </a:cubicBezTo>
                  <a:cubicBezTo>
                    <a:pt x="126" y="175"/>
                    <a:pt x="126" y="175"/>
                    <a:pt x="126" y="175"/>
                  </a:cubicBezTo>
                  <a:cubicBezTo>
                    <a:pt x="128" y="181"/>
                    <a:pt x="133" y="184"/>
                    <a:pt x="138" y="184"/>
                  </a:cubicBezTo>
                  <a:cubicBezTo>
                    <a:pt x="192" y="190"/>
                    <a:pt x="192" y="190"/>
                    <a:pt x="192" y="190"/>
                  </a:cubicBezTo>
                  <a:cubicBezTo>
                    <a:pt x="196" y="201"/>
                    <a:pt x="196" y="201"/>
                    <a:pt x="196" y="201"/>
                  </a:cubicBezTo>
                  <a:cubicBezTo>
                    <a:pt x="198" y="208"/>
                    <a:pt x="205" y="211"/>
                    <a:pt x="212" y="209"/>
                  </a:cubicBezTo>
                  <a:cubicBezTo>
                    <a:pt x="219" y="207"/>
                    <a:pt x="222" y="200"/>
                    <a:pt x="220" y="193"/>
                  </a:cubicBezTo>
                  <a:lnTo>
                    <a:pt x="214" y="174"/>
                  </a:lnTo>
                  <a:close/>
                  <a:moveTo>
                    <a:pt x="170" y="118"/>
                  </a:moveTo>
                  <a:cubicBezTo>
                    <a:pt x="190" y="154"/>
                    <a:pt x="190" y="154"/>
                    <a:pt x="190" y="154"/>
                  </a:cubicBezTo>
                  <a:cubicBezTo>
                    <a:pt x="226" y="134"/>
                    <a:pt x="226" y="134"/>
                    <a:pt x="226" y="134"/>
                  </a:cubicBezTo>
                  <a:cubicBezTo>
                    <a:pt x="205" y="98"/>
                    <a:pt x="205" y="98"/>
                    <a:pt x="205" y="98"/>
                  </a:cubicBezTo>
                  <a:lnTo>
                    <a:pt x="170" y="118"/>
                  </a:lnTo>
                  <a:close/>
                  <a:moveTo>
                    <a:pt x="232" y="124"/>
                  </a:moveTo>
                  <a:cubicBezTo>
                    <a:pt x="217" y="98"/>
                    <a:pt x="217" y="98"/>
                    <a:pt x="217" y="98"/>
                  </a:cubicBezTo>
                  <a:cubicBezTo>
                    <a:pt x="215" y="95"/>
                    <a:pt x="212" y="94"/>
                    <a:pt x="209" y="96"/>
                  </a:cubicBezTo>
                  <a:cubicBezTo>
                    <a:pt x="208" y="96"/>
                    <a:pt x="208" y="96"/>
                    <a:pt x="208" y="96"/>
                  </a:cubicBezTo>
                  <a:cubicBezTo>
                    <a:pt x="228" y="132"/>
                    <a:pt x="228" y="132"/>
                    <a:pt x="228" y="132"/>
                  </a:cubicBezTo>
                  <a:cubicBezTo>
                    <a:pt x="230" y="131"/>
                    <a:pt x="230" y="131"/>
                    <a:pt x="230" y="131"/>
                  </a:cubicBezTo>
                  <a:cubicBezTo>
                    <a:pt x="232" y="130"/>
                    <a:pt x="233" y="127"/>
                    <a:pt x="232" y="124"/>
                  </a:cubicBezTo>
                  <a:close/>
                </a:path>
              </a:pathLst>
            </a:custGeom>
            <a:solidFill>
              <a:schemeClr val="bg1">
                <a:alpha val="100000"/>
              </a:schemeClr>
            </a:solidFill>
            <a:ln w="9525">
              <a:noFill/>
            </a:ln>
          </p:spPr>
          <p:txBody>
            <a:bodyPr/>
            <a:lstStyle/>
            <a:p>
              <a:endParaRPr lang="zh-CN" altLang="en-US"/>
            </a:p>
          </p:txBody>
        </p:sp>
        <p:sp>
          <p:nvSpPr>
            <p:cNvPr id="48142" name="Freeform 27"/>
            <p:cNvSpPr>
              <a:spLocks noEditPoints="1"/>
            </p:cNvSpPr>
            <p:nvPr/>
          </p:nvSpPr>
          <p:spPr>
            <a:xfrm>
              <a:off x="2038408" y="3813999"/>
              <a:ext cx="315409" cy="2262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62" h="188">
                  <a:moveTo>
                    <a:pt x="232" y="98"/>
                  </a:moveTo>
                  <a:cubicBezTo>
                    <a:pt x="232" y="110"/>
                    <a:pt x="223" y="119"/>
                    <a:pt x="212" y="119"/>
                  </a:cubicBezTo>
                  <a:cubicBezTo>
                    <a:pt x="44" y="119"/>
                    <a:pt x="44" y="119"/>
                    <a:pt x="44" y="119"/>
                  </a:cubicBezTo>
                  <a:cubicBezTo>
                    <a:pt x="33" y="119"/>
                    <a:pt x="24" y="110"/>
                    <a:pt x="24" y="98"/>
                  </a:cubicBezTo>
                  <a:cubicBezTo>
                    <a:pt x="24" y="33"/>
                    <a:pt x="24" y="33"/>
                    <a:pt x="24" y="33"/>
                  </a:cubicBezTo>
                  <a:cubicBezTo>
                    <a:pt x="24" y="22"/>
                    <a:pt x="33" y="13"/>
                    <a:pt x="44" y="13"/>
                  </a:cubicBezTo>
                  <a:cubicBezTo>
                    <a:pt x="212" y="13"/>
                    <a:pt x="212" y="13"/>
                    <a:pt x="212" y="13"/>
                  </a:cubicBezTo>
                  <a:cubicBezTo>
                    <a:pt x="223" y="13"/>
                    <a:pt x="232" y="22"/>
                    <a:pt x="232" y="33"/>
                  </a:cubicBezTo>
                  <a:lnTo>
                    <a:pt x="232" y="98"/>
                  </a:lnTo>
                  <a:close/>
                  <a:moveTo>
                    <a:pt x="260" y="172"/>
                  </a:moveTo>
                  <a:cubicBezTo>
                    <a:pt x="259" y="175"/>
                    <a:pt x="252" y="178"/>
                    <a:pt x="242" y="178"/>
                  </a:cubicBezTo>
                  <a:cubicBezTo>
                    <a:pt x="20" y="178"/>
                    <a:pt x="20" y="178"/>
                    <a:pt x="20" y="178"/>
                  </a:cubicBezTo>
                  <a:cubicBezTo>
                    <a:pt x="10" y="178"/>
                    <a:pt x="3" y="175"/>
                    <a:pt x="2" y="172"/>
                  </a:cubicBezTo>
                  <a:cubicBezTo>
                    <a:pt x="2" y="180"/>
                    <a:pt x="2" y="180"/>
                    <a:pt x="2" y="180"/>
                  </a:cubicBezTo>
                  <a:cubicBezTo>
                    <a:pt x="0" y="185"/>
                    <a:pt x="9" y="188"/>
                    <a:pt x="20" y="188"/>
                  </a:cubicBezTo>
                  <a:cubicBezTo>
                    <a:pt x="242" y="188"/>
                    <a:pt x="242" y="188"/>
                    <a:pt x="242" y="188"/>
                  </a:cubicBezTo>
                  <a:cubicBezTo>
                    <a:pt x="254" y="188"/>
                    <a:pt x="262" y="185"/>
                    <a:pt x="260" y="180"/>
                  </a:cubicBezTo>
                  <a:lnTo>
                    <a:pt x="260" y="172"/>
                  </a:lnTo>
                  <a:close/>
                  <a:moveTo>
                    <a:pt x="242" y="172"/>
                  </a:moveTo>
                  <a:cubicBezTo>
                    <a:pt x="20" y="172"/>
                    <a:pt x="20" y="172"/>
                    <a:pt x="20" y="172"/>
                  </a:cubicBezTo>
                  <a:cubicBezTo>
                    <a:pt x="9" y="172"/>
                    <a:pt x="0" y="169"/>
                    <a:pt x="2" y="164"/>
                  </a:cubicBezTo>
                  <a:cubicBezTo>
                    <a:pt x="13" y="134"/>
                    <a:pt x="13" y="134"/>
                    <a:pt x="13" y="134"/>
                  </a:cubicBezTo>
                  <a:cubicBezTo>
                    <a:pt x="14" y="131"/>
                    <a:pt x="21" y="128"/>
                    <a:pt x="29" y="127"/>
                  </a:cubicBezTo>
                  <a:cubicBezTo>
                    <a:pt x="19" y="122"/>
                    <a:pt x="12" y="111"/>
                    <a:pt x="12" y="98"/>
                  </a:cubicBezTo>
                  <a:cubicBezTo>
                    <a:pt x="12" y="33"/>
                    <a:pt x="12" y="33"/>
                    <a:pt x="12" y="33"/>
                  </a:cubicBezTo>
                  <a:cubicBezTo>
                    <a:pt x="12" y="24"/>
                    <a:pt x="16" y="16"/>
                    <a:pt x="22" y="10"/>
                  </a:cubicBezTo>
                  <a:cubicBezTo>
                    <a:pt x="27" y="4"/>
                    <a:pt x="35" y="0"/>
                    <a:pt x="44" y="0"/>
                  </a:cubicBezTo>
                  <a:cubicBezTo>
                    <a:pt x="212" y="0"/>
                    <a:pt x="212" y="0"/>
                    <a:pt x="212" y="0"/>
                  </a:cubicBezTo>
                  <a:cubicBezTo>
                    <a:pt x="230" y="0"/>
                    <a:pt x="244" y="15"/>
                    <a:pt x="244" y="33"/>
                  </a:cubicBezTo>
                  <a:cubicBezTo>
                    <a:pt x="244" y="98"/>
                    <a:pt x="244" y="98"/>
                    <a:pt x="244" y="98"/>
                  </a:cubicBezTo>
                  <a:cubicBezTo>
                    <a:pt x="244" y="110"/>
                    <a:pt x="237" y="121"/>
                    <a:pt x="228" y="127"/>
                  </a:cubicBezTo>
                  <a:cubicBezTo>
                    <a:pt x="228" y="127"/>
                    <a:pt x="228" y="127"/>
                    <a:pt x="228" y="127"/>
                  </a:cubicBezTo>
                  <a:cubicBezTo>
                    <a:pt x="238" y="127"/>
                    <a:pt x="248" y="130"/>
                    <a:pt x="249" y="134"/>
                  </a:cubicBezTo>
                  <a:cubicBezTo>
                    <a:pt x="260" y="164"/>
                    <a:pt x="260" y="164"/>
                    <a:pt x="260" y="164"/>
                  </a:cubicBezTo>
                  <a:cubicBezTo>
                    <a:pt x="262" y="169"/>
                    <a:pt x="254" y="172"/>
                    <a:pt x="242" y="172"/>
                  </a:cubicBezTo>
                  <a:close/>
                  <a:moveTo>
                    <a:pt x="83" y="153"/>
                  </a:moveTo>
                  <a:cubicBezTo>
                    <a:pt x="89" y="153"/>
                    <a:pt x="94" y="151"/>
                    <a:pt x="95" y="149"/>
                  </a:cubicBezTo>
                  <a:cubicBezTo>
                    <a:pt x="95" y="146"/>
                    <a:pt x="90" y="144"/>
                    <a:pt x="84" y="144"/>
                  </a:cubicBezTo>
                  <a:cubicBezTo>
                    <a:pt x="78" y="144"/>
                    <a:pt x="72" y="146"/>
                    <a:pt x="72" y="149"/>
                  </a:cubicBezTo>
                  <a:cubicBezTo>
                    <a:pt x="71" y="151"/>
                    <a:pt x="76" y="153"/>
                    <a:pt x="83" y="153"/>
                  </a:cubicBezTo>
                  <a:close/>
                  <a:moveTo>
                    <a:pt x="81" y="137"/>
                  </a:moveTo>
                  <a:cubicBezTo>
                    <a:pt x="81" y="134"/>
                    <a:pt x="77" y="132"/>
                    <a:pt x="71" y="132"/>
                  </a:cubicBezTo>
                  <a:cubicBezTo>
                    <a:pt x="65" y="132"/>
                    <a:pt x="60" y="134"/>
                    <a:pt x="59" y="137"/>
                  </a:cubicBezTo>
                  <a:cubicBezTo>
                    <a:pt x="59" y="139"/>
                    <a:pt x="63" y="141"/>
                    <a:pt x="69" y="141"/>
                  </a:cubicBezTo>
                  <a:cubicBezTo>
                    <a:pt x="75" y="141"/>
                    <a:pt x="81" y="139"/>
                    <a:pt x="81" y="137"/>
                  </a:cubicBezTo>
                  <a:close/>
                  <a:moveTo>
                    <a:pt x="100" y="141"/>
                  </a:moveTo>
                  <a:cubicBezTo>
                    <a:pt x="106" y="141"/>
                    <a:pt x="111" y="139"/>
                    <a:pt x="112" y="137"/>
                  </a:cubicBezTo>
                  <a:cubicBezTo>
                    <a:pt x="112" y="134"/>
                    <a:pt x="107" y="132"/>
                    <a:pt x="101" y="132"/>
                  </a:cubicBezTo>
                  <a:cubicBezTo>
                    <a:pt x="95" y="132"/>
                    <a:pt x="90" y="134"/>
                    <a:pt x="90" y="137"/>
                  </a:cubicBezTo>
                  <a:cubicBezTo>
                    <a:pt x="89" y="139"/>
                    <a:pt x="94" y="141"/>
                    <a:pt x="100" y="141"/>
                  </a:cubicBezTo>
                  <a:close/>
                  <a:moveTo>
                    <a:pt x="103" y="149"/>
                  </a:moveTo>
                  <a:cubicBezTo>
                    <a:pt x="103" y="151"/>
                    <a:pt x="108" y="153"/>
                    <a:pt x="115" y="153"/>
                  </a:cubicBezTo>
                  <a:cubicBezTo>
                    <a:pt x="121" y="153"/>
                    <a:pt x="126" y="151"/>
                    <a:pt x="126" y="149"/>
                  </a:cubicBezTo>
                  <a:cubicBezTo>
                    <a:pt x="126" y="146"/>
                    <a:pt x="121" y="144"/>
                    <a:pt x="115" y="144"/>
                  </a:cubicBezTo>
                  <a:cubicBezTo>
                    <a:pt x="109" y="144"/>
                    <a:pt x="104" y="146"/>
                    <a:pt x="103" y="149"/>
                  </a:cubicBezTo>
                  <a:close/>
                  <a:moveTo>
                    <a:pt x="131" y="141"/>
                  </a:moveTo>
                  <a:cubicBezTo>
                    <a:pt x="137" y="141"/>
                    <a:pt x="142" y="139"/>
                    <a:pt x="142" y="137"/>
                  </a:cubicBezTo>
                  <a:cubicBezTo>
                    <a:pt x="142" y="134"/>
                    <a:pt x="137" y="132"/>
                    <a:pt x="131" y="132"/>
                  </a:cubicBezTo>
                  <a:cubicBezTo>
                    <a:pt x="125" y="132"/>
                    <a:pt x="120" y="134"/>
                    <a:pt x="120" y="137"/>
                  </a:cubicBezTo>
                  <a:cubicBezTo>
                    <a:pt x="120" y="139"/>
                    <a:pt x="125" y="141"/>
                    <a:pt x="131" y="141"/>
                  </a:cubicBezTo>
                  <a:close/>
                  <a:moveTo>
                    <a:pt x="135" y="149"/>
                  </a:moveTo>
                  <a:cubicBezTo>
                    <a:pt x="135" y="151"/>
                    <a:pt x="140" y="153"/>
                    <a:pt x="147" y="153"/>
                  </a:cubicBezTo>
                  <a:cubicBezTo>
                    <a:pt x="153" y="153"/>
                    <a:pt x="158" y="151"/>
                    <a:pt x="158" y="149"/>
                  </a:cubicBezTo>
                  <a:cubicBezTo>
                    <a:pt x="158" y="146"/>
                    <a:pt x="152" y="144"/>
                    <a:pt x="146" y="144"/>
                  </a:cubicBezTo>
                  <a:cubicBezTo>
                    <a:pt x="140" y="144"/>
                    <a:pt x="135" y="146"/>
                    <a:pt x="135" y="149"/>
                  </a:cubicBezTo>
                  <a:close/>
                  <a:moveTo>
                    <a:pt x="162" y="141"/>
                  </a:moveTo>
                  <a:cubicBezTo>
                    <a:pt x="168" y="141"/>
                    <a:pt x="173" y="139"/>
                    <a:pt x="173" y="137"/>
                  </a:cubicBezTo>
                  <a:cubicBezTo>
                    <a:pt x="172" y="134"/>
                    <a:pt x="167" y="132"/>
                    <a:pt x="161" y="132"/>
                  </a:cubicBezTo>
                  <a:cubicBezTo>
                    <a:pt x="155" y="132"/>
                    <a:pt x="150" y="134"/>
                    <a:pt x="151" y="137"/>
                  </a:cubicBezTo>
                  <a:cubicBezTo>
                    <a:pt x="151" y="139"/>
                    <a:pt x="156" y="141"/>
                    <a:pt x="162" y="141"/>
                  </a:cubicBezTo>
                  <a:close/>
                  <a:moveTo>
                    <a:pt x="167" y="149"/>
                  </a:moveTo>
                  <a:cubicBezTo>
                    <a:pt x="167" y="151"/>
                    <a:pt x="172" y="153"/>
                    <a:pt x="179" y="153"/>
                  </a:cubicBezTo>
                  <a:cubicBezTo>
                    <a:pt x="185" y="153"/>
                    <a:pt x="190" y="151"/>
                    <a:pt x="189" y="149"/>
                  </a:cubicBezTo>
                  <a:cubicBezTo>
                    <a:pt x="189" y="146"/>
                    <a:pt x="184" y="144"/>
                    <a:pt x="177" y="144"/>
                  </a:cubicBezTo>
                  <a:cubicBezTo>
                    <a:pt x="171" y="144"/>
                    <a:pt x="166" y="146"/>
                    <a:pt x="167" y="149"/>
                  </a:cubicBezTo>
                  <a:close/>
                  <a:moveTo>
                    <a:pt x="193" y="141"/>
                  </a:moveTo>
                  <a:cubicBezTo>
                    <a:pt x="199" y="141"/>
                    <a:pt x="204" y="139"/>
                    <a:pt x="203" y="137"/>
                  </a:cubicBezTo>
                  <a:cubicBezTo>
                    <a:pt x="203" y="134"/>
                    <a:pt x="197" y="132"/>
                    <a:pt x="191" y="132"/>
                  </a:cubicBezTo>
                  <a:cubicBezTo>
                    <a:pt x="185" y="132"/>
                    <a:pt x="181" y="134"/>
                    <a:pt x="181" y="137"/>
                  </a:cubicBezTo>
                  <a:cubicBezTo>
                    <a:pt x="181" y="139"/>
                    <a:pt x="187" y="141"/>
                    <a:pt x="193" y="141"/>
                  </a:cubicBezTo>
                  <a:close/>
                  <a:moveTo>
                    <a:pt x="44" y="127"/>
                  </a:moveTo>
                  <a:cubicBezTo>
                    <a:pt x="212" y="127"/>
                    <a:pt x="212" y="127"/>
                    <a:pt x="212" y="127"/>
                  </a:cubicBezTo>
                  <a:cubicBezTo>
                    <a:pt x="227" y="127"/>
                    <a:pt x="239" y="114"/>
                    <a:pt x="239" y="98"/>
                  </a:cubicBezTo>
                  <a:cubicBezTo>
                    <a:pt x="239" y="33"/>
                    <a:pt x="239" y="33"/>
                    <a:pt x="239" y="33"/>
                  </a:cubicBezTo>
                  <a:cubicBezTo>
                    <a:pt x="239" y="17"/>
                    <a:pt x="227" y="5"/>
                    <a:pt x="212" y="5"/>
                  </a:cubicBezTo>
                  <a:cubicBezTo>
                    <a:pt x="44" y="5"/>
                    <a:pt x="44" y="5"/>
                    <a:pt x="44" y="5"/>
                  </a:cubicBezTo>
                  <a:cubicBezTo>
                    <a:pt x="36" y="5"/>
                    <a:pt x="30" y="7"/>
                    <a:pt x="24" y="13"/>
                  </a:cubicBezTo>
                  <a:cubicBezTo>
                    <a:pt x="19" y="18"/>
                    <a:pt x="17" y="25"/>
                    <a:pt x="17" y="33"/>
                  </a:cubicBezTo>
                  <a:cubicBezTo>
                    <a:pt x="17" y="98"/>
                    <a:pt x="17" y="98"/>
                    <a:pt x="17" y="98"/>
                  </a:cubicBezTo>
                  <a:cubicBezTo>
                    <a:pt x="17" y="114"/>
                    <a:pt x="29" y="127"/>
                    <a:pt x="44" y="127"/>
                  </a:cubicBezTo>
                  <a:close/>
                  <a:moveTo>
                    <a:pt x="38" y="141"/>
                  </a:moveTo>
                  <a:cubicBezTo>
                    <a:pt x="44" y="141"/>
                    <a:pt x="50" y="139"/>
                    <a:pt x="51" y="137"/>
                  </a:cubicBezTo>
                  <a:cubicBezTo>
                    <a:pt x="51" y="134"/>
                    <a:pt x="47" y="132"/>
                    <a:pt x="41" y="132"/>
                  </a:cubicBezTo>
                  <a:cubicBezTo>
                    <a:pt x="35" y="132"/>
                    <a:pt x="29" y="134"/>
                    <a:pt x="29" y="137"/>
                  </a:cubicBezTo>
                  <a:cubicBezTo>
                    <a:pt x="28" y="139"/>
                    <a:pt x="32" y="141"/>
                    <a:pt x="38" y="141"/>
                  </a:cubicBezTo>
                  <a:close/>
                  <a:moveTo>
                    <a:pt x="51" y="153"/>
                  </a:moveTo>
                  <a:cubicBezTo>
                    <a:pt x="57" y="153"/>
                    <a:pt x="62" y="151"/>
                    <a:pt x="63" y="149"/>
                  </a:cubicBezTo>
                  <a:cubicBezTo>
                    <a:pt x="63" y="146"/>
                    <a:pt x="59" y="144"/>
                    <a:pt x="53" y="144"/>
                  </a:cubicBezTo>
                  <a:cubicBezTo>
                    <a:pt x="46" y="144"/>
                    <a:pt x="41" y="146"/>
                    <a:pt x="40" y="149"/>
                  </a:cubicBezTo>
                  <a:cubicBezTo>
                    <a:pt x="40" y="151"/>
                    <a:pt x="44" y="153"/>
                    <a:pt x="51" y="153"/>
                  </a:cubicBezTo>
                  <a:close/>
                  <a:moveTo>
                    <a:pt x="207" y="163"/>
                  </a:moveTo>
                  <a:cubicBezTo>
                    <a:pt x="207" y="161"/>
                    <a:pt x="202" y="159"/>
                    <a:pt x="196" y="159"/>
                  </a:cubicBezTo>
                  <a:cubicBezTo>
                    <a:pt x="66" y="159"/>
                    <a:pt x="66" y="159"/>
                    <a:pt x="66" y="159"/>
                  </a:cubicBezTo>
                  <a:cubicBezTo>
                    <a:pt x="61" y="159"/>
                    <a:pt x="55" y="161"/>
                    <a:pt x="55" y="163"/>
                  </a:cubicBezTo>
                  <a:cubicBezTo>
                    <a:pt x="54" y="165"/>
                    <a:pt x="59" y="167"/>
                    <a:pt x="65" y="167"/>
                  </a:cubicBezTo>
                  <a:cubicBezTo>
                    <a:pt x="197" y="167"/>
                    <a:pt x="197" y="167"/>
                    <a:pt x="197" y="167"/>
                  </a:cubicBezTo>
                  <a:cubicBezTo>
                    <a:pt x="203" y="167"/>
                    <a:pt x="208" y="165"/>
                    <a:pt x="207" y="163"/>
                  </a:cubicBezTo>
                  <a:close/>
                  <a:moveTo>
                    <a:pt x="221" y="149"/>
                  </a:moveTo>
                  <a:cubicBezTo>
                    <a:pt x="220" y="146"/>
                    <a:pt x="215" y="144"/>
                    <a:pt x="209" y="144"/>
                  </a:cubicBezTo>
                  <a:cubicBezTo>
                    <a:pt x="202" y="144"/>
                    <a:pt x="198" y="146"/>
                    <a:pt x="198" y="149"/>
                  </a:cubicBezTo>
                  <a:cubicBezTo>
                    <a:pt x="199" y="151"/>
                    <a:pt x="204" y="153"/>
                    <a:pt x="211" y="153"/>
                  </a:cubicBezTo>
                  <a:cubicBezTo>
                    <a:pt x="217" y="153"/>
                    <a:pt x="222" y="151"/>
                    <a:pt x="221" y="149"/>
                  </a:cubicBezTo>
                  <a:close/>
                  <a:moveTo>
                    <a:pt x="234" y="137"/>
                  </a:moveTo>
                  <a:cubicBezTo>
                    <a:pt x="233" y="134"/>
                    <a:pt x="227" y="132"/>
                    <a:pt x="221" y="132"/>
                  </a:cubicBezTo>
                  <a:cubicBezTo>
                    <a:pt x="215" y="132"/>
                    <a:pt x="211" y="134"/>
                    <a:pt x="212" y="137"/>
                  </a:cubicBezTo>
                  <a:cubicBezTo>
                    <a:pt x="212" y="139"/>
                    <a:pt x="218" y="141"/>
                    <a:pt x="224" y="141"/>
                  </a:cubicBezTo>
                  <a:cubicBezTo>
                    <a:pt x="230" y="141"/>
                    <a:pt x="234" y="139"/>
                    <a:pt x="234" y="137"/>
                  </a:cubicBezTo>
                  <a:close/>
                </a:path>
              </a:pathLst>
            </a:custGeom>
            <a:solidFill>
              <a:schemeClr val="bg1">
                <a:alpha val="100000"/>
              </a:schemeClr>
            </a:solidFill>
            <a:ln w="9525">
              <a:noFill/>
            </a:ln>
          </p:spPr>
          <p:txBody>
            <a:bodyPr/>
            <a:lstStyle/>
            <a:p>
              <a:endParaRPr lang="zh-CN" altLang="en-US"/>
            </a:p>
          </p:txBody>
        </p:sp>
      </p:grpSp>
      <p:cxnSp>
        <p:nvCxnSpPr>
          <p:cNvPr id="48134" name="直接连接符 2"/>
          <p:cNvCxnSpPr/>
          <p:nvPr/>
        </p:nvCxnSpPr>
        <p:spPr>
          <a:xfrm>
            <a:off x="3224213" y="3146425"/>
            <a:ext cx="5235575" cy="0"/>
          </a:xfrm>
          <a:prstGeom prst="line">
            <a:avLst/>
          </a:prstGeom>
          <a:ln w="9525" cap="flat" cmpd="sng">
            <a:solidFill>
              <a:srgbClr val="FF8975"/>
            </a:solidFill>
            <a:prstDash val="solid"/>
            <a:headEnd type="none" w="med" len="med"/>
            <a:tailEnd type="none" w="med" len="med"/>
          </a:ln>
        </p:spPr>
      </p:cxnSp>
      <p:cxnSp>
        <p:nvCxnSpPr>
          <p:cNvPr id="48135" name="直接连接符 76"/>
          <p:cNvCxnSpPr/>
          <p:nvPr/>
        </p:nvCxnSpPr>
        <p:spPr>
          <a:xfrm>
            <a:off x="3224213" y="4538663"/>
            <a:ext cx="5235575" cy="0"/>
          </a:xfrm>
          <a:prstGeom prst="line">
            <a:avLst/>
          </a:prstGeom>
          <a:ln w="9525" cap="flat" cmpd="sng">
            <a:solidFill>
              <a:srgbClr val="ED4545"/>
            </a:solidFill>
            <a:prstDash val="solid"/>
            <a:headEnd type="none" w="med" len="med"/>
            <a:tailEnd type="none" w="med" len="med"/>
          </a:ln>
        </p:spPr>
      </p:cxnSp>
      <p:cxnSp>
        <p:nvCxnSpPr>
          <p:cNvPr id="48136" name="直接连接符 77"/>
          <p:cNvCxnSpPr/>
          <p:nvPr/>
        </p:nvCxnSpPr>
        <p:spPr>
          <a:xfrm>
            <a:off x="3224213" y="5883275"/>
            <a:ext cx="5235575" cy="0"/>
          </a:xfrm>
          <a:prstGeom prst="line">
            <a:avLst/>
          </a:prstGeom>
          <a:ln w="9525" cap="flat" cmpd="sng">
            <a:solidFill>
              <a:srgbClr val="D33131"/>
            </a:solidFill>
            <a:prstDash val="solid"/>
            <a:headEnd type="none" w="med" len="med"/>
            <a:tailEnd type="none" w="med" len="med"/>
          </a:ln>
        </p:spPr>
      </p:cxnSp>
    </p:spTree>
  </p:cSld>
  <p:clrMapOvr>
    <a:masterClrMapping/>
  </p:clrMapOvr>
  <p:transition>
    <p:spli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5" name="Rectangle 5"/>
          <p:cNvSpPr>
            <a:spLocks noChangeArrowheads="1"/>
          </p:cNvSpPr>
          <p:nvPr/>
        </p:nvSpPr>
        <p:spPr bwMode="auto">
          <a:xfrm>
            <a:off x="541338" y="968375"/>
            <a:ext cx="8382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3333CC"/>
                </a:solidFill>
                <a:effectLst/>
                <a:uLnTx/>
                <a:uFillTx/>
                <a:latin typeface="+mn-lt"/>
                <a:ea typeface="+mn-ea"/>
                <a:cs typeface="+mn-ea"/>
                <a:sym typeface="+mn-lt"/>
              </a:rPr>
              <a:t>抽象数据类型</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可以用以下的三元组来表示：</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ADT = </a:t>
            </a:r>
            <a:r>
              <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D</a:t>
            </a:r>
            <a:r>
              <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S</a:t>
            </a:r>
            <a:r>
              <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accent1"/>
                </a:solidFill>
                <a:effectLst/>
                <a:uLnTx/>
                <a:uFillTx/>
                <a:latin typeface="+mn-lt"/>
                <a:ea typeface="+mn-ea"/>
                <a:cs typeface="+mn-ea"/>
                <a:sym typeface="+mn-lt"/>
              </a:rPr>
              <a:t>P</a:t>
            </a:r>
            <a:r>
              <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数据对象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上的关系集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上的操作集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30086" name="Rectangle 6"/>
          <p:cNvSpPr>
            <a:spLocks noChangeArrowheads="1"/>
          </p:cNvSpPr>
          <p:nvPr/>
        </p:nvSpPr>
        <p:spPr bwMode="auto">
          <a:xfrm>
            <a:off x="685800" y="4143375"/>
            <a:ext cx="7986713" cy="2462213"/>
          </a:xfrm>
          <a:prstGeom prst="rect">
            <a:avLst/>
          </a:prstGeom>
          <a:solidFill>
            <a:schemeClr val="bg2">
              <a:lumMod val="20000"/>
              <a:lumOff val="80000"/>
            </a:schemeClr>
          </a:solidFill>
          <a:ln w="9525">
            <a:noFill/>
            <a:miter lim="800000"/>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ts val="6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ADT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抽象数据类型名</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数据</a:t>
            </a:r>
            <a:r>
              <a:rPr kumimoji="0" lang="zh-CN" altLang="en-US" sz="2200" b="0" i="0" u="none" strike="noStrike" kern="1200" cap="none" spc="0" normalizeH="0" baseline="0" noProof="0" dirty="0">
                <a:ln>
                  <a:noFill/>
                </a:ln>
                <a:solidFill>
                  <a:schemeClr val="accent1"/>
                </a:solidFill>
                <a:effectLst/>
                <a:uLnTx/>
                <a:uFillTx/>
                <a:latin typeface="+mn-lt"/>
                <a:ea typeface="+mn-ea"/>
                <a:cs typeface="+mn-ea"/>
                <a:sym typeface="+mn-lt"/>
              </a:rPr>
              <a:t>对象</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&lt;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数据对象的定义</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&gt;</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数据</a:t>
            </a:r>
            <a:r>
              <a:rPr kumimoji="0" lang="zh-CN" altLang="en-US" sz="2200" b="0" i="0" u="none" strike="noStrike" kern="1200" cap="none" spc="0" normalizeH="0" baseline="0" noProof="0" dirty="0">
                <a:ln>
                  <a:noFill/>
                </a:ln>
                <a:solidFill>
                  <a:schemeClr val="accent1"/>
                </a:solidFill>
                <a:effectLst/>
                <a:uLnTx/>
                <a:uFillTx/>
                <a:latin typeface="+mn-lt"/>
                <a:ea typeface="+mn-ea"/>
                <a:cs typeface="+mn-ea"/>
                <a:sym typeface="+mn-lt"/>
              </a:rPr>
              <a:t>关系</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&lt;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数据关系的定义</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&gt; </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基本</a:t>
            </a:r>
            <a:r>
              <a:rPr kumimoji="0" lang="zh-CN" altLang="en-US" sz="2200" b="0" i="0" u="none" strike="noStrike" kern="1200" cap="none" spc="0" normalizeH="0" baseline="0" noProof="0" dirty="0">
                <a:ln>
                  <a:noFill/>
                </a:ln>
                <a:solidFill>
                  <a:schemeClr val="accent1"/>
                </a:solidFill>
                <a:effectLst/>
                <a:uLnTx/>
                <a:uFillTx/>
                <a:latin typeface="+mn-lt"/>
                <a:ea typeface="+mn-ea"/>
                <a:cs typeface="+mn-ea"/>
                <a:sym typeface="+mn-lt"/>
              </a:rPr>
              <a:t>操作</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&lt;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基本操作的定义</a:t>
            </a: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&gt; </a:t>
            </a:r>
            <a:endPar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200" b="0" i="0" u="none" strike="noStrike" kern="1200" cap="none" spc="0" normalizeH="0" baseline="0" noProof="0" dirty="0">
                <a:ln>
                  <a:noFill/>
                </a:ln>
                <a:solidFill>
                  <a:schemeClr val="tx1"/>
                </a:solidFill>
                <a:effectLst/>
                <a:uLnTx/>
                <a:uFillTx/>
                <a:latin typeface="+mn-lt"/>
                <a:ea typeface="+mn-ea"/>
                <a:cs typeface="+mn-ea"/>
                <a:sym typeface="+mn-lt"/>
              </a:rPr>
              <a:t>    } ADT</a:t>
            </a:r>
            <a:r>
              <a:rPr kumimoji="0" lang="zh-CN" altLang="en-US" sz="2200" b="0" i="0" u="none" strike="noStrike" kern="1200" cap="none" spc="0" normalizeH="0" baseline="0" noProof="0" dirty="0">
                <a:ln>
                  <a:noFill/>
                </a:ln>
                <a:solidFill>
                  <a:schemeClr val="tx1"/>
                </a:solidFill>
                <a:effectLst/>
                <a:uLnTx/>
                <a:uFillTx/>
                <a:latin typeface="+mn-lt"/>
                <a:ea typeface="+mn-ea"/>
                <a:cs typeface="+mn-ea"/>
                <a:sym typeface="+mn-lt"/>
              </a:rPr>
              <a:t>抽象数据类型名</a:t>
            </a:r>
            <a:endParaRPr kumimoji="0" lang="zh-CN" altLang="en-US" sz="2200" b="0" i="0" u="none" strike="noStrike" kern="1200" cap="none" spc="0" normalizeH="0" baseline="0" noProof="0" dirty="0">
              <a:ln>
                <a:noFill/>
              </a:ln>
              <a:solidFill>
                <a:srgbClr val="FF33CC"/>
              </a:solidFill>
              <a:effectLst/>
              <a:uLnTx/>
              <a:uFillTx/>
              <a:latin typeface="+mn-lt"/>
              <a:ea typeface="+mn-ea"/>
              <a:cs typeface="+mn-ea"/>
              <a:sym typeface="+mn-lt"/>
            </a:endParaRPr>
          </a:p>
        </p:txBody>
      </p:sp>
      <p:sp>
        <p:nvSpPr>
          <p:cNvPr id="430087" name="Rectangle 7"/>
          <p:cNvSpPr>
            <a:spLocks noChangeArrowheads="1"/>
          </p:cNvSpPr>
          <p:nvPr/>
        </p:nvSpPr>
        <p:spPr bwMode="auto">
          <a:xfrm>
            <a:off x="682625" y="3678238"/>
            <a:ext cx="7988300" cy="461963"/>
          </a:xfrm>
          <a:prstGeom prst="rect">
            <a:avLst/>
          </a:prstGeom>
          <a:solidFill>
            <a:srgbClr val="6C4C8F"/>
          </a:solid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ADT</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常用定义格式</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430088" name="Line 8"/>
          <p:cNvSpPr>
            <a:spLocks noChangeShapeType="1"/>
          </p:cNvSpPr>
          <p:nvPr/>
        </p:nvSpPr>
        <p:spPr bwMode="auto">
          <a:xfrm flipH="1">
            <a:off x="3062288" y="2278063"/>
            <a:ext cx="714375" cy="460375"/>
          </a:xfrm>
          <a:prstGeom prst="line">
            <a:avLst/>
          </a:prstGeom>
          <a:noFill/>
          <a:ln w="3492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30089" name="Line 9"/>
          <p:cNvSpPr>
            <a:spLocks noChangeShapeType="1"/>
          </p:cNvSpPr>
          <p:nvPr/>
        </p:nvSpPr>
        <p:spPr bwMode="auto">
          <a:xfrm>
            <a:off x="4430713" y="2260600"/>
            <a:ext cx="0" cy="533400"/>
          </a:xfrm>
          <a:prstGeom prst="line">
            <a:avLst/>
          </a:prstGeom>
          <a:noFill/>
          <a:ln w="3492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30090" name="Line 10"/>
          <p:cNvSpPr>
            <a:spLocks noChangeShapeType="1"/>
          </p:cNvSpPr>
          <p:nvPr/>
        </p:nvSpPr>
        <p:spPr bwMode="auto">
          <a:xfrm>
            <a:off x="5083175" y="2260600"/>
            <a:ext cx="855663" cy="550863"/>
          </a:xfrm>
          <a:prstGeom prst="line">
            <a:avLst/>
          </a:prstGeom>
          <a:noFill/>
          <a:ln w="34925">
            <a:solidFill>
              <a:srgbClr val="FF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Rectangle 5"/>
          <p:cNvSpPr>
            <a:spLocks noChangeArrowheads="1"/>
          </p:cNvSpPr>
          <p:nvPr/>
        </p:nvSpPr>
        <p:spPr bwMode="auto">
          <a:xfrm>
            <a:off x="827088" y="188913"/>
            <a:ext cx="3222625"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抽象数据类型</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430085">
                                            <p:txEl>
                                              <p:pRg st="0" end="0"/>
                                            </p:txEl>
                                          </p:spTgt>
                                        </p:tgtEl>
                                        <p:attrNameLst>
                                          <p:attrName>style.visibility</p:attrName>
                                        </p:attrNameLst>
                                      </p:cBhvr>
                                      <p:to>
                                        <p:strVal val="visible"/>
                                      </p:to>
                                    </p:set>
                                    <p:animEffect transition="in" filter="strips(downRight)">
                                      <p:cBhvr>
                                        <p:cTn id="7" dur="500"/>
                                        <p:tgtEl>
                                          <p:spTgt spid="430085">
                                            <p:txEl>
                                              <p:pRg st="0" end="0"/>
                                            </p:txEl>
                                          </p:spTgt>
                                        </p:tgtEl>
                                      </p:cBhvr>
                                    </p:animEffect>
                                  </p:childTnLst>
                                </p:cTn>
                              </p:par>
                            </p:childTnLst>
                          </p:cTn>
                        </p:par>
                        <p:par>
                          <p:cTn id="8" fill="hold">
                            <p:stCondLst>
                              <p:cond delay="1500"/>
                            </p:stCondLst>
                            <p:childTnLst>
                              <p:par>
                                <p:cTn id="9" presetID="18" presetClass="entr" presetSubtype="6" fill="hold" grpId="0" nodeType="afterEffect">
                                  <p:stCondLst>
                                    <p:cond delay="1000"/>
                                  </p:stCondLst>
                                  <p:childTnLst>
                                    <p:set>
                                      <p:cBhvr>
                                        <p:cTn id="10" dur="1" fill="hold">
                                          <p:stCondLst>
                                            <p:cond delay="0"/>
                                          </p:stCondLst>
                                        </p:cTn>
                                        <p:tgtEl>
                                          <p:spTgt spid="430085">
                                            <p:txEl>
                                              <p:pRg st="2" end="2"/>
                                            </p:txEl>
                                          </p:spTgt>
                                        </p:tgtEl>
                                        <p:attrNameLst>
                                          <p:attrName>style.visibility</p:attrName>
                                        </p:attrNameLst>
                                      </p:cBhvr>
                                      <p:to>
                                        <p:strVal val="visible"/>
                                      </p:to>
                                    </p:set>
                                    <p:animEffect transition="in" filter="strips(downRight)">
                                      <p:cBhvr>
                                        <p:cTn id="11" dur="500"/>
                                        <p:tgtEl>
                                          <p:spTgt spid="430085">
                                            <p:txEl>
                                              <p:pRg st="2" end="2"/>
                                            </p:txEl>
                                          </p:spTgt>
                                        </p:tgtEl>
                                      </p:cBhvr>
                                    </p:animEffect>
                                  </p:childTnLst>
                                </p:cTn>
                              </p:par>
                            </p:childTnLst>
                          </p:cTn>
                        </p:par>
                        <p:par>
                          <p:cTn id="12" fill="hold">
                            <p:stCondLst>
                              <p:cond delay="3000"/>
                            </p:stCondLst>
                            <p:childTnLst>
                              <p:par>
                                <p:cTn id="13" presetID="18" presetClass="entr" presetSubtype="6" fill="hold" grpId="0" nodeType="afterEffect">
                                  <p:stCondLst>
                                    <p:cond delay="1000"/>
                                  </p:stCondLst>
                                  <p:childTnLst>
                                    <p:set>
                                      <p:cBhvr>
                                        <p:cTn id="14" dur="1" fill="hold">
                                          <p:stCondLst>
                                            <p:cond delay="0"/>
                                          </p:stCondLst>
                                        </p:cTn>
                                        <p:tgtEl>
                                          <p:spTgt spid="430085">
                                            <p:txEl>
                                              <p:pRg st="5" end="5"/>
                                            </p:txEl>
                                          </p:spTgt>
                                        </p:tgtEl>
                                        <p:attrNameLst>
                                          <p:attrName>style.visibility</p:attrName>
                                        </p:attrNameLst>
                                      </p:cBhvr>
                                      <p:to>
                                        <p:strVal val="visible"/>
                                      </p:to>
                                    </p:set>
                                    <p:animEffect transition="in" filter="strips(downRight)">
                                      <p:cBhvr>
                                        <p:cTn id="15" dur="500"/>
                                        <p:tgtEl>
                                          <p:spTgt spid="430085">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430088"/>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499"/>
                                          </p:stCondLst>
                                        </p:cTn>
                                        <p:tgtEl>
                                          <p:spTgt spid="430089"/>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499"/>
                                          </p:stCondLst>
                                        </p:cTn>
                                        <p:tgtEl>
                                          <p:spTgt spid="43009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30087"/>
                                        </p:tgtEl>
                                        <p:attrNameLst>
                                          <p:attrName>style.visibility</p:attrName>
                                        </p:attrNameLst>
                                      </p:cBhvr>
                                      <p:to>
                                        <p:strVal val="visible"/>
                                      </p:to>
                                    </p:set>
                                    <p:anim calcmode="lin" valueType="num">
                                      <p:cBhvr additive="base">
                                        <p:cTn id="30" dur="500" fill="hold"/>
                                        <p:tgtEl>
                                          <p:spTgt spid="430087"/>
                                        </p:tgtEl>
                                        <p:attrNameLst>
                                          <p:attrName>ppt_x</p:attrName>
                                        </p:attrNameLst>
                                      </p:cBhvr>
                                      <p:tavLst>
                                        <p:tav tm="0">
                                          <p:val>
                                            <p:strVal val="0-#ppt_w/2"/>
                                          </p:val>
                                        </p:tav>
                                        <p:tav tm="100000">
                                          <p:val>
                                            <p:strVal val="#ppt_x"/>
                                          </p:val>
                                        </p:tav>
                                      </p:tavLst>
                                    </p:anim>
                                    <p:anim calcmode="lin" valueType="num">
                                      <p:cBhvr additive="base">
                                        <p:cTn id="31" dur="500" fill="hold"/>
                                        <p:tgtEl>
                                          <p:spTgt spid="430087"/>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18" presetClass="entr" presetSubtype="6" fill="hold" grpId="0" nodeType="afterEffect">
                                  <p:stCondLst>
                                    <p:cond delay="1000"/>
                                  </p:stCondLst>
                                  <p:childTnLst>
                                    <p:set>
                                      <p:cBhvr>
                                        <p:cTn id="34" dur="1" fill="hold">
                                          <p:stCondLst>
                                            <p:cond delay="0"/>
                                          </p:stCondLst>
                                        </p:cTn>
                                        <p:tgtEl>
                                          <p:spTgt spid="430086">
                                            <p:bg/>
                                          </p:spTgt>
                                        </p:tgtEl>
                                        <p:attrNameLst>
                                          <p:attrName>style.visibility</p:attrName>
                                        </p:attrNameLst>
                                      </p:cBhvr>
                                      <p:to>
                                        <p:strVal val="visible"/>
                                      </p:to>
                                    </p:set>
                                    <p:animEffect transition="in" filter="strips(downRight)">
                                      <p:cBhvr>
                                        <p:cTn id="35" dur="500"/>
                                        <p:tgtEl>
                                          <p:spTgt spid="430086">
                                            <p:bg/>
                                          </p:spTgt>
                                        </p:tgtEl>
                                      </p:cBhvr>
                                    </p:animEffect>
                                  </p:childTnLst>
                                </p:cTn>
                              </p:par>
                            </p:childTnLst>
                          </p:cTn>
                        </p:par>
                        <p:par>
                          <p:cTn id="36" fill="hold">
                            <p:stCondLst>
                              <p:cond delay="2000"/>
                            </p:stCondLst>
                            <p:childTnLst>
                              <p:par>
                                <p:cTn id="37" presetID="18" presetClass="entr" presetSubtype="6" fill="hold" grpId="0" nodeType="afterEffect">
                                  <p:stCondLst>
                                    <p:cond delay="2000"/>
                                  </p:stCondLst>
                                  <p:childTnLst>
                                    <p:set>
                                      <p:cBhvr>
                                        <p:cTn id="38" dur="1" fill="hold">
                                          <p:stCondLst>
                                            <p:cond delay="0"/>
                                          </p:stCondLst>
                                        </p:cTn>
                                        <p:tgtEl>
                                          <p:spTgt spid="430086">
                                            <p:txEl>
                                              <p:pRg st="0" end="0"/>
                                            </p:txEl>
                                          </p:spTgt>
                                        </p:tgtEl>
                                        <p:attrNameLst>
                                          <p:attrName>style.visibility</p:attrName>
                                        </p:attrNameLst>
                                      </p:cBhvr>
                                      <p:to>
                                        <p:strVal val="visible"/>
                                      </p:to>
                                    </p:set>
                                    <p:animEffect transition="in" filter="strips(downRight)">
                                      <p:cBhvr>
                                        <p:cTn id="39" dur="500"/>
                                        <p:tgtEl>
                                          <p:spTgt spid="430086">
                                            <p:txEl>
                                              <p:pRg st="0" end="0"/>
                                            </p:txEl>
                                          </p:spTgt>
                                        </p:tgtEl>
                                      </p:cBhvr>
                                    </p:animEffect>
                                  </p:childTnLst>
                                </p:cTn>
                              </p:par>
                            </p:childTnLst>
                          </p:cTn>
                        </p:par>
                        <p:par>
                          <p:cTn id="40" fill="hold">
                            <p:stCondLst>
                              <p:cond delay="4500"/>
                            </p:stCondLst>
                            <p:childTnLst>
                              <p:par>
                                <p:cTn id="41" presetID="18" presetClass="entr" presetSubtype="6" fill="hold" grpId="0" nodeType="afterEffect">
                                  <p:stCondLst>
                                    <p:cond delay="1000"/>
                                  </p:stCondLst>
                                  <p:childTnLst>
                                    <p:set>
                                      <p:cBhvr>
                                        <p:cTn id="42" dur="1" fill="hold">
                                          <p:stCondLst>
                                            <p:cond delay="0"/>
                                          </p:stCondLst>
                                        </p:cTn>
                                        <p:tgtEl>
                                          <p:spTgt spid="430086">
                                            <p:txEl>
                                              <p:pRg st="1" end="1"/>
                                            </p:txEl>
                                          </p:spTgt>
                                        </p:tgtEl>
                                        <p:attrNameLst>
                                          <p:attrName>style.visibility</p:attrName>
                                        </p:attrNameLst>
                                      </p:cBhvr>
                                      <p:to>
                                        <p:strVal val="visible"/>
                                      </p:to>
                                    </p:set>
                                    <p:animEffect transition="in" filter="strips(downRight)">
                                      <p:cBhvr>
                                        <p:cTn id="43" dur="500"/>
                                        <p:tgtEl>
                                          <p:spTgt spid="430086">
                                            <p:txEl>
                                              <p:pRg st="1" end="1"/>
                                            </p:txEl>
                                          </p:spTgt>
                                        </p:tgtEl>
                                      </p:cBhvr>
                                    </p:animEffect>
                                  </p:childTnLst>
                                </p:cTn>
                              </p:par>
                            </p:childTnLst>
                          </p:cTn>
                        </p:par>
                        <p:par>
                          <p:cTn id="44" fill="hold">
                            <p:stCondLst>
                              <p:cond delay="6000"/>
                            </p:stCondLst>
                            <p:childTnLst>
                              <p:par>
                                <p:cTn id="45" presetID="18" presetClass="entr" presetSubtype="6" fill="hold" grpId="0" nodeType="afterEffect">
                                  <p:stCondLst>
                                    <p:cond delay="1000"/>
                                  </p:stCondLst>
                                  <p:childTnLst>
                                    <p:set>
                                      <p:cBhvr>
                                        <p:cTn id="46" dur="1" fill="hold">
                                          <p:stCondLst>
                                            <p:cond delay="0"/>
                                          </p:stCondLst>
                                        </p:cTn>
                                        <p:tgtEl>
                                          <p:spTgt spid="430086">
                                            <p:txEl>
                                              <p:pRg st="2" end="2"/>
                                            </p:txEl>
                                          </p:spTgt>
                                        </p:tgtEl>
                                        <p:attrNameLst>
                                          <p:attrName>style.visibility</p:attrName>
                                        </p:attrNameLst>
                                      </p:cBhvr>
                                      <p:to>
                                        <p:strVal val="visible"/>
                                      </p:to>
                                    </p:set>
                                    <p:animEffect transition="in" filter="strips(downRight)">
                                      <p:cBhvr>
                                        <p:cTn id="47" dur="500"/>
                                        <p:tgtEl>
                                          <p:spTgt spid="430086">
                                            <p:txEl>
                                              <p:pRg st="2" end="2"/>
                                            </p:txEl>
                                          </p:spTgt>
                                        </p:tgtEl>
                                      </p:cBhvr>
                                    </p:animEffect>
                                  </p:childTnLst>
                                </p:cTn>
                              </p:par>
                            </p:childTnLst>
                          </p:cTn>
                        </p:par>
                        <p:par>
                          <p:cTn id="48" fill="hold">
                            <p:stCondLst>
                              <p:cond delay="7500"/>
                            </p:stCondLst>
                            <p:childTnLst>
                              <p:par>
                                <p:cTn id="49" presetID="18" presetClass="entr" presetSubtype="6" fill="hold" grpId="0" nodeType="afterEffect">
                                  <p:stCondLst>
                                    <p:cond delay="1000"/>
                                  </p:stCondLst>
                                  <p:childTnLst>
                                    <p:set>
                                      <p:cBhvr>
                                        <p:cTn id="50" dur="1" fill="hold">
                                          <p:stCondLst>
                                            <p:cond delay="0"/>
                                          </p:stCondLst>
                                        </p:cTn>
                                        <p:tgtEl>
                                          <p:spTgt spid="430086">
                                            <p:txEl>
                                              <p:pRg st="3" end="3"/>
                                            </p:txEl>
                                          </p:spTgt>
                                        </p:tgtEl>
                                        <p:attrNameLst>
                                          <p:attrName>style.visibility</p:attrName>
                                        </p:attrNameLst>
                                      </p:cBhvr>
                                      <p:to>
                                        <p:strVal val="visible"/>
                                      </p:to>
                                    </p:set>
                                    <p:animEffect transition="in" filter="strips(downRight)">
                                      <p:cBhvr>
                                        <p:cTn id="51" dur="500"/>
                                        <p:tgtEl>
                                          <p:spTgt spid="430086">
                                            <p:txEl>
                                              <p:pRg st="3" end="3"/>
                                            </p:txEl>
                                          </p:spTgt>
                                        </p:tgtEl>
                                      </p:cBhvr>
                                    </p:animEffect>
                                  </p:childTnLst>
                                </p:cTn>
                              </p:par>
                            </p:childTnLst>
                          </p:cTn>
                        </p:par>
                        <p:par>
                          <p:cTn id="52" fill="hold">
                            <p:stCondLst>
                              <p:cond delay="9000"/>
                            </p:stCondLst>
                            <p:childTnLst>
                              <p:par>
                                <p:cTn id="53" presetID="18" presetClass="entr" presetSubtype="6" fill="hold" grpId="0" nodeType="afterEffect">
                                  <p:stCondLst>
                                    <p:cond delay="1000"/>
                                  </p:stCondLst>
                                  <p:childTnLst>
                                    <p:set>
                                      <p:cBhvr>
                                        <p:cTn id="54" dur="1" fill="hold">
                                          <p:stCondLst>
                                            <p:cond delay="0"/>
                                          </p:stCondLst>
                                        </p:cTn>
                                        <p:tgtEl>
                                          <p:spTgt spid="430086">
                                            <p:txEl>
                                              <p:pRg st="4" end="4"/>
                                            </p:txEl>
                                          </p:spTgt>
                                        </p:tgtEl>
                                        <p:attrNameLst>
                                          <p:attrName>style.visibility</p:attrName>
                                        </p:attrNameLst>
                                      </p:cBhvr>
                                      <p:to>
                                        <p:strVal val="visible"/>
                                      </p:to>
                                    </p:set>
                                    <p:animEffect transition="in" filter="strips(downRight)">
                                      <p:cBhvr>
                                        <p:cTn id="55" dur="500"/>
                                        <p:tgtEl>
                                          <p:spTgt spid="4300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5" grpId="0" advAuto="1000" build="p"/>
      <p:bldP spid="430086" grpId="0" animBg="1" advAuto="1000" build="p"/>
      <p:bldP spid="43008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2"/>
          <p:cNvSpPr txBox="1">
            <a:spLocks noChangeArrowheads="1"/>
          </p:cNvSpPr>
          <p:nvPr/>
        </p:nvSpPr>
        <p:spPr bwMode="auto">
          <a:xfrm>
            <a:off x="250825" y="1096963"/>
            <a:ext cx="325913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mn-lt"/>
                <a:ea typeface="+mn-ea"/>
                <a:cs typeface="+mn-ea"/>
                <a:sym typeface="+mn-lt"/>
              </a:rPr>
              <a:t>抽象数据类型</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19491" name="Oval 3"/>
          <p:cNvSpPr>
            <a:spLocks noChangeArrowheads="1"/>
          </p:cNvSpPr>
          <p:nvPr/>
        </p:nvSpPr>
        <p:spPr bwMode="auto">
          <a:xfrm>
            <a:off x="1925638" y="2357438"/>
            <a:ext cx="762000" cy="381000"/>
          </a:xfrm>
          <a:prstGeom prst="ellipse">
            <a:avLst/>
          </a:prstGeom>
          <a:solidFill>
            <a:srgbClr val="99CCFF"/>
          </a:solidFill>
          <a:ln w="9525">
            <a:noFill/>
            <a:round/>
          </a:ln>
          <a:effectLst>
            <a:outerShdw dist="107763"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9492" name="Oval 4"/>
          <p:cNvSpPr>
            <a:spLocks noChangeArrowheads="1"/>
          </p:cNvSpPr>
          <p:nvPr/>
        </p:nvSpPr>
        <p:spPr bwMode="auto">
          <a:xfrm>
            <a:off x="3221038" y="2024063"/>
            <a:ext cx="838200" cy="381000"/>
          </a:xfrm>
          <a:prstGeom prst="ellipse">
            <a:avLst/>
          </a:prstGeom>
          <a:solidFill>
            <a:srgbClr val="99CCFF"/>
          </a:solidFill>
          <a:ln w="9525">
            <a:noFill/>
            <a:round/>
          </a:ln>
          <a:effectLst>
            <a:outerShdw dist="107763"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9493" name="Oval 5"/>
          <p:cNvSpPr>
            <a:spLocks noChangeArrowheads="1"/>
          </p:cNvSpPr>
          <p:nvPr/>
        </p:nvSpPr>
        <p:spPr bwMode="auto">
          <a:xfrm>
            <a:off x="4579938" y="2836863"/>
            <a:ext cx="762000" cy="381000"/>
          </a:xfrm>
          <a:prstGeom prst="ellipse">
            <a:avLst/>
          </a:prstGeom>
          <a:solidFill>
            <a:srgbClr val="99CCFF"/>
          </a:solidFill>
          <a:ln w="9525">
            <a:noFill/>
            <a:round/>
          </a:ln>
          <a:effectLst>
            <a:outerShdw dist="107763"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9494" name="Oval 6"/>
          <p:cNvSpPr>
            <a:spLocks noChangeArrowheads="1"/>
          </p:cNvSpPr>
          <p:nvPr/>
        </p:nvSpPr>
        <p:spPr bwMode="auto">
          <a:xfrm>
            <a:off x="5065713" y="1757363"/>
            <a:ext cx="762000" cy="381000"/>
          </a:xfrm>
          <a:prstGeom prst="ellipse">
            <a:avLst/>
          </a:prstGeom>
          <a:solidFill>
            <a:srgbClr val="99CCFF"/>
          </a:solidFill>
          <a:ln w="9525">
            <a:noFill/>
            <a:round/>
          </a:ln>
          <a:effectLst>
            <a:outerShdw dist="107763"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9495" name="Oval 7"/>
          <p:cNvSpPr>
            <a:spLocks noChangeArrowheads="1"/>
          </p:cNvSpPr>
          <p:nvPr/>
        </p:nvSpPr>
        <p:spPr bwMode="auto">
          <a:xfrm>
            <a:off x="7234238" y="2913063"/>
            <a:ext cx="838200" cy="381000"/>
          </a:xfrm>
          <a:prstGeom prst="ellipse">
            <a:avLst/>
          </a:prstGeom>
          <a:solidFill>
            <a:srgbClr val="99CCFF"/>
          </a:solidFill>
          <a:ln w="9525">
            <a:noFill/>
            <a:round/>
          </a:ln>
          <a:effectLst>
            <a:outerShdw dist="107763"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9496" name="Oval 8"/>
          <p:cNvSpPr>
            <a:spLocks noChangeArrowheads="1"/>
          </p:cNvSpPr>
          <p:nvPr/>
        </p:nvSpPr>
        <p:spPr bwMode="auto">
          <a:xfrm>
            <a:off x="6726238" y="1643063"/>
            <a:ext cx="762000" cy="381000"/>
          </a:xfrm>
          <a:prstGeom prst="ellipse">
            <a:avLst/>
          </a:prstGeom>
          <a:solidFill>
            <a:srgbClr val="99CCFF"/>
          </a:solidFill>
          <a:ln w="9525">
            <a:noFill/>
            <a:round/>
          </a:ln>
          <a:effectLst>
            <a:outerShdw dist="107763"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9497" name="Oval 9"/>
          <p:cNvSpPr>
            <a:spLocks noChangeArrowheads="1"/>
          </p:cNvSpPr>
          <p:nvPr/>
        </p:nvSpPr>
        <p:spPr bwMode="auto">
          <a:xfrm>
            <a:off x="8135938" y="2154238"/>
            <a:ext cx="762000" cy="304800"/>
          </a:xfrm>
          <a:prstGeom prst="ellipse">
            <a:avLst/>
          </a:prstGeom>
          <a:solidFill>
            <a:srgbClr val="99CCFF"/>
          </a:solidFill>
          <a:ln w="9525">
            <a:noFill/>
            <a:round/>
          </a:ln>
          <a:effectLst>
            <a:outerShdw dist="107763" dir="2700000" algn="ctr" rotWithShape="0">
              <a:schemeClr val="bg2"/>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0" name="Text Box 15"/>
          <p:cNvSpPr txBox="1">
            <a:spLocks noChangeArrowheads="1"/>
          </p:cNvSpPr>
          <p:nvPr/>
        </p:nvSpPr>
        <p:spPr bwMode="auto">
          <a:xfrm>
            <a:off x="2573338" y="4056063"/>
            <a:ext cx="5218113" cy="523875"/>
          </a:xfrm>
          <a:prstGeom prst="rect">
            <a:avLst/>
          </a:prstGeom>
          <a:solidFill>
            <a:schemeClr val="bg2">
              <a:lumMod val="20000"/>
              <a:lumOff val="80000"/>
            </a:schemeClr>
          </a:solid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查找   　插入　  删除         修改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p:txBody>
      </p:sp>
      <p:cxnSp>
        <p:nvCxnSpPr>
          <p:cNvPr id="50187" name="AutoShape 16"/>
          <p:cNvCxnSpPr/>
          <p:nvPr/>
        </p:nvCxnSpPr>
        <p:spPr>
          <a:xfrm rot="5400000">
            <a:off x="7435850" y="2746375"/>
            <a:ext cx="1400175" cy="1143000"/>
          </a:xfrm>
          <a:prstGeom prst="curvedConnector3">
            <a:avLst>
              <a:gd name="adj1" fmla="val 50000"/>
            </a:avLst>
          </a:prstGeom>
          <a:ln w="19050" cap="flat" cmpd="sng">
            <a:solidFill>
              <a:schemeClr val="tx1"/>
            </a:solidFill>
            <a:prstDash val="solid"/>
            <a:headEnd type="triangle" w="med" len="med"/>
            <a:tailEnd type="triangle" w="med" len="med"/>
          </a:ln>
        </p:spPr>
      </p:cxnSp>
      <p:sp>
        <p:nvSpPr>
          <p:cNvPr id="45072" name="Line 17"/>
          <p:cNvSpPr>
            <a:spLocks noChangeShapeType="1"/>
          </p:cNvSpPr>
          <p:nvPr/>
        </p:nvSpPr>
        <p:spPr bwMode="auto">
          <a:xfrm>
            <a:off x="2462213" y="2870200"/>
            <a:ext cx="301625" cy="1147763"/>
          </a:xfrm>
          <a:prstGeom prst="line">
            <a:avLst/>
          </a:prstGeom>
          <a:noFill/>
          <a:ln w="19050">
            <a:solidFill>
              <a:srgbClr val="33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3" name="Line 18"/>
          <p:cNvSpPr>
            <a:spLocks noChangeShapeType="1"/>
          </p:cNvSpPr>
          <p:nvPr/>
        </p:nvSpPr>
        <p:spPr bwMode="auto">
          <a:xfrm flipH="1">
            <a:off x="2916238" y="2570163"/>
            <a:ext cx="663575" cy="1447800"/>
          </a:xfrm>
          <a:prstGeom prst="line">
            <a:avLst/>
          </a:prstGeom>
          <a:noFill/>
          <a:ln w="19050">
            <a:solidFill>
              <a:srgbClr val="333399"/>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4" name="Line 19"/>
          <p:cNvSpPr>
            <a:spLocks noChangeShapeType="1"/>
          </p:cNvSpPr>
          <p:nvPr/>
        </p:nvSpPr>
        <p:spPr bwMode="auto">
          <a:xfrm flipH="1">
            <a:off x="2992438" y="2265363"/>
            <a:ext cx="2362200" cy="1752600"/>
          </a:xfrm>
          <a:prstGeom prst="line">
            <a:avLst/>
          </a:prstGeom>
          <a:noFill/>
          <a:ln w="1905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5" name="Line 20"/>
          <p:cNvSpPr>
            <a:spLocks noChangeShapeType="1"/>
          </p:cNvSpPr>
          <p:nvPr/>
        </p:nvSpPr>
        <p:spPr bwMode="auto">
          <a:xfrm flipH="1">
            <a:off x="3297238" y="3332163"/>
            <a:ext cx="1498600" cy="685800"/>
          </a:xfrm>
          <a:prstGeom prst="line">
            <a:avLst/>
          </a:prstGeom>
          <a:noFill/>
          <a:ln w="19050">
            <a:solidFill>
              <a:srgbClr val="FF0000"/>
            </a:solidFill>
            <a:round/>
            <a:tailEnd type="stealth"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6" name="Line 21"/>
          <p:cNvSpPr>
            <a:spLocks noChangeShapeType="1"/>
          </p:cNvSpPr>
          <p:nvPr/>
        </p:nvSpPr>
        <p:spPr bwMode="auto">
          <a:xfrm flipH="1">
            <a:off x="3525838" y="2357438"/>
            <a:ext cx="4572000" cy="16605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7" name="Line 22"/>
          <p:cNvSpPr>
            <a:spLocks noChangeShapeType="1"/>
          </p:cNvSpPr>
          <p:nvPr/>
        </p:nvSpPr>
        <p:spPr bwMode="auto">
          <a:xfrm>
            <a:off x="3744913" y="2570163"/>
            <a:ext cx="466725" cy="1447800"/>
          </a:xfrm>
          <a:prstGeom prst="line">
            <a:avLst/>
          </a:prstGeom>
          <a:noFill/>
          <a:ln w="19050">
            <a:solidFill>
              <a:srgbClr val="333399"/>
            </a:solidFill>
            <a:round/>
            <a:tailEnd type="stealth"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8" name="Line 23"/>
          <p:cNvSpPr>
            <a:spLocks noChangeShapeType="1"/>
          </p:cNvSpPr>
          <p:nvPr/>
        </p:nvSpPr>
        <p:spPr bwMode="auto">
          <a:xfrm flipH="1">
            <a:off x="4364038" y="2535238"/>
            <a:ext cx="3898900" cy="1406525"/>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79" name="Line 24"/>
          <p:cNvSpPr>
            <a:spLocks noChangeShapeType="1"/>
          </p:cNvSpPr>
          <p:nvPr/>
        </p:nvSpPr>
        <p:spPr bwMode="auto">
          <a:xfrm>
            <a:off x="4948238" y="3370263"/>
            <a:ext cx="558800" cy="647700"/>
          </a:xfrm>
          <a:prstGeom prst="line">
            <a:avLst/>
          </a:prstGeom>
          <a:noFill/>
          <a:ln w="31750">
            <a:solidFill>
              <a:srgbClr val="FF0000"/>
            </a:solidFill>
            <a:round/>
            <a:tailEnd type="stealth"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80" name="Line 25"/>
          <p:cNvSpPr>
            <a:spLocks noChangeShapeType="1"/>
          </p:cNvSpPr>
          <p:nvPr/>
        </p:nvSpPr>
        <p:spPr bwMode="auto">
          <a:xfrm>
            <a:off x="5507038" y="2265363"/>
            <a:ext cx="1219200" cy="1752600"/>
          </a:xfrm>
          <a:prstGeom prst="line">
            <a:avLst/>
          </a:prstGeom>
          <a:noFill/>
          <a:ln w="19050">
            <a:solidFill>
              <a:srgbClr val="003300"/>
            </a:solidFill>
            <a:round/>
            <a:tailEnd type="stealth"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81" name="Line 26"/>
          <p:cNvSpPr>
            <a:spLocks noChangeShapeType="1"/>
          </p:cNvSpPr>
          <p:nvPr/>
        </p:nvSpPr>
        <p:spPr bwMode="auto">
          <a:xfrm flipH="1">
            <a:off x="6878638" y="2176463"/>
            <a:ext cx="228600" cy="1841500"/>
          </a:xfrm>
          <a:prstGeom prst="line">
            <a:avLst/>
          </a:prstGeom>
          <a:noFill/>
          <a:ln w="19050">
            <a:solidFill>
              <a:srgbClr val="800080"/>
            </a:solidFill>
            <a:round/>
            <a:tailEnd type="stealth"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82" name="Line 27"/>
          <p:cNvSpPr>
            <a:spLocks noChangeShapeType="1"/>
          </p:cNvSpPr>
          <p:nvPr/>
        </p:nvSpPr>
        <p:spPr bwMode="auto">
          <a:xfrm flipH="1">
            <a:off x="7259638" y="3446463"/>
            <a:ext cx="266700" cy="571500"/>
          </a:xfrm>
          <a:prstGeom prst="line">
            <a:avLst/>
          </a:prstGeom>
          <a:noFill/>
          <a:ln w="19050">
            <a:solidFill>
              <a:srgbClr val="808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19519" name="Rectangle 31"/>
          <p:cNvSpPr>
            <a:spLocks noChangeArrowheads="1"/>
          </p:cNvSpPr>
          <p:nvPr/>
        </p:nvSpPr>
        <p:spPr bwMode="auto">
          <a:xfrm>
            <a:off x="2573338" y="5456238"/>
            <a:ext cx="5218113" cy="533400"/>
          </a:xfrm>
          <a:prstGeom prst="rect">
            <a:avLst/>
          </a:prstGeom>
          <a:solidFill>
            <a:srgbClr val="99CCFF"/>
          </a:solidFill>
          <a:ln w="9525" cap="rnd">
            <a:solidFill>
              <a:schemeClr val="tx1"/>
            </a:solidFill>
            <a:prstDash val="sysDot"/>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dirty="0">
                <a:ln>
                  <a:noFill/>
                </a:ln>
                <a:solidFill>
                  <a:srgbClr val="C0504D"/>
                </a:solidFill>
                <a:effectLst/>
                <a:uLnTx/>
                <a:uFillTx/>
                <a:latin typeface="+mn-lt"/>
                <a:ea typeface="+mn-ea"/>
                <a:cs typeface="+mn-ea"/>
                <a:sym typeface="+mn-lt"/>
              </a:rPr>
              <a:t>线性表</a:t>
            </a:r>
            <a:endParaRPr kumimoji="1" lang="zh-CN" altLang="en-US" sz="3200" b="1" i="0" u="none" strike="noStrike" kern="1200" cap="none" spc="0" normalizeH="0" baseline="0" noProof="0" dirty="0">
              <a:ln>
                <a:noFill/>
              </a:ln>
              <a:solidFill>
                <a:srgbClr val="C0504D"/>
              </a:solidFill>
              <a:effectLst/>
              <a:uLnTx/>
              <a:uFillTx/>
              <a:latin typeface="+mn-lt"/>
              <a:ea typeface="+mn-ea"/>
              <a:cs typeface="+mn-ea"/>
              <a:sym typeface="+mn-lt"/>
            </a:endParaRPr>
          </a:p>
        </p:txBody>
      </p:sp>
      <p:sp>
        <p:nvSpPr>
          <p:cNvPr id="45087" name="Line 32"/>
          <p:cNvSpPr>
            <a:spLocks noChangeShapeType="1"/>
          </p:cNvSpPr>
          <p:nvPr/>
        </p:nvSpPr>
        <p:spPr bwMode="auto">
          <a:xfrm flipH="1" flipV="1">
            <a:off x="3076575" y="4654550"/>
            <a:ext cx="304800" cy="762000"/>
          </a:xfrm>
          <a:prstGeom prst="line">
            <a:avLst/>
          </a:prstGeom>
          <a:noFill/>
          <a:ln w="28575">
            <a:solidFill>
              <a:schemeClr val="bg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88" name="Line 33"/>
          <p:cNvSpPr>
            <a:spLocks noChangeShapeType="1"/>
          </p:cNvSpPr>
          <p:nvPr/>
        </p:nvSpPr>
        <p:spPr bwMode="auto">
          <a:xfrm>
            <a:off x="4406900" y="4648200"/>
            <a:ext cx="304800" cy="762000"/>
          </a:xfrm>
          <a:prstGeom prst="line">
            <a:avLst/>
          </a:prstGeom>
          <a:noFill/>
          <a:ln w="28575">
            <a:solidFill>
              <a:schemeClr val="bg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89" name="Line 34"/>
          <p:cNvSpPr>
            <a:spLocks noChangeShapeType="1"/>
          </p:cNvSpPr>
          <p:nvPr/>
        </p:nvSpPr>
        <p:spPr bwMode="auto">
          <a:xfrm flipH="1">
            <a:off x="5359400" y="4654550"/>
            <a:ext cx="300038" cy="752475"/>
          </a:xfrm>
          <a:prstGeom prst="line">
            <a:avLst/>
          </a:prstGeom>
          <a:noFill/>
          <a:ln w="28575">
            <a:solidFill>
              <a:schemeClr val="bg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90" name="Line 35"/>
          <p:cNvSpPr>
            <a:spLocks noChangeShapeType="1"/>
          </p:cNvSpPr>
          <p:nvPr/>
        </p:nvSpPr>
        <p:spPr bwMode="auto">
          <a:xfrm flipH="1">
            <a:off x="6457950" y="4645025"/>
            <a:ext cx="609600" cy="762000"/>
          </a:xfrm>
          <a:prstGeom prst="line">
            <a:avLst/>
          </a:prstGeom>
          <a:noFill/>
          <a:ln w="28575">
            <a:solidFill>
              <a:schemeClr val="bg2"/>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5091" name="AutoShape 36"/>
          <p:cNvSpPr/>
          <p:nvPr/>
        </p:nvSpPr>
        <p:spPr bwMode="auto">
          <a:xfrm>
            <a:off x="142875" y="4024313"/>
            <a:ext cx="2022475" cy="638175"/>
          </a:xfrm>
          <a:prstGeom prst="borderCallout2">
            <a:avLst>
              <a:gd name="adj1" fmla="val 65981"/>
              <a:gd name="adj2" fmla="val 102370"/>
              <a:gd name="adj3" fmla="val 65980"/>
              <a:gd name="adj4" fmla="val 130143"/>
              <a:gd name="adj5" fmla="val 65980"/>
              <a:gd name="adj6" fmla="val 153654"/>
            </a:avLst>
          </a:prstGeom>
          <a:noFill/>
          <a:ln w="9525">
            <a:noFill/>
            <a:miter lim="800000"/>
          </a:ln>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接口或用户界面</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5092" name="AutoShape 37"/>
          <p:cNvSpPr/>
          <p:nvPr/>
        </p:nvSpPr>
        <p:spPr bwMode="auto">
          <a:xfrm>
            <a:off x="269875" y="5257800"/>
            <a:ext cx="1895475" cy="963613"/>
          </a:xfrm>
          <a:prstGeom prst="borderCallout2">
            <a:avLst>
              <a:gd name="adj1" fmla="val 50007"/>
              <a:gd name="adj2" fmla="val 104924"/>
              <a:gd name="adj3" fmla="val 50007"/>
              <a:gd name="adj4" fmla="val 130148"/>
              <a:gd name="adj5" fmla="val 50007"/>
              <a:gd name="adj6" fmla="val 148608"/>
            </a:avLst>
          </a:prstGeom>
          <a:noFill/>
          <a:ln w="9525">
            <a:noFill/>
            <a:miter lim="800000"/>
          </a:ln>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rPr>
              <a:t>数据类型的物理实现封装</a:t>
            </a:r>
            <a:endParaRPr kumimoji="0"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9" name="Rectangle 5"/>
          <p:cNvSpPr>
            <a:spLocks noChangeArrowheads="1"/>
          </p:cNvSpPr>
          <p:nvPr/>
        </p:nvSpPr>
        <p:spPr bwMode="auto">
          <a:xfrm>
            <a:off x="827088" y="188913"/>
            <a:ext cx="709771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信息隐蔽和数据封装，使用与实现相分离</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cxnSp>
        <p:nvCxnSpPr>
          <p:cNvPr id="6" name="直接连接符 5"/>
          <p:cNvCxnSpPr>
            <a:stCxn id="45091" idx="4"/>
          </p:cNvCxnSpPr>
          <p:nvPr/>
        </p:nvCxnSpPr>
        <p:spPr bwMode="auto">
          <a:xfrm>
            <a:off x="2165350" y="4343400"/>
            <a:ext cx="296863" cy="0"/>
          </a:xfrm>
          <a:prstGeom prst="line">
            <a:avLst/>
          </a:prstGeom>
          <a:solidFill>
            <a:schemeClr val="accent1"/>
          </a:solidFill>
          <a:ln w="9525" cap="flat" cmpd="sng" algn="ctr">
            <a:solidFill>
              <a:schemeClr val="bg1">
                <a:lumMod val="10000"/>
              </a:schemeClr>
            </a:solidFill>
            <a:prstDash val="solid"/>
            <a:round/>
            <a:headEnd type="none" w="med" len="med"/>
            <a:tailEnd type="none" w="med" len="med"/>
          </a:ln>
        </p:spPr>
      </p:cxnSp>
      <p:cxnSp>
        <p:nvCxnSpPr>
          <p:cNvPr id="46" name="直接连接符 45"/>
          <p:cNvCxnSpPr/>
          <p:nvPr/>
        </p:nvCxnSpPr>
        <p:spPr bwMode="auto">
          <a:xfrm>
            <a:off x="2165350" y="5722938"/>
            <a:ext cx="296863" cy="0"/>
          </a:xfrm>
          <a:prstGeom prst="line">
            <a:avLst/>
          </a:prstGeom>
          <a:solidFill>
            <a:schemeClr val="accent1"/>
          </a:solidFill>
          <a:ln w="9525" cap="flat" cmpd="sng" algn="ctr">
            <a:solidFill>
              <a:schemeClr val="bg1">
                <a:lumMod val="10000"/>
              </a:schemeClr>
            </a:solidFill>
            <a:prstDash val="solid"/>
            <a:round/>
            <a:headEnd type="none" w="med" len="med"/>
            <a:tailEnd type="none" w="med" len="med"/>
          </a:ln>
        </p:spPr>
      </p:cxnSp>
    </p:spTree>
  </p:cSld>
  <p:clrMapOvr>
    <a:masterClrMapping/>
  </p:clrMapOvr>
  <p:transition>
    <p:spli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9" name="Rectangle 9"/>
          <p:cNvSpPr>
            <a:spLocks noChangeArrowheads="1"/>
          </p:cNvSpPr>
          <p:nvPr/>
        </p:nvSpPr>
        <p:spPr bwMode="auto">
          <a:xfrm>
            <a:off x="1824038" y="1563688"/>
            <a:ext cx="660717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抽象数据类型可以通过</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固有的</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数据类型（如整型、实型、字符型等）来表示和实现。</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22570" name="Rectangle 10"/>
          <p:cNvSpPr>
            <a:spLocks noChangeArrowheads="1"/>
          </p:cNvSpPr>
          <p:nvPr/>
        </p:nvSpPr>
        <p:spPr bwMode="auto">
          <a:xfrm>
            <a:off x="1781175" y="2995613"/>
            <a:ext cx="689451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050925" indent="-1050925">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它有些类似</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C</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语言中的</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结构（</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struct)</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类型</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，但增加了相关的</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操作</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教材中用的是</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类</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C</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语言（介于伪码和</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C</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语言之间）作为描述工具</a:t>
            </a:r>
            <a:endParaRPr kumimoji="0" lang="zh-CN" altLang="en-US" sz="2400" b="0" i="0" u="none" strike="noStrike" kern="1200" cap="none" spc="0" normalizeH="0" baseline="0" noProof="0" dirty="0">
              <a:ln>
                <a:noFill/>
              </a:ln>
              <a:solidFill>
                <a:schemeClr val="accent1"/>
              </a:solidFill>
              <a:effectLst/>
              <a:uLnTx/>
              <a:uFillTx/>
              <a:latin typeface="+mn-lt"/>
              <a:ea typeface="+mn-ea"/>
              <a:cs typeface="+mn-ea"/>
              <a:sym typeface="+mn-lt"/>
            </a:endParaRPr>
          </a:p>
        </p:txBody>
      </p:sp>
      <p:sp>
        <p:nvSpPr>
          <p:cNvPr id="322571" name="Rectangle 11"/>
          <p:cNvSpPr>
            <a:spLocks noChangeArrowheads="1"/>
          </p:cNvSpPr>
          <p:nvPr/>
        </p:nvSpPr>
        <p:spPr bwMode="auto">
          <a:xfrm>
            <a:off x="1824038" y="5200650"/>
            <a:ext cx="5865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just"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但上机时要用具体语言实现，如</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C</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或</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C++</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等</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grpSp>
        <p:nvGrpSpPr>
          <p:cNvPr id="37" name="Group 32"/>
          <p:cNvGrpSpPr/>
          <p:nvPr/>
        </p:nvGrpSpPr>
        <p:grpSpPr>
          <a:xfrm>
            <a:off x="693738" y="3292475"/>
            <a:ext cx="914400" cy="914400"/>
            <a:chOff x="6528170" y="3281715"/>
            <a:chExt cx="914400" cy="914400"/>
          </a:xfrm>
        </p:grpSpPr>
        <p:sp>
          <p:nvSpPr>
            <p:cNvPr id="38" name="Rounded Rectangle 8"/>
            <p:cNvSpPr/>
            <p:nvPr/>
          </p:nvSpPr>
          <p:spPr>
            <a:xfrm>
              <a:off x="6528170" y="3281715"/>
              <a:ext cx="914400" cy="914400"/>
            </a:xfrm>
            <a:prstGeom prst="roundRect">
              <a:avLst/>
            </a:prstGeom>
            <a:solidFill>
              <a:srgbClr val="4BACC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9" name="Group 69"/>
            <p:cNvGrpSpPr/>
            <p:nvPr/>
          </p:nvGrpSpPr>
          <p:grpSpPr>
            <a:xfrm>
              <a:off x="6759757" y="3506346"/>
              <a:ext cx="464344" cy="465138"/>
              <a:chOff x="7287419" y="3505994"/>
              <a:chExt cx="464344" cy="465138"/>
            </a:xfrm>
            <a:solidFill>
              <a:srgbClr val="EEECE1"/>
            </a:solidFill>
          </p:grpSpPr>
          <p:sp>
            <p:nvSpPr>
              <p:cNvPr id="40" name="AutoShape 37"/>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41" name="AutoShape 38"/>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42" name="AutoShape 39"/>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43" name="AutoShape 4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44" name="AutoShape 41"/>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sp>
            <p:nvSpPr>
              <p:cNvPr id="45" name="AutoShape 42"/>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sym typeface="Gill Sans" charset="0"/>
                </a:endParaRPr>
              </a:p>
            </p:txBody>
          </p:sp>
        </p:grpSp>
      </p:grpSp>
      <p:grpSp>
        <p:nvGrpSpPr>
          <p:cNvPr id="46" name="Group 33"/>
          <p:cNvGrpSpPr/>
          <p:nvPr/>
        </p:nvGrpSpPr>
        <p:grpSpPr>
          <a:xfrm>
            <a:off x="693738" y="4968875"/>
            <a:ext cx="914400" cy="915988"/>
            <a:chOff x="6528170" y="4684221"/>
            <a:chExt cx="914400" cy="914400"/>
          </a:xfrm>
        </p:grpSpPr>
        <p:sp>
          <p:nvSpPr>
            <p:cNvPr id="47" name="Rounded Rectangle 9"/>
            <p:cNvSpPr/>
            <p:nvPr/>
          </p:nvSpPr>
          <p:spPr>
            <a:xfrm>
              <a:off x="6528170" y="4684221"/>
              <a:ext cx="914400" cy="914400"/>
            </a:xfrm>
            <a:prstGeom prst="roundRect">
              <a:avLst/>
            </a:prstGeom>
            <a:solidFill>
              <a:srgbClr val="F7964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48" name="Group 76"/>
            <p:cNvGrpSpPr/>
            <p:nvPr/>
          </p:nvGrpSpPr>
          <p:grpSpPr>
            <a:xfrm>
              <a:off x="6748385" y="4909249"/>
              <a:ext cx="464344" cy="464344"/>
              <a:chOff x="7287419" y="2577307"/>
              <a:chExt cx="464344" cy="464344"/>
            </a:xfrm>
            <a:solidFill>
              <a:srgbClr val="EEECE1"/>
            </a:solidFill>
          </p:grpSpPr>
          <p:sp>
            <p:nvSpPr>
              <p:cNvPr id="49"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50"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51"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grpSp>
        <p:nvGrpSpPr>
          <p:cNvPr id="52" name="Group 31"/>
          <p:cNvGrpSpPr/>
          <p:nvPr/>
        </p:nvGrpSpPr>
        <p:grpSpPr>
          <a:xfrm>
            <a:off x="693738" y="1633538"/>
            <a:ext cx="914400" cy="914400"/>
            <a:chOff x="6528170" y="1885071"/>
            <a:chExt cx="914400" cy="914400"/>
          </a:xfrm>
        </p:grpSpPr>
        <p:sp>
          <p:nvSpPr>
            <p:cNvPr id="53" name="Rounded Rectangle 7"/>
            <p:cNvSpPr/>
            <p:nvPr/>
          </p:nvSpPr>
          <p:spPr>
            <a:xfrm>
              <a:off x="6528170" y="1885071"/>
              <a:ext cx="914400" cy="914400"/>
            </a:xfrm>
            <a:prstGeom prst="roundRect">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54" name="Group 83"/>
            <p:cNvGrpSpPr/>
            <p:nvPr/>
          </p:nvGrpSpPr>
          <p:grpSpPr>
            <a:xfrm>
              <a:off x="6758963" y="2110099"/>
              <a:ext cx="465138" cy="464344"/>
              <a:chOff x="2581275" y="2582069"/>
              <a:chExt cx="465138" cy="464344"/>
            </a:xfrm>
            <a:solidFill>
              <a:srgbClr val="EEECE1"/>
            </a:solidFill>
          </p:grpSpPr>
          <p:sp>
            <p:nvSpPr>
              <p:cNvPr id="55" name="AutoShape 128"/>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sp>
            <p:nvSpPr>
              <p:cNvPr id="56" name="AutoShape 129"/>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mn-ea"/>
                  <a:cs typeface="+mn-cs"/>
                  <a:sym typeface="Gill Sans" charset="0"/>
                </a:endParaRPr>
              </a:p>
            </p:txBody>
          </p:sp>
        </p:grpSp>
      </p:grpSp>
      <p:sp>
        <p:nvSpPr>
          <p:cNvPr id="5" name="标题 1"/>
          <p:cNvSpPr>
            <a:spLocks noGrp="1"/>
          </p:cNvSpPr>
          <p:nvPr>
            <p:ph type="title"/>
          </p:nvPr>
        </p:nvSpPr>
        <p:spPr>
          <a:xfrm>
            <a:off x="844550" y="260350"/>
            <a:ext cx="6400800" cy="457200"/>
          </a:xfrm>
        </p:spPr>
        <p:txBody>
          <a:bodyPr vert="horz" wrap="square" lIns="91440" tIns="45720" rIns="91440" bIns="45720" anchor="ctr" anchorCtr="0"/>
          <a:lstStyle/>
          <a:p>
            <a:r>
              <a:rPr lang="zh-CN" altLang="en-US" dirty="0"/>
              <a:t>抽象数据类型的表示与实现</a:t>
            </a:r>
            <a:endParaRPr lang="zh-CN" altLang="en-US" dirty="0"/>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2569">
                                            <p:txEl>
                                              <p:pRg st="0" end="0"/>
                                            </p:txEl>
                                          </p:spTgt>
                                        </p:tgtEl>
                                        <p:attrNameLst>
                                          <p:attrName>style.visibility</p:attrName>
                                        </p:attrNameLst>
                                      </p:cBhvr>
                                      <p:to>
                                        <p:strVal val="visible"/>
                                      </p:to>
                                    </p:set>
                                    <p:anim calcmode="lin" valueType="num">
                                      <p:cBhvr additive="base">
                                        <p:cTn id="13" dur="500" fill="hold"/>
                                        <p:tgtEl>
                                          <p:spTgt spid="32256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25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22570">
                                            <p:txEl>
                                              <p:pRg st="0" end="0"/>
                                            </p:txEl>
                                          </p:spTgt>
                                        </p:tgtEl>
                                        <p:attrNameLst>
                                          <p:attrName>style.visibility</p:attrName>
                                        </p:attrNameLst>
                                      </p:cBhvr>
                                      <p:to>
                                        <p:strVal val="visible"/>
                                      </p:to>
                                    </p:set>
                                    <p:anim calcmode="lin" valueType="num">
                                      <p:cBhvr additive="base">
                                        <p:cTn id="25" dur="500" fill="hold"/>
                                        <p:tgtEl>
                                          <p:spTgt spid="32257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25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22570">
                                            <p:txEl>
                                              <p:pRg st="1" end="1"/>
                                            </p:txEl>
                                          </p:spTgt>
                                        </p:tgtEl>
                                        <p:attrNameLst>
                                          <p:attrName>style.visibility</p:attrName>
                                        </p:attrNameLst>
                                      </p:cBhvr>
                                      <p:to>
                                        <p:strVal val="visible"/>
                                      </p:to>
                                    </p:set>
                                    <p:anim calcmode="lin" valueType="num">
                                      <p:cBhvr additive="base">
                                        <p:cTn id="31" dur="500" fill="hold"/>
                                        <p:tgtEl>
                                          <p:spTgt spid="322570">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25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ppt_x"/>
                                          </p:val>
                                        </p:tav>
                                        <p:tav tm="100000">
                                          <p:val>
                                            <p:strVal val="#ppt_x"/>
                                          </p:val>
                                        </p:tav>
                                      </p:tavLst>
                                    </p:anim>
                                    <p:anim calcmode="lin" valueType="num">
                                      <p:cBhvr additive="base">
                                        <p:cTn id="38" dur="500" fill="hold"/>
                                        <p:tgtEl>
                                          <p:spTgt spid="46"/>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5" presetClass="entr" presetSubtype="0" fill="hold" grpId="0" nodeType="afterEffect">
                                  <p:stCondLst>
                                    <p:cond delay="3000"/>
                                  </p:stCondLst>
                                  <p:childTnLst>
                                    <p:set>
                                      <p:cBhvr>
                                        <p:cTn id="41" dur="1" fill="hold">
                                          <p:stCondLst>
                                            <p:cond delay="0"/>
                                          </p:stCondLst>
                                        </p:cTn>
                                        <p:tgtEl>
                                          <p:spTgt spid="322571"/>
                                        </p:tgtEl>
                                        <p:attrNameLst>
                                          <p:attrName>style.visibility</p:attrName>
                                        </p:attrNameLst>
                                      </p:cBhvr>
                                      <p:to>
                                        <p:strVal val="visible"/>
                                      </p:to>
                                    </p:set>
                                    <p:anim calcmode="lin" valueType="num">
                                      <p:cBhvr>
                                        <p:cTn id="42" dur="1000" fill="hold"/>
                                        <p:tgtEl>
                                          <p:spTgt spid="322571"/>
                                        </p:tgtEl>
                                        <p:attrNameLst>
                                          <p:attrName>ppt_w</p:attrName>
                                        </p:attrNameLst>
                                      </p:cBhvr>
                                      <p:tavLst>
                                        <p:tav tm="0">
                                          <p:val>
                                            <p:fltVal val="0"/>
                                          </p:val>
                                        </p:tav>
                                        <p:tav tm="100000">
                                          <p:val>
                                            <p:strVal val="#ppt_w"/>
                                          </p:val>
                                        </p:tav>
                                      </p:tavLst>
                                    </p:anim>
                                    <p:anim calcmode="lin" valueType="num">
                                      <p:cBhvr>
                                        <p:cTn id="43" dur="1000" fill="hold"/>
                                        <p:tgtEl>
                                          <p:spTgt spid="322571"/>
                                        </p:tgtEl>
                                        <p:attrNameLst>
                                          <p:attrName>ppt_h</p:attrName>
                                        </p:attrNameLst>
                                      </p:cBhvr>
                                      <p:tavLst>
                                        <p:tav tm="0">
                                          <p:val>
                                            <p:fltVal val="0"/>
                                          </p:val>
                                        </p:tav>
                                        <p:tav tm="100000">
                                          <p:val>
                                            <p:strVal val="#ppt_h"/>
                                          </p:val>
                                        </p:tav>
                                      </p:tavLst>
                                    </p:anim>
                                    <p:anim calcmode="lin" valueType="num">
                                      <p:cBhvr>
                                        <p:cTn id="44" dur="1000" fill="hold"/>
                                        <p:tgtEl>
                                          <p:spTgt spid="322571"/>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32257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9" grpId="0" build="p"/>
      <p:bldP spid="322570" grpId="0" build="p"/>
      <p:bldP spid="32257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187624" y="1340768"/>
            <a:ext cx="6477000" cy="4962525"/>
          </a:xfrm>
          <a:prstGeom prst="rect">
            <a:avLst/>
          </a:prstGeom>
        </p:spPr>
      </p:pic>
      <p:sp>
        <p:nvSpPr>
          <p:cNvPr id="5" name="标题 1"/>
          <p:cNvSpPr>
            <a:spLocks noGrp="1"/>
          </p:cNvSpPr>
          <p:nvPr>
            <p:ph type="title"/>
          </p:nvPr>
        </p:nvSpPr>
        <p:spPr>
          <a:xfrm>
            <a:off x="844550" y="260350"/>
            <a:ext cx="6400800" cy="457200"/>
          </a:xfrm>
        </p:spPr>
        <p:txBody>
          <a:bodyPr vert="horz" wrap="square" lIns="91440" tIns="45720" rIns="91440" bIns="45720" anchor="ctr" anchorCtr="0"/>
          <a:lstStyle/>
          <a:p>
            <a:r>
              <a:rPr lang="zh-CN" altLang="en-US" dirty="0"/>
              <a:t>复数</a:t>
            </a:r>
            <a:r>
              <a:rPr lang="en-US" altLang="zh-CN" dirty="0"/>
              <a:t>---</a:t>
            </a:r>
            <a:r>
              <a:rPr lang="zh-CN" altLang="en-US" dirty="0"/>
              <a:t>抽象数据类型的定义</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44550" y="260350"/>
            <a:ext cx="6400800" cy="457200"/>
          </a:xfrm>
        </p:spPr>
        <p:txBody>
          <a:bodyPr vert="horz" wrap="square" lIns="91440" tIns="45720" rIns="91440" bIns="45720" anchor="ctr" anchorCtr="0"/>
          <a:lstStyle/>
          <a:p>
            <a:r>
              <a:rPr lang="zh-CN" altLang="en-US" dirty="0"/>
              <a:t>复数</a:t>
            </a:r>
            <a:r>
              <a:rPr lang="en-US" altLang="zh-CN" dirty="0"/>
              <a:t>---</a:t>
            </a:r>
            <a:r>
              <a:rPr lang="zh-CN" altLang="en-US" dirty="0"/>
              <a:t>抽象数据类型的表示</a:t>
            </a:r>
            <a:endParaRPr lang="zh-CN" altLang="en-US" dirty="0"/>
          </a:p>
        </p:txBody>
      </p:sp>
      <p:pic>
        <p:nvPicPr>
          <p:cNvPr id="3" name="图片 2"/>
          <p:cNvPicPr>
            <a:picLocks noChangeAspect="1"/>
          </p:cNvPicPr>
          <p:nvPr/>
        </p:nvPicPr>
        <p:blipFill>
          <a:blip r:embed="rId1"/>
          <a:stretch>
            <a:fillRect/>
          </a:stretch>
        </p:blipFill>
        <p:spPr>
          <a:xfrm>
            <a:off x="1187623" y="1916832"/>
            <a:ext cx="7298163" cy="25202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44550" y="260350"/>
            <a:ext cx="6400800" cy="457200"/>
          </a:xfrm>
        </p:spPr>
        <p:txBody>
          <a:bodyPr vert="horz" wrap="square" lIns="91440" tIns="45720" rIns="91440" bIns="45720" anchor="ctr" anchorCtr="0"/>
          <a:lstStyle/>
          <a:p>
            <a:r>
              <a:rPr lang="zh-CN" altLang="en-US" dirty="0"/>
              <a:t>复数</a:t>
            </a:r>
            <a:r>
              <a:rPr lang="en-US" altLang="zh-CN" dirty="0"/>
              <a:t>---</a:t>
            </a:r>
            <a:r>
              <a:rPr lang="zh-CN" altLang="en-US" dirty="0"/>
              <a:t>抽象数据类型的实现</a:t>
            </a:r>
            <a:endParaRPr lang="zh-CN" altLang="en-US" dirty="0"/>
          </a:p>
        </p:txBody>
      </p:sp>
      <p:pic>
        <p:nvPicPr>
          <p:cNvPr id="3" name="图片 2"/>
          <p:cNvPicPr>
            <a:picLocks noChangeAspect="1"/>
          </p:cNvPicPr>
          <p:nvPr/>
        </p:nvPicPr>
        <p:blipFill>
          <a:blip r:embed="rId1"/>
          <a:stretch>
            <a:fillRect/>
          </a:stretch>
        </p:blipFill>
        <p:spPr>
          <a:xfrm>
            <a:off x="844550" y="815417"/>
            <a:ext cx="6017178" cy="285750"/>
          </a:xfrm>
          <a:prstGeom prst="rect">
            <a:avLst/>
          </a:prstGeom>
        </p:spPr>
      </p:pic>
      <p:pic>
        <p:nvPicPr>
          <p:cNvPr id="7" name="图片 6"/>
          <p:cNvPicPr>
            <a:picLocks noChangeAspect="1"/>
          </p:cNvPicPr>
          <p:nvPr/>
        </p:nvPicPr>
        <p:blipFill>
          <a:blip r:embed="rId2"/>
          <a:stretch>
            <a:fillRect/>
          </a:stretch>
        </p:blipFill>
        <p:spPr>
          <a:xfrm>
            <a:off x="844550" y="1101166"/>
            <a:ext cx="6017178" cy="571220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16"/>
          <p:cNvSpPr>
            <a:spLocks noChangeArrowheads="1"/>
          </p:cNvSpPr>
          <p:nvPr/>
        </p:nvSpPr>
        <p:spPr bwMode="auto">
          <a:xfrm>
            <a:off x="900113" y="2293938"/>
            <a:ext cx="7416800" cy="3914775"/>
          </a:xfrm>
          <a:prstGeom prst="rect">
            <a:avLst/>
          </a:prstGeom>
          <a:solidFill>
            <a:schemeClr val="bg2">
              <a:lumMod val="20000"/>
              <a:lumOff val="80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 name="矩形: 圆角 16"/>
          <p:cNvSpPr>
            <a:spLocks noChangeArrowheads="1"/>
          </p:cNvSpPr>
          <p:nvPr/>
        </p:nvSpPr>
        <p:spPr bwMode="auto">
          <a:xfrm>
            <a:off x="900113" y="1420813"/>
            <a:ext cx="7416800"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7105" name="Rectangle 7"/>
          <p:cNvSpPr>
            <a:spLocks noGrp="1" noChangeArrowheads="1"/>
          </p:cNvSpPr>
          <p:nvPr>
            <p:ph idx="1" hasCustomPrompt="1"/>
          </p:nvPr>
        </p:nvSpPr>
        <p:spPr>
          <a:xfrm>
            <a:off x="395288" y="1377950"/>
            <a:ext cx="8299450" cy="5046663"/>
          </a:xfrm>
        </p:spPr>
        <p:txBody>
          <a:bodyPr vert="horz" wrap="square" lIns="91440" tIns="45720" rIns="91440" bIns="45720" numCol="1" anchor="t" anchorCtr="0" compatLnSpc="1"/>
          <a:lstStyle/>
          <a:p>
            <a:pPr marL="0" marR="0" lvl="0" indent="538480" algn="l" defTabSz="914400" rtl="0" eaLnBrk="1" fontAlgn="base" latinLnBrk="0" hangingPunct="1">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bg1"/>
                </a:solidFill>
                <a:effectLst/>
                <a:uLnTx/>
                <a:uFillTx/>
                <a:latin typeface="+mn-lt"/>
                <a:ea typeface="+mn-ea"/>
                <a:cs typeface="+mn-ea"/>
                <a:sym typeface="+mn-lt"/>
              </a:rPr>
              <a:t>(1) </a:t>
            </a:r>
            <a:r>
              <a:rPr kumimoji="0" lang="zh-CN" altLang="en-US" sz="2400" b="0" i="0" u="none" strike="noStrike" kern="0" cap="none" spc="0" normalizeH="0" baseline="0" noProof="0" dirty="0">
                <a:ln>
                  <a:noFill/>
                </a:ln>
                <a:solidFill>
                  <a:schemeClr val="bg1"/>
                </a:solidFill>
                <a:effectLst/>
                <a:uLnTx/>
                <a:uFillTx/>
                <a:latin typeface="+mn-lt"/>
                <a:ea typeface="+mn-ea"/>
                <a:cs typeface="+mn-ea"/>
                <a:sym typeface="+mn-lt"/>
              </a:rPr>
              <a:t>预定义常量及类型</a:t>
            </a:r>
            <a:endParaRPr kumimoji="0" lang="zh-CN" altLang="en-US" sz="2400" b="0" i="0" u="none" strike="noStrike" kern="0" cap="none" spc="0" normalizeH="0" baseline="0" noProof="0" dirty="0">
              <a:ln>
                <a:noFill/>
              </a:ln>
              <a:solidFill>
                <a:schemeClr val="bg1"/>
              </a:solidFill>
              <a:effectLst/>
              <a:uLnTx/>
              <a:uFillTx/>
              <a:latin typeface="+mn-lt"/>
              <a:ea typeface="+mn-ea"/>
              <a:cs typeface="+mn-ea"/>
              <a:sym typeface="+mn-lt"/>
            </a:endParaRPr>
          </a:p>
          <a:p>
            <a:pPr marL="0" marR="0" lvl="0" indent="538480" algn="l" defTabSz="914400" rtl="0" eaLnBrk="1" fontAlgn="base" latinLnBrk="0" hangingPunct="1">
              <a:lnSpc>
                <a:spcPct val="130000"/>
              </a:lnSpc>
              <a:spcBef>
                <a:spcPct val="0"/>
              </a:spcBef>
              <a:spcAft>
                <a:spcPct val="0"/>
              </a:spcAft>
              <a:buClrTx/>
              <a:buSzTx/>
              <a:buFontTx/>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1" fontAlgn="base" latinLnBrk="0" hangingPunct="1">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函数结果状态代码</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a:p>
            <a:pPr marL="742950" marR="0" lvl="1" indent="-285750" algn="l" defTabSz="914400" rtl="0" eaLnBrk="1" fontAlgn="base" latinLnBrk="0" hangingPunct="1">
              <a:lnSpc>
                <a:spcPct val="13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#define OK 1 </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742950" marR="0" lvl="1" indent="-285750" algn="l" defTabSz="914400" rtl="0" eaLnBrk="1" fontAlgn="base" latinLnBrk="0" hangingPunct="1">
              <a:lnSpc>
                <a:spcPct val="13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#define ERROR 0 </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742950" marR="0" lvl="1" indent="-285750" algn="l" defTabSz="914400" rtl="0" eaLnBrk="1" fontAlgn="base" latinLnBrk="0" hangingPunct="1">
              <a:lnSpc>
                <a:spcPct val="13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#define OVERFLOW -2 </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1" fontAlgn="base" latinLnBrk="0" hangingPunct="1">
              <a:lnSpc>
                <a:spcPct val="130000"/>
              </a:lnSpc>
              <a:spcBef>
                <a:spcPct val="0"/>
              </a:spcBef>
              <a:spcAft>
                <a:spcPct val="0"/>
              </a:spcAft>
              <a:buClrTx/>
              <a:buSzTx/>
              <a:buFontTx/>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1" fontAlgn="base" latinLnBrk="0" hangingPunct="1">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 Status</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是函数返回值类型，其值是函数结果状态代码。 </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a:p>
            <a:pPr marL="742950" marR="0" lvl="1" indent="-285750" algn="l" defTabSz="914400" rtl="0" eaLnBrk="1" fontAlgn="base" latinLnBrk="0" hangingPunct="1">
              <a:lnSpc>
                <a:spcPct val="130000"/>
              </a:lnSpc>
              <a:spcBef>
                <a:spcPct val="2000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typedef  </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int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Status; </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53253" name="标题 1"/>
          <p:cNvSpPr>
            <a:spLocks noGrp="1"/>
          </p:cNvSpPr>
          <p:nvPr>
            <p:ph type="title"/>
          </p:nvPr>
        </p:nvSpPr>
        <p:spPr>
          <a:xfrm>
            <a:off x="844550" y="260350"/>
            <a:ext cx="6400800" cy="457200"/>
          </a:xfrm>
        </p:spPr>
        <p:txBody>
          <a:bodyPr vert="horz" wrap="square" lIns="91440" tIns="45720" rIns="91440" bIns="45720" anchor="ctr" anchorCtr="0"/>
          <a:lstStyle/>
          <a:p>
            <a:r>
              <a:rPr lang="zh-CN" altLang="en-US" dirty="0"/>
              <a:t>抽象数据类型的表示与实现</a:t>
            </a:r>
            <a:endParaRPr lang="zh-CN" altLang="en-US" dirty="0"/>
          </a:p>
        </p:txBody>
      </p:sp>
    </p:spTree>
  </p:cSld>
  <p:clrMapOvr>
    <a:masterClrMapping/>
  </p:clrMapOvr>
  <p:transition>
    <p:spli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844550" y="260350"/>
            <a:ext cx="6400800" cy="457200"/>
          </a:xfrm>
        </p:spPr>
        <p:txBody>
          <a:bodyPr vert="horz" wrap="square" lIns="91440" tIns="45720" rIns="91440" bIns="45720" anchor="ctr" anchorCtr="0"/>
          <a:lstStyle/>
          <a:p>
            <a:r>
              <a:rPr lang="zh-CN" altLang="en-US" dirty="0"/>
              <a:t>抽象数据类型的表示与实现</a:t>
            </a:r>
            <a:endParaRPr lang="zh-CN" altLang="en-US" dirty="0"/>
          </a:p>
        </p:txBody>
      </p:sp>
      <p:sp>
        <p:nvSpPr>
          <p:cNvPr id="5" name="Text Box 19"/>
          <p:cNvSpPr txBox="1">
            <a:spLocks noChangeArrowheads="1"/>
          </p:cNvSpPr>
          <p:nvPr/>
        </p:nvSpPr>
        <p:spPr bwMode="auto">
          <a:xfrm>
            <a:off x="317500" y="1457325"/>
            <a:ext cx="8534400" cy="1054100"/>
          </a:xfrm>
          <a:prstGeom prst="rect">
            <a:avLst/>
          </a:prstGeom>
          <a:solidFill>
            <a:schemeClr val="accent1">
              <a:lumMod val="20000"/>
              <a:lumOff val="80000"/>
            </a:schemeClr>
          </a:solidFill>
          <a:ln w="9525">
            <a:noFill/>
            <a:miter lim="800000"/>
            <a:headEnd type="none" w="lg" len="med"/>
          </a:ln>
        </p:spPr>
        <p:txBody>
          <a:bodyPr lIns="90000" tIns="46800" rIns="90000" bIns="46800">
            <a:spAutoFit/>
          </a:bodyPr>
          <a:lstStyle/>
          <a:p>
            <a:pPr marR="0" defTabSz="914400">
              <a:lnSpc>
                <a:spcPct val="130000"/>
              </a:lnSpc>
              <a:spcBef>
                <a:spcPct val="20000"/>
              </a:spcBef>
              <a:buClrTx/>
              <a:buSzTx/>
              <a:buFontTx/>
              <a:buNone/>
              <a:defRPr/>
            </a:pPr>
            <a:r>
              <a:rPr kumimoji="1" lang="en-US" altLang="zh-CN" sz="2400" kern="1200" cap="none" spc="0" normalizeH="0" baseline="0" noProof="0" dirty="0">
                <a:solidFill>
                  <a:srgbClr val="C00000"/>
                </a:solidFill>
                <a:latin typeface="+mn-lt"/>
                <a:ea typeface="+mn-ea"/>
                <a:cs typeface="+mn-ea"/>
                <a:sym typeface="+mn-lt"/>
              </a:rPr>
              <a:t>   (2)</a:t>
            </a:r>
            <a:r>
              <a:rPr kumimoji="1" lang="zh-CN" altLang="en-US" sz="2400" kern="1200" cap="none" spc="0" normalizeH="0" baseline="0" noProof="0" dirty="0">
                <a:solidFill>
                  <a:srgbClr val="C00000"/>
                </a:solidFill>
                <a:latin typeface="+mn-lt"/>
                <a:ea typeface="+mn-ea"/>
                <a:cs typeface="+mn-ea"/>
                <a:sym typeface="+mn-lt"/>
              </a:rPr>
              <a:t>数据元素被约定为</a:t>
            </a:r>
            <a:r>
              <a:rPr kumimoji="1" lang="en-US" altLang="zh-CN" sz="2400" kern="1200" cap="none" spc="0" normalizeH="0" baseline="0" noProof="0" dirty="0" err="1">
                <a:solidFill>
                  <a:srgbClr val="C00000"/>
                </a:solidFill>
                <a:latin typeface="+mn-lt"/>
                <a:ea typeface="+mn-ea"/>
                <a:cs typeface="+mn-ea"/>
                <a:sym typeface="+mn-lt"/>
              </a:rPr>
              <a:t>ElemType</a:t>
            </a:r>
            <a:r>
              <a:rPr kumimoji="1" lang="en-US" altLang="zh-CN" sz="2400" kern="1200" cap="none" spc="0" normalizeH="0" baseline="0" noProof="0" dirty="0">
                <a:solidFill>
                  <a:srgbClr val="C00000"/>
                </a:solidFill>
                <a:latin typeface="+mn-lt"/>
                <a:ea typeface="+mn-ea"/>
                <a:cs typeface="+mn-ea"/>
                <a:sym typeface="+mn-lt"/>
              </a:rPr>
              <a:t> </a:t>
            </a:r>
            <a:r>
              <a:rPr kumimoji="1" lang="zh-CN" altLang="en-US" sz="2400" kern="1200" cap="none" spc="0" normalizeH="0" baseline="0" noProof="0" dirty="0">
                <a:solidFill>
                  <a:srgbClr val="C00000"/>
                </a:solidFill>
                <a:latin typeface="+mn-lt"/>
                <a:ea typeface="+mn-ea"/>
                <a:cs typeface="+mn-ea"/>
                <a:sym typeface="+mn-lt"/>
              </a:rPr>
              <a:t>类型</a:t>
            </a:r>
            <a:r>
              <a:rPr kumimoji="1" lang="zh-CN" altLang="en-US" sz="2400" kern="1200" cap="none" spc="0" normalizeH="0" baseline="0" noProof="0" dirty="0">
                <a:latin typeface="+mn-lt"/>
                <a:ea typeface="+mn-ea"/>
                <a:cs typeface="+mn-ea"/>
                <a:sym typeface="+mn-lt"/>
              </a:rPr>
              <a:t>，用户需要根据具体情况  </a:t>
            </a:r>
            <a:br>
              <a:rPr kumimoji="1" lang="en-US" altLang="zh-CN" sz="2400" kern="1200" cap="none" spc="0" normalizeH="0" baseline="0" noProof="0" dirty="0">
                <a:latin typeface="+mn-lt"/>
                <a:ea typeface="+mn-ea"/>
                <a:cs typeface="+mn-ea"/>
                <a:sym typeface="+mn-lt"/>
              </a:rPr>
            </a:br>
            <a:r>
              <a:rPr kumimoji="1" lang="en-US" altLang="zh-CN" sz="2400" kern="1200" cap="none" spc="0" normalizeH="0" baseline="0" noProof="0" dirty="0">
                <a:latin typeface="+mn-lt"/>
                <a:ea typeface="+mn-ea"/>
                <a:cs typeface="+mn-ea"/>
                <a:sym typeface="+mn-lt"/>
              </a:rPr>
              <a:t>        </a:t>
            </a:r>
            <a:r>
              <a:rPr kumimoji="1" lang="zh-CN" altLang="en-US" sz="2400" kern="1200" cap="none" spc="0" normalizeH="0" baseline="0" noProof="0" dirty="0">
                <a:latin typeface="+mn-lt"/>
                <a:ea typeface="+mn-ea"/>
                <a:cs typeface="+mn-ea"/>
                <a:sym typeface="+mn-lt"/>
              </a:rPr>
              <a:t>，自行定义该数据类型。</a:t>
            </a:r>
            <a:endParaRPr kumimoji="1" lang="zh-CN" altLang="en-US" sz="2400" kern="1200" cap="none" spc="0" normalizeH="0" baseline="0" noProof="0" dirty="0">
              <a:latin typeface="+mn-lt"/>
              <a:ea typeface="+mn-ea"/>
              <a:cs typeface="+mn-ea"/>
              <a:sym typeface="+mn-lt"/>
            </a:endParaRPr>
          </a:p>
        </p:txBody>
      </p:sp>
      <p:grpSp>
        <p:nvGrpSpPr>
          <p:cNvPr id="6" name="组合 5"/>
          <p:cNvGrpSpPr/>
          <p:nvPr/>
        </p:nvGrpSpPr>
        <p:grpSpPr>
          <a:xfrm>
            <a:off x="317500" y="2997200"/>
            <a:ext cx="8534400" cy="3384550"/>
            <a:chOff x="3995936" y="1341439"/>
            <a:chExt cx="8534723" cy="1994003"/>
          </a:xfrm>
        </p:grpSpPr>
        <p:sp>
          <p:nvSpPr>
            <p:cNvPr id="54281" name="矩形 5"/>
            <p:cNvSpPr/>
            <p:nvPr/>
          </p:nvSpPr>
          <p:spPr>
            <a:xfrm>
              <a:off x="3995936" y="1341439"/>
              <a:ext cx="8534723" cy="1994003"/>
            </a:xfrm>
            <a:prstGeom prst="rect">
              <a:avLst/>
            </a:prstGeom>
            <a:solidFill>
              <a:srgbClr val="76AEDD">
                <a:alpha val="50195"/>
              </a:srgbClr>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8" name="Text Box 29"/>
            <p:cNvSpPr txBox="1">
              <a:spLocks noChangeArrowheads="1"/>
            </p:cNvSpPr>
            <p:nvPr/>
          </p:nvSpPr>
          <p:spPr bwMode="auto">
            <a:xfrm>
              <a:off x="4211844" y="1379786"/>
              <a:ext cx="8174347" cy="1470250"/>
            </a:xfrm>
            <a:prstGeom prst="rect">
              <a:avLst/>
            </a:prstGeom>
            <a:noFill/>
            <a:ln w="57150">
              <a:noFill/>
              <a:miter lim="800000"/>
              <a:headEnd type="none" w="lg" len="med"/>
            </a:ln>
          </p:spPr>
          <p:txBody>
            <a:bodyPr lIns="90000" tIns="46800" rIns="90000" bIns="46800">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ts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C00000"/>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rgbClr val="C00000"/>
                  </a:solidFill>
                  <a:effectLst/>
                  <a:uLnTx/>
                  <a:uFillTx/>
                  <a:latin typeface="+mn-lt"/>
                  <a:ea typeface="+mn-ea"/>
                  <a:cs typeface="+mn-ea"/>
                  <a:sym typeface="+mn-lt"/>
                </a:rPr>
                <a:t>算法描述为以下的函数形式：</a:t>
              </a:r>
              <a:endParaRPr kumimoji="0" lang="zh-CN" altLang="en-US" sz="2400" b="0" i="0" u="none" strike="noStrike" kern="1200" cap="none" spc="0" normalizeH="0" baseline="0" noProof="0" dirty="0">
                <a:ln>
                  <a:noFill/>
                </a:ln>
                <a:solidFill>
                  <a:srgbClr val="C00000"/>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函数类型 函数名（函数参数表）</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语句序列；</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grpSp>
        <p:nvGrpSpPr>
          <p:cNvPr id="54277" name="组合 1"/>
          <p:cNvGrpSpPr/>
          <p:nvPr/>
        </p:nvGrpSpPr>
        <p:grpSpPr>
          <a:xfrm>
            <a:off x="317500" y="5932488"/>
            <a:ext cx="8521700" cy="376237"/>
            <a:chOff x="4882008" y="5373216"/>
            <a:chExt cx="3925887" cy="376238"/>
          </a:xfrm>
        </p:grpSpPr>
        <p:sp>
          <p:nvSpPr>
            <p:cNvPr id="54278" name="矩形 1"/>
            <p:cNvSpPr/>
            <p:nvPr/>
          </p:nvSpPr>
          <p:spPr>
            <a:xfrm>
              <a:off x="4882008" y="5676429"/>
              <a:ext cx="3925887" cy="73025"/>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54279" name="矩形 10"/>
            <p:cNvSpPr/>
            <p:nvPr/>
          </p:nvSpPr>
          <p:spPr>
            <a:xfrm>
              <a:off x="4882008" y="5530379"/>
              <a:ext cx="3925887" cy="71437"/>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54280" name="矩形 11"/>
            <p:cNvSpPr/>
            <p:nvPr/>
          </p:nvSpPr>
          <p:spPr>
            <a:xfrm>
              <a:off x="4882008" y="5373216"/>
              <a:ext cx="3925887" cy="71438"/>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gr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ChangeArrowheads="1"/>
          </p:cNvSpPr>
          <p:nvPr/>
        </p:nvSpPr>
        <p:spPr bwMode="auto">
          <a:xfrm>
            <a:off x="0" y="1038225"/>
            <a:ext cx="9144000" cy="2012950"/>
          </a:xfrm>
          <a:prstGeom prst="rect">
            <a:avLst/>
          </a:prstGeom>
          <a:solidFill>
            <a:srgbClr val="EBE9EE"/>
          </a:solidFill>
          <a:ln>
            <a:noFill/>
          </a:ln>
        </p:spPr>
        <p:txBody>
          <a:bodyPr anchor="ctr">
            <a:spAutoFit/>
          </a:bodyPr>
          <a:lstStyle>
            <a:lvl1pPr indent="2286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2286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4</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）内存的动态分配与释放</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2286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使用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new</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和</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delete</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动态分配和释放内存空间</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286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分配空间　指针变量</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=new</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数据类型</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286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释放空间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delete</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指针变量</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43397" name="Rectangle 5"/>
          <p:cNvSpPr>
            <a:spLocks noChangeArrowheads="1"/>
          </p:cNvSpPr>
          <p:nvPr/>
        </p:nvSpPr>
        <p:spPr bwMode="auto">
          <a:xfrm>
            <a:off x="0" y="3051175"/>
            <a:ext cx="9144000" cy="1533525"/>
          </a:xfrm>
          <a:prstGeom prst="rect">
            <a:avLst/>
          </a:prstGeom>
          <a:solidFill>
            <a:srgbClr val="EBE9EE"/>
          </a:solidFill>
          <a:ln>
            <a:noFill/>
          </a:ln>
        </p:spPr>
        <p:txBody>
          <a:bodyPr anchor="ctr">
            <a:spAutoFit/>
          </a:bodyPr>
          <a:lstStyle>
            <a:lvl1pPr indent="2286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2286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5</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）赋值语句</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2286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6</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）选择语句</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2286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7</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）循环语句</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4" name="标题 1"/>
          <p:cNvSpPr txBox="1"/>
          <p:nvPr/>
        </p:nvSpPr>
        <p:spPr>
          <a:xfrm>
            <a:off x="844550" y="260350"/>
            <a:ext cx="6400800" cy="457200"/>
          </a:xfrm>
          <a:prstGeom prst="rect">
            <a:avLst/>
          </a:prstGeom>
        </p:spPr>
        <p:txBody>
          <a:bodyPr/>
          <a:lst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rPr>
              <a:t>抽象数据类型的表示与实现</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endParaRPr>
          </a:p>
        </p:txBody>
      </p:sp>
      <p:sp>
        <p:nvSpPr>
          <p:cNvPr id="5" name="Rectangle 7"/>
          <p:cNvSpPr>
            <a:spLocks noChangeArrowheads="1"/>
          </p:cNvSpPr>
          <p:nvPr/>
        </p:nvSpPr>
        <p:spPr bwMode="auto">
          <a:xfrm>
            <a:off x="0" y="4584700"/>
            <a:ext cx="9144000" cy="2012950"/>
          </a:xfrm>
          <a:prstGeom prst="rect">
            <a:avLst/>
          </a:prstGeom>
          <a:solidFill>
            <a:srgbClr val="EBE9EE"/>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8</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）使用的结束语句形式有：</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函数结束语句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return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循环结束语句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break;</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异常结束语句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exit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（异常代码）；</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6" name="组合 5"/>
          <p:cNvGrpSpPr/>
          <p:nvPr/>
        </p:nvGrpSpPr>
        <p:grpSpPr>
          <a:xfrm>
            <a:off x="7341320" y="5064625"/>
            <a:ext cx="1788392" cy="1532727"/>
            <a:chOff x="3546346" y="2339026"/>
            <a:chExt cx="897787" cy="769842"/>
          </a:xfrm>
          <a:solidFill>
            <a:srgbClr val="6C4C8F"/>
          </a:solidFill>
        </p:grpSpPr>
        <p:sp>
          <p:nvSpPr>
            <p:cNvPr id="7"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8"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9"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0"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1"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2"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3"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53"/>
                                        </p:tgtEl>
                                        <p:attrNameLst>
                                          <p:attrName>style.visibility</p:attrName>
                                        </p:attrNameLst>
                                      </p:cBhvr>
                                      <p:to>
                                        <p:strVal val="visible"/>
                                      </p:to>
                                    </p:set>
                                    <p:anim calcmode="lin" valueType="num">
                                      <p:cBhvr additive="base">
                                        <p:cTn id="7" dur="500" fill="hold"/>
                                        <p:tgtEl>
                                          <p:spTgt spid="49153"/>
                                        </p:tgtEl>
                                        <p:attrNameLst>
                                          <p:attrName>ppt_x</p:attrName>
                                        </p:attrNameLst>
                                      </p:cBhvr>
                                      <p:tavLst>
                                        <p:tav tm="0">
                                          <p:val>
                                            <p:strVal val="#ppt_x"/>
                                          </p:val>
                                        </p:tav>
                                        <p:tav tm="100000">
                                          <p:val>
                                            <p:strVal val="#ppt_x"/>
                                          </p:val>
                                        </p:tav>
                                      </p:tavLst>
                                    </p:anim>
                                    <p:anim calcmode="lin" valueType="num">
                                      <p:cBhvr additive="base">
                                        <p:cTn id="8" dur="500" fill="hold"/>
                                        <p:tgtEl>
                                          <p:spTgt spid="491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3397"/>
                                        </p:tgtEl>
                                        <p:attrNameLst>
                                          <p:attrName>style.visibility</p:attrName>
                                        </p:attrNameLst>
                                      </p:cBhvr>
                                      <p:to>
                                        <p:strVal val="visible"/>
                                      </p:to>
                                    </p:set>
                                    <p:anim calcmode="lin" valueType="num">
                                      <p:cBhvr additive="base">
                                        <p:cTn id="13" dur="500" fill="hold"/>
                                        <p:tgtEl>
                                          <p:spTgt spid="443397"/>
                                        </p:tgtEl>
                                        <p:attrNameLst>
                                          <p:attrName>ppt_x</p:attrName>
                                        </p:attrNameLst>
                                      </p:cBhvr>
                                      <p:tavLst>
                                        <p:tav tm="0">
                                          <p:val>
                                            <p:strVal val="#ppt_x"/>
                                          </p:val>
                                        </p:tav>
                                        <p:tav tm="100000">
                                          <p:val>
                                            <p:strVal val="#ppt_x"/>
                                          </p:val>
                                        </p:tav>
                                      </p:tavLst>
                                    </p:anim>
                                    <p:anim calcmode="lin" valueType="num">
                                      <p:cBhvr additive="base">
                                        <p:cTn id="14" dur="500" fill="hold"/>
                                        <p:tgtEl>
                                          <p:spTgt spid="44339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3" grpId="0" animBg="1"/>
      <p:bldP spid="443397"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bwMode="auto">
          <a:xfrm>
            <a:off x="0" y="836713"/>
            <a:ext cx="9144000" cy="1728192"/>
          </a:xfrm>
          <a:prstGeom prst="roundRect">
            <a:avLst>
              <a:gd name="adj" fmla="val 6305"/>
            </a:avLst>
          </a:prstGeom>
          <a:solidFill>
            <a:schemeClr val="accent1">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Rectangle 2"/>
          <p:cNvSpPr>
            <a:spLocks noChangeArrowheads="1"/>
          </p:cNvSpPr>
          <p:nvPr/>
        </p:nvSpPr>
        <p:spPr bwMode="auto">
          <a:xfrm>
            <a:off x="900113" y="115888"/>
            <a:ext cx="84486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教材		</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 name="Rectangle 2"/>
          <p:cNvSpPr>
            <a:spLocks noChangeArrowheads="1"/>
          </p:cNvSpPr>
          <p:nvPr/>
        </p:nvSpPr>
        <p:spPr bwMode="auto">
          <a:xfrm>
            <a:off x="0" y="908720"/>
            <a:ext cx="8172400"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lvl="1" indent="0">
              <a:lnSpc>
                <a:spcPct val="125000"/>
              </a:lnSpc>
              <a:buClr>
                <a:srgbClr val="FF0066"/>
              </a:buClr>
              <a:buFont typeface="Arial" panose="020B0604020202020204" pitchFamily="34" charset="0"/>
              <a:buChar char="•"/>
              <a:defRPr/>
            </a:pPr>
            <a:r>
              <a:rPr lang="en-US" altLang="zh-CN" sz="2000" dirty="0">
                <a:latin typeface="+mn-lt"/>
                <a:ea typeface="+mn-ea"/>
                <a:cs typeface="+mn-ea"/>
                <a:sym typeface="+mn-lt"/>
              </a:rPr>
              <a:t>[1] </a:t>
            </a:r>
            <a:r>
              <a:rPr lang="zh-CN" altLang="en-US" sz="2000" dirty="0">
                <a:latin typeface="+mn-lt"/>
                <a:ea typeface="+mn-ea"/>
                <a:cs typeface="+mn-ea"/>
                <a:sym typeface="+mn-lt"/>
              </a:rPr>
              <a:t>严蔚敏</a:t>
            </a:r>
            <a:r>
              <a:rPr lang="en-US" altLang="zh-CN" sz="2000" dirty="0">
                <a:latin typeface="+mn-lt"/>
                <a:ea typeface="+mn-ea"/>
                <a:cs typeface="+mn-ea"/>
                <a:sym typeface="+mn-lt"/>
              </a:rPr>
              <a:t>, </a:t>
            </a:r>
            <a:r>
              <a:rPr lang="zh-CN" altLang="en-US" sz="2000" dirty="0">
                <a:latin typeface="+mn-lt"/>
                <a:ea typeface="+mn-ea"/>
                <a:cs typeface="+mn-ea"/>
                <a:sym typeface="+mn-lt"/>
              </a:rPr>
              <a:t>李冬梅</a:t>
            </a:r>
            <a:r>
              <a:rPr lang="en-US" altLang="zh-CN" sz="2000" dirty="0">
                <a:latin typeface="+mn-lt"/>
                <a:ea typeface="+mn-ea"/>
                <a:cs typeface="+mn-ea"/>
                <a:sym typeface="+mn-lt"/>
              </a:rPr>
              <a:t>, </a:t>
            </a:r>
            <a:r>
              <a:rPr lang="zh-CN" altLang="en-US" sz="2000" dirty="0">
                <a:latin typeface="+mn-lt"/>
                <a:ea typeface="+mn-ea"/>
                <a:cs typeface="+mn-ea"/>
                <a:sym typeface="+mn-lt"/>
              </a:rPr>
              <a:t>吴伟民．</a:t>
            </a:r>
            <a:r>
              <a:rPr lang="zh-CN" altLang="en-US" sz="2000" dirty="0">
                <a:solidFill>
                  <a:srgbClr val="FF0000"/>
                </a:solidFill>
                <a:latin typeface="+mn-lt"/>
                <a:ea typeface="+mn-ea"/>
                <a:cs typeface="+mn-ea"/>
                <a:sym typeface="+mn-lt"/>
              </a:rPr>
              <a:t>数据结构（</a:t>
            </a:r>
            <a:r>
              <a:rPr lang="en-US" altLang="zh-CN" sz="2000" dirty="0">
                <a:solidFill>
                  <a:srgbClr val="FF0000"/>
                </a:solidFill>
                <a:latin typeface="+mn-lt"/>
                <a:ea typeface="+mn-ea"/>
                <a:cs typeface="+mn-ea"/>
                <a:sym typeface="+mn-lt"/>
              </a:rPr>
              <a:t>C</a:t>
            </a:r>
            <a:r>
              <a:rPr lang="zh-CN" altLang="en-US" sz="2000" dirty="0">
                <a:solidFill>
                  <a:srgbClr val="FF0000"/>
                </a:solidFill>
                <a:latin typeface="+mn-lt"/>
                <a:ea typeface="+mn-ea"/>
                <a:cs typeface="+mn-ea"/>
                <a:sym typeface="+mn-lt"/>
              </a:rPr>
              <a:t>语言版）（第</a:t>
            </a:r>
            <a:r>
              <a:rPr lang="en-US" altLang="zh-CN" sz="2000" dirty="0">
                <a:solidFill>
                  <a:srgbClr val="FF0000"/>
                </a:solidFill>
                <a:latin typeface="+mn-lt"/>
                <a:ea typeface="+mn-ea"/>
                <a:cs typeface="+mn-ea"/>
                <a:sym typeface="+mn-lt"/>
              </a:rPr>
              <a:t>2</a:t>
            </a:r>
            <a:r>
              <a:rPr lang="zh-CN" altLang="en-US" sz="2000" dirty="0">
                <a:solidFill>
                  <a:srgbClr val="FF0000"/>
                </a:solidFill>
                <a:latin typeface="+mn-lt"/>
                <a:ea typeface="+mn-ea"/>
                <a:cs typeface="+mn-ea"/>
                <a:sym typeface="+mn-lt"/>
              </a:rPr>
              <a:t>版）双色版</a:t>
            </a:r>
            <a:r>
              <a:rPr lang="zh-CN" altLang="en-US" sz="2000" dirty="0">
                <a:latin typeface="+mn-lt"/>
                <a:ea typeface="+mn-ea"/>
                <a:cs typeface="+mn-ea"/>
                <a:sym typeface="+mn-lt"/>
              </a:rPr>
              <a:t>．人民邮电出版社</a:t>
            </a:r>
            <a:r>
              <a:rPr lang="en-US" altLang="zh-CN" sz="2000" dirty="0">
                <a:latin typeface="+mn-lt"/>
                <a:ea typeface="+mn-ea"/>
                <a:cs typeface="+mn-ea"/>
                <a:sym typeface="+mn-lt"/>
              </a:rPr>
              <a:t>, 2021. </a:t>
            </a:r>
            <a:r>
              <a:rPr lang="zh-CN" altLang="en-US" sz="2000" dirty="0">
                <a:latin typeface="+mn-lt"/>
                <a:ea typeface="+mn-ea"/>
                <a:cs typeface="+mn-ea"/>
                <a:sym typeface="+mn-lt"/>
              </a:rPr>
              <a:t>（</a:t>
            </a:r>
            <a:r>
              <a:rPr lang="en-US" altLang="zh-CN" sz="2000" dirty="0">
                <a:latin typeface="+mn-lt"/>
                <a:ea typeface="+mn-ea"/>
                <a:cs typeface="+mn-ea"/>
                <a:sym typeface="+mn-lt"/>
                <a:hlinkClick r:id="rId1"/>
              </a:rPr>
              <a:t>https://item.jd.com/13057787.html</a:t>
            </a:r>
            <a:r>
              <a:rPr lang="zh-CN" altLang="en-US" sz="2000" dirty="0">
                <a:latin typeface="+mn-lt"/>
                <a:ea typeface="+mn-ea"/>
                <a:cs typeface="+mn-ea"/>
                <a:sym typeface="+mn-lt"/>
              </a:rPr>
              <a:t>）</a:t>
            </a:r>
            <a:endParaRPr lang="en-US" altLang="zh-CN" sz="2000" dirty="0">
              <a:latin typeface="+mn-lt"/>
              <a:ea typeface="+mn-ea"/>
              <a:cs typeface="+mn-ea"/>
              <a:sym typeface="+mn-lt"/>
            </a:endParaRPr>
          </a:p>
          <a:p>
            <a:pPr marL="0" lvl="1" indent="0">
              <a:lnSpc>
                <a:spcPct val="125000"/>
              </a:lnSpc>
              <a:buClr>
                <a:srgbClr val="FF0066"/>
              </a:buClr>
              <a:buFont typeface="Arial" panose="020B0604020202020204" pitchFamily="34" charset="0"/>
              <a:buChar char="•"/>
              <a:defRPr/>
            </a:pPr>
            <a:r>
              <a:rPr lang="zh-CN" altLang="en-US" sz="2000" dirty="0">
                <a:latin typeface="+mn-lt"/>
                <a:ea typeface="+mn-ea"/>
                <a:cs typeface="+mn-ea"/>
                <a:sym typeface="+mn-lt"/>
              </a:rPr>
              <a:t> </a:t>
            </a:r>
            <a:r>
              <a:rPr lang="en-US" altLang="zh-CN" sz="2000" dirty="0">
                <a:latin typeface="+mn-lt"/>
                <a:ea typeface="+mn-ea"/>
                <a:cs typeface="+mn-ea"/>
                <a:sym typeface="+mn-lt"/>
              </a:rPr>
              <a:t>[2] </a:t>
            </a:r>
            <a:r>
              <a:rPr lang="zh-CN" altLang="en-US" sz="2000" dirty="0">
                <a:latin typeface="+mn-lt"/>
                <a:ea typeface="+mn-ea"/>
                <a:cs typeface="+mn-ea"/>
                <a:sym typeface="+mn-lt"/>
              </a:rPr>
              <a:t>李冬梅</a:t>
            </a:r>
            <a:r>
              <a:rPr lang="en-US" altLang="zh-CN" sz="2000" dirty="0">
                <a:latin typeface="+mn-lt"/>
                <a:ea typeface="+mn-ea"/>
                <a:cs typeface="+mn-ea"/>
                <a:sym typeface="+mn-lt"/>
              </a:rPr>
              <a:t>, </a:t>
            </a:r>
            <a:r>
              <a:rPr lang="zh-CN" altLang="en-US" sz="2000" dirty="0">
                <a:latin typeface="+mn-lt"/>
                <a:ea typeface="+mn-ea"/>
                <a:cs typeface="+mn-ea"/>
                <a:sym typeface="+mn-lt"/>
              </a:rPr>
              <a:t>田紫微．</a:t>
            </a:r>
            <a:r>
              <a:rPr lang="zh-CN" altLang="en-US" sz="2000" dirty="0">
                <a:solidFill>
                  <a:srgbClr val="FF0000"/>
                </a:solidFill>
                <a:latin typeface="+mn-lt"/>
                <a:ea typeface="+mn-ea"/>
                <a:cs typeface="+mn-ea"/>
                <a:sym typeface="+mn-lt"/>
              </a:rPr>
              <a:t>数据结构习题解析与实验指导（第</a:t>
            </a:r>
            <a:r>
              <a:rPr lang="en-US" altLang="zh-CN" sz="2000" dirty="0">
                <a:solidFill>
                  <a:srgbClr val="FF0000"/>
                </a:solidFill>
                <a:latin typeface="+mn-lt"/>
                <a:ea typeface="+mn-ea"/>
                <a:cs typeface="+mn-ea"/>
                <a:sym typeface="+mn-lt"/>
              </a:rPr>
              <a:t>2</a:t>
            </a:r>
            <a:r>
              <a:rPr lang="zh-CN" altLang="en-US" sz="2000" dirty="0">
                <a:solidFill>
                  <a:srgbClr val="FF0000"/>
                </a:solidFill>
                <a:latin typeface="+mn-lt"/>
                <a:ea typeface="+mn-ea"/>
                <a:cs typeface="+mn-ea"/>
                <a:sym typeface="+mn-lt"/>
              </a:rPr>
              <a:t>版）</a:t>
            </a:r>
            <a:r>
              <a:rPr lang="zh-CN" altLang="en-US" sz="2000" dirty="0">
                <a:latin typeface="+mn-lt"/>
                <a:ea typeface="+mn-ea"/>
                <a:cs typeface="+mn-ea"/>
                <a:sym typeface="+mn-lt"/>
              </a:rPr>
              <a:t>．</a:t>
            </a:r>
            <a:endParaRPr lang="en-US" altLang="zh-CN" sz="2000" dirty="0">
              <a:latin typeface="+mn-lt"/>
              <a:ea typeface="+mn-ea"/>
              <a:cs typeface="+mn-ea"/>
              <a:sym typeface="+mn-lt"/>
            </a:endParaRPr>
          </a:p>
          <a:p>
            <a:pPr marL="0" lvl="1" indent="0">
              <a:lnSpc>
                <a:spcPct val="125000"/>
              </a:lnSpc>
              <a:buClr>
                <a:srgbClr val="FF0066"/>
              </a:buClr>
              <a:defRPr/>
            </a:pPr>
            <a:r>
              <a:rPr lang="zh-CN" altLang="en-US" sz="2000" dirty="0">
                <a:latin typeface="+mn-lt"/>
                <a:ea typeface="+mn-ea"/>
                <a:cs typeface="+mn-ea"/>
                <a:sym typeface="+mn-lt"/>
              </a:rPr>
              <a:t>人民邮电出版社</a:t>
            </a:r>
            <a:r>
              <a:rPr lang="en-US" altLang="zh-CN" sz="2000" dirty="0">
                <a:latin typeface="+mn-lt"/>
                <a:ea typeface="+mn-ea"/>
                <a:cs typeface="+mn-ea"/>
                <a:sym typeface="+mn-lt"/>
              </a:rPr>
              <a:t>, 2022</a:t>
            </a:r>
            <a:r>
              <a:rPr lang="zh-CN" altLang="en-US" sz="2000" dirty="0">
                <a:latin typeface="+mn-lt"/>
                <a:ea typeface="+mn-ea"/>
                <a:cs typeface="+mn-ea"/>
                <a:sym typeface="+mn-lt"/>
              </a:rPr>
              <a:t>．（</a:t>
            </a:r>
            <a:r>
              <a:rPr lang="en-US" altLang="zh-CN" sz="2000" dirty="0">
                <a:latin typeface="+mn-lt"/>
                <a:ea typeface="+mn-ea"/>
                <a:cs typeface="+mn-ea"/>
                <a:sym typeface="+mn-lt"/>
                <a:hlinkClick r:id="rId2"/>
              </a:rPr>
              <a:t>https://item.jd.com/13167407.html</a:t>
            </a:r>
            <a:r>
              <a:rPr lang="zh-CN" altLang="en-US" sz="2000" dirty="0">
                <a:latin typeface="+mn-lt"/>
                <a:ea typeface="+mn-ea"/>
                <a:cs typeface="+mn-ea"/>
                <a:sym typeface="+mn-lt"/>
              </a:rPr>
              <a:t>）</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2" name="图片 1"/>
          <p:cNvPicPr>
            <a:picLocks noChangeAspect="1"/>
          </p:cNvPicPr>
          <p:nvPr/>
        </p:nvPicPr>
        <p:blipFill>
          <a:blip r:embed="rId3"/>
          <a:stretch>
            <a:fillRect/>
          </a:stretch>
        </p:blipFill>
        <p:spPr>
          <a:xfrm>
            <a:off x="1610330" y="2834285"/>
            <a:ext cx="2475870" cy="3480634"/>
          </a:xfrm>
          <a:prstGeom prst="rect">
            <a:avLst/>
          </a:prstGeom>
        </p:spPr>
      </p:pic>
      <p:pic>
        <p:nvPicPr>
          <p:cNvPr id="6" name="图片 5"/>
          <p:cNvPicPr>
            <a:picLocks noChangeAspect="1"/>
          </p:cNvPicPr>
          <p:nvPr/>
        </p:nvPicPr>
        <p:blipFill>
          <a:blip r:embed="rId4"/>
          <a:stretch>
            <a:fillRect/>
          </a:stretch>
        </p:blipFill>
        <p:spPr>
          <a:xfrm>
            <a:off x="4572000" y="2830011"/>
            <a:ext cx="2416383" cy="33881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5"/>
          <p:cNvSpPr>
            <a:spLocks noChangeArrowheads="1"/>
          </p:cNvSpPr>
          <p:nvPr/>
        </p:nvSpPr>
        <p:spPr bwMode="auto">
          <a:xfrm>
            <a:off x="4763" y="1835150"/>
            <a:ext cx="9144000" cy="4186238"/>
          </a:xfrm>
          <a:prstGeom prst="rect">
            <a:avLst/>
          </a:prstGeom>
          <a:solidFill>
            <a:schemeClr val="bg2">
              <a:lumMod val="20000"/>
              <a:lumOff val="80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10000"/>
              </a:lnSpc>
              <a:spcBef>
                <a:spcPct val="1000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9</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）输入输出语句形式有：</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1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输入语句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cin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scanf</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1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输出语句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cout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printf</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10000"/>
              </a:spcBef>
              <a:spcAft>
                <a:spcPct val="0"/>
              </a:spcAft>
              <a:buClrTx/>
              <a:buSzTx/>
              <a:buFontTx/>
              <a:buNone/>
              <a:defRPr/>
            </a:pP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1000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）扩展函数有：</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1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求最大值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max</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10000"/>
              </a:lnSpc>
              <a:spcBef>
                <a:spcPct val="1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求最小值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min</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 name="标题 1"/>
          <p:cNvSpPr txBox="1"/>
          <p:nvPr/>
        </p:nvSpPr>
        <p:spPr>
          <a:xfrm>
            <a:off x="844550" y="260350"/>
            <a:ext cx="6400800" cy="457200"/>
          </a:xfrm>
          <a:prstGeom prst="rect">
            <a:avLst/>
          </a:prstGeom>
        </p:spPr>
        <p:txBody>
          <a:bodyPr/>
          <a:lst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1" fontAlgn="base" hangingPunct="1">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rPr>
              <a:t>抽象数据类型的表示与实现</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endParaRPr>
          </a:p>
        </p:txBody>
      </p:sp>
      <p:grpSp>
        <p:nvGrpSpPr>
          <p:cNvPr id="57348" name="组合 7"/>
          <p:cNvGrpSpPr/>
          <p:nvPr/>
        </p:nvGrpSpPr>
        <p:grpSpPr>
          <a:xfrm>
            <a:off x="0" y="5557838"/>
            <a:ext cx="9144000" cy="376237"/>
            <a:chOff x="4882008" y="5373216"/>
            <a:chExt cx="3925887" cy="376238"/>
          </a:xfrm>
        </p:grpSpPr>
        <p:sp>
          <p:nvSpPr>
            <p:cNvPr id="57350" name="矩形 1"/>
            <p:cNvSpPr/>
            <p:nvPr/>
          </p:nvSpPr>
          <p:spPr>
            <a:xfrm>
              <a:off x="4882008" y="5676429"/>
              <a:ext cx="3925887" cy="73025"/>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57351" name="矩形 10"/>
            <p:cNvSpPr/>
            <p:nvPr/>
          </p:nvSpPr>
          <p:spPr>
            <a:xfrm>
              <a:off x="4882008" y="5530379"/>
              <a:ext cx="3925887" cy="71437"/>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57352" name="矩形 11"/>
            <p:cNvSpPr/>
            <p:nvPr/>
          </p:nvSpPr>
          <p:spPr>
            <a:xfrm>
              <a:off x="4882008" y="5373216"/>
              <a:ext cx="3925887" cy="71438"/>
            </a:xfrm>
            <a:prstGeom prst="rect">
              <a:avLst/>
            </a:prstGeom>
            <a:solidFill>
              <a:schemeClr val="bg1"/>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grpSp>
      <p:grpSp>
        <p:nvGrpSpPr>
          <p:cNvPr id="12" name="组合 11"/>
          <p:cNvGrpSpPr/>
          <p:nvPr/>
        </p:nvGrpSpPr>
        <p:grpSpPr>
          <a:xfrm>
            <a:off x="8435554" y="4958321"/>
            <a:ext cx="708446" cy="607167"/>
            <a:chOff x="3546346" y="2339026"/>
            <a:chExt cx="897787" cy="769842"/>
          </a:xfrm>
          <a:solidFill>
            <a:srgbClr val="6C4C8F"/>
          </a:solidFill>
        </p:grpSpPr>
        <p:sp>
          <p:nvSpPr>
            <p:cNvPr id="13"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4"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5"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6"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7"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8"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9"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9"/>
          <p:cNvPicPr>
            <a:picLocks noChangeAspect="1"/>
          </p:cNvPicPr>
          <p:nvPr/>
        </p:nvPicPr>
        <p:blipFill>
          <a:blip r:embed="rId1"/>
          <a:srcRect l="1575"/>
          <a:stretch>
            <a:fillRect/>
          </a:stretch>
        </p:blipFill>
        <p:spPr>
          <a:xfrm>
            <a:off x="0" y="1588"/>
            <a:ext cx="9124950" cy="1831975"/>
          </a:xfrm>
          <a:prstGeom prst="rect">
            <a:avLst/>
          </a:prstGeom>
          <a:noFill/>
          <a:ln w="9525">
            <a:noFill/>
          </a:ln>
        </p:spPr>
      </p:pic>
      <p:sp>
        <p:nvSpPr>
          <p:cNvPr id="11266" name="矩形: 圆角 16"/>
          <p:cNvSpPr>
            <a:spLocks noChangeArrowheads="1"/>
          </p:cNvSpPr>
          <p:nvPr/>
        </p:nvSpPr>
        <p:spPr bwMode="auto">
          <a:xfrm>
            <a:off x="2327275" y="4521200"/>
            <a:ext cx="519906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267" name="矩形: 圆角 15"/>
          <p:cNvSpPr>
            <a:spLocks noChangeArrowheads="1"/>
          </p:cNvSpPr>
          <p:nvPr/>
        </p:nvSpPr>
        <p:spPr bwMode="auto">
          <a:xfrm>
            <a:off x="1382713" y="4521200"/>
            <a:ext cx="839788" cy="504825"/>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a:buClrTx/>
              <a:buSzTx/>
              <a:buFontTx/>
              <a:buNone/>
              <a:defRPr/>
            </a:pPr>
            <a:r>
              <a:rPr kumimoji="0" lang="zh-CN" altLang="en-US" sz="3600" kern="1200" cap="none" spc="0" normalizeH="0" baseline="0" noProof="0" dirty="0">
                <a:solidFill>
                  <a:schemeClr val="bg1"/>
                </a:solidFill>
                <a:latin typeface="+mn-lt"/>
                <a:ea typeface="+mn-ea"/>
                <a:cs typeface="+mn-ea"/>
                <a:sym typeface="+mn-lt"/>
              </a:rPr>
              <a:t>目录导航</a:t>
            </a:r>
            <a:endParaRPr kumimoji="0" lang="zh-CN" altLang="en-US" sz="3600" kern="1200" cap="none" spc="0" normalizeH="0" baseline="0" noProof="0" dirty="0">
              <a:solidFill>
                <a:schemeClr val="bg1"/>
              </a:solidFill>
              <a:latin typeface="+mn-lt"/>
              <a:ea typeface="+mn-ea"/>
              <a:cs typeface="+mn-ea"/>
              <a:sym typeface="+mn-lt"/>
            </a:endParaRPr>
          </a:p>
        </p:txBody>
      </p:sp>
      <p:sp>
        <p:nvSpPr>
          <p:cNvPr id="14" name="文本框 13"/>
          <p:cNvSpPr txBox="1"/>
          <p:nvPr/>
        </p:nvSpPr>
        <p:spPr>
          <a:xfrm>
            <a:off x="1501775" y="2776538"/>
            <a:ext cx="720725" cy="2308225"/>
          </a:xfrm>
          <a:prstGeom prst="rect">
            <a:avLst/>
          </a:prstGeom>
          <a:noFill/>
        </p:spPr>
        <p:txBody>
          <a:bodyPr>
            <a:spAutoFit/>
          </a:bodyPr>
          <a:lstStyle/>
          <a:p>
            <a:pPr marR="0" defTabSz="914400">
              <a:lnSpc>
                <a:spcPct val="150000"/>
              </a:lnSpc>
              <a:buClrTx/>
              <a:buSzTx/>
              <a:buFontTx/>
              <a:buNone/>
              <a:defRPr/>
            </a:pPr>
            <a:r>
              <a:rPr kumimoji="0" lang="en-US" altLang="zh-CN" sz="2400" kern="1200" cap="none" spc="0" normalizeH="0" baseline="0" noProof="0" dirty="0">
                <a:latin typeface="+mn-lt"/>
                <a:ea typeface="+mn-ea"/>
                <a:cs typeface="+mn-ea"/>
                <a:sym typeface="+mn-lt"/>
              </a:rPr>
              <a:t>1.1</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latin typeface="+mn-lt"/>
                <a:ea typeface="+mn-ea"/>
                <a:cs typeface="+mn-ea"/>
                <a:sym typeface="+mn-lt"/>
              </a:rPr>
              <a:t>1.2</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latin typeface="+mn-lt"/>
                <a:ea typeface="+mn-ea"/>
                <a:cs typeface="+mn-ea"/>
                <a:sym typeface="+mn-lt"/>
              </a:rPr>
              <a:t>1.3</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en-US" altLang="zh-CN" sz="2400" kern="1200" cap="none" spc="0" normalizeH="0" baseline="0" noProof="0" dirty="0">
                <a:solidFill>
                  <a:schemeClr val="bg1"/>
                </a:solidFill>
                <a:latin typeface="+mn-lt"/>
                <a:ea typeface="+mn-ea"/>
                <a:cs typeface="+mn-ea"/>
                <a:sym typeface="+mn-lt"/>
              </a:rPr>
              <a:t>1.4</a:t>
            </a:r>
            <a:endParaRPr kumimoji="0" lang="zh-CN" altLang="en-US" sz="2400" kern="1200" cap="none" spc="0" normalizeH="0" baseline="0" noProof="0" dirty="0">
              <a:solidFill>
                <a:schemeClr val="bg1"/>
              </a:solidFill>
              <a:latin typeface="+mn-lt"/>
              <a:ea typeface="+mn-ea"/>
              <a:cs typeface="+mn-ea"/>
              <a:sym typeface="+mn-lt"/>
            </a:endParaRPr>
          </a:p>
        </p:txBody>
      </p:sp>
      <p:sp>
        <p:nvSpPr>
          <p:cNvPr id="15" name="文本框 14"/>
          <p:cNvSpPr txBox="1"/>
          <p:nvPr/>
        </p:nvSpPr>
        <p:spPr>
          <a:xfrm>
            <a:off x="2339975" y="2776538"/>
            <a:ext cx="4129088" cy="2308225"/>
          </a:xfrm>
          <a:prstGeom prst="rect">
            <a:avLst/>
          </a:prstGeom>
          <a:noFill/>
        </p:spPr>
        <p:txBody>
          <a:bodyPr>
            <a:spAutoFit/>
          </a:bodyPr>
          <a:lstStyle/>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数据结构的研究内容</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基本概念和术语</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latin typeface="+mn-lt"/>
                <a:ea typeface="+mn-ea"/>
                <a:cs typeface="+mn-ea"/>
                <a:sym typeface="+mn-lt"/>
              </a:rPr>
              <a:t>抽象数据类型的表示与实现    </a:t>
            </a:r>
            <a:endParaRPr kumimoji="0" lang="zh-CN" altLang="en-US" sz="2400" kern="1200" cap="none" spc="0" normalizeH="0" baseline="0" noProof="0" dirty="0">
              <a:latin typeface="+mn-lt"/>
              <a:ea typeface="+mn-ea"/>
              <a:cs typeface="+mn-ea"/>
              <a:sym typeface="+mn-lt"/>
            </a:endParaRPr>
          </a:p>
          <a:p>
            <a:pPr marR="0" defTabSz="914400">
              <a:lnSpc>
                <a:spcPct val="150000"/>
              </a:lnSpc>
              <a:buClrTx/>
              <a:buSzTx/>
              <a:buFontTx/>
              <a:buNone/>
              <a:defRPr/>
            </a:pPr>
            <a:r>
              <a:rPr kumimoji="0" lang="zh-CN" altLang="en-US" sz="2400" kern="1200" cap="none" spc="0" normalizeH="0" baseline="0" noProof="0" dirty="0">
                <a:solidFill>
                  <a:schemeClr val="bg1"/>
                </a:solidFill>
                <a:latin typeface="+mn-lt"/>
                <a:ea typeface="+mn-ea"/>
                <a:cs typeface="+mn-ea"/>
                <a:sym typeface="+mn-lt"/>
              </a:rPr>
              <a:t>算法与算法分析</a:t>
            </a:r>
            <a:endParaRPr kumimoji="0" lang="zh-CN" altLang="en-US" sz="2400" kern="1200" cap="none" spc="0" normalizeH="0" baseline="0" noProof="0" dirty="0">
              <a:solidFill>
                <a:schemeClr val="bg1"/>
              </a:solidFill>
              <a:latin typeface="+mn-lt"/>
              <a:ea typeface="+mn-ea"/>
              <a:cs typeface="+mn-ea"/>
              <a:sym typeface="+mn-lt"/>
            </a:endParaRPr>
          </a:p>
        </p:txBody>
      </p:sp>
      <p:sp>
        <p:nvSpPr>
          <p:cNvPr id="2" name="矩形 1"/>
          <p:cNvSpPr/>
          <p:nvPr/>
        </p:nvSpPr>
        <p:spPr>
          <a:xfrm>
            <a:off x="3276600" y="457200"/>
            <a:ext cx="1458913" cy="522288"/>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Contents</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0"/>
          <p:cNvSpPr>
            <a:spLocks noChangeArrowheads="1"/>
          </p:cNvSpPr>
          <p:nvPr/>
        </p:nvSpPr>
        <p:spPr bwMode="auto">
          <a:xfrm>
            <a:off x="827088" y="215900"/>
            <a:ext cx="7850188" cy="685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算法和算法分析</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20" name="组合 19"/>
          <p:cNvGrpSpPr/>
          <p:nvPr/>
        </p:nvGrpSpPr>
        <p:grpSpPr>
          <a:xfrm>
            <a:off x="1104900" y="1892300"/>
            <a:ext cx="2808288" cy="3656013"/>
            <a:chOff x="8988322" y="1808820"/>
            <a:chExt cx="3242376" cy="4220722"/>
          </a:xfrm>
        </p:grpSpPr>
        <p:sp>
          <p:nvSpPr>
            <p:cNvPr id="21" name="íślíḋè-圆角矩形 46"/>
            <p:cNvSpPr/>
            <p:nvPr/>
          </p:nvSpPr>
          <p:spPr>
            <a:xfrm>
              <a:off x="8988322" y="1808820"/>
              <a:ext cx="3242376" cy="4220722"/>
            </a:xfrm>
            <a:prstGeom prst="roundRect">
              <a:avLst>
                <a:gd name="adj" fmla="val 3485"/>
              </a:avLst>
            </a:prstGeom>
            <a:solidFill>
              <a:srgbClr val="8064A2"/>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2" name="íślíḋè-任意多边形 47"/>
            <p:cNvSpPr/>
            <p:nvPr/>
          </p:nvSpPr>
          <p:spPr>
            <a:xfrm>
              <a:off x="8988322" y="2734337"/>
              <a:ext cx="3242376" cy="3165082"/>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íślíḋè-文本框 48"/>
            <p:cNvSpPr txBox="1"/>
            <p:nvPr/>
          </p:nvSpPr>
          <p:spPr>
            <a:xfrm>
              <a:off x="10229186" y="2453932"/>
              <a:ext cx="755149" cy="707424"/>
            </a:xfrm>
            <a:prstGeom prst="rect">
              <a:avLst/>
            </a:prstGeom>
            <a:noFill/>
          </p:spPr>
          <p:txBody>
            <a:bodyPr wrap="none">
              <a:normAutofit fontScale="92500" lnSpcReduction="10000"/>
            </a:bodyPr>
            <a:lstStyle/>
            <a:p>
              <a:pPr marR="0" algn="ctr" defTabSz="914400" eaLnBrk="1" fontAlgn="auto" hangingPunct="1">
                <a:spcBef>
                  <a:spcPts val="0"/>
                </a:spcBef>
                <a:spcAft>
                  <a:spcPts val="0"/>
                </a:spcAft>
                <a:buClrTx/>
                <a:buSzTx/>
                <a:buFontTx/>
                <a:buNone/>
                <a:defRPr/>
              </a:pPr>
              <a:r>
                <a:rPr kumimoji="0" lang="en-US" sz="4000" kern="0" cap="none" spc="0" normalizeH="0" baseline="0" noProof="0" dirty="0">
                  <a:solidFill>
                    <a:srgbClr val="EEECE1"/>
                  </a:solidFill>
                  <a:latin typeface="Calibri" panose="020F0502020204030204"/>
                  <a:ea typeface="+mn-ea"/>
                  <a:cs typeface="+mn-cs"/>
                </a:rPr>
                <a:t>01</a:t>
              </a:r>
              <a:endParaRPr kumimoji="0" lang="en-US" sz="4000" kern="0" cap="none" spc="0" normalizeH="0" baseline="0" noProof="0" dirty="0">
                <a:solidFill>
                  <a:srgbClr val="EEECE1"/>
                </a:solidFill>
                <a:latin typeface="Calibri" panose="020F0502020204030204"/>
                <a:ea typeface="+mn-ea"/>
                <a:cs typeface="+mn-cs"/>
              </a:endParaRPr>
            </a:p>
          </p:txBody>
        </p:sp>
        <p:sp>
          <p:nvSpPr>
            <p:cNvPr id="25" name="íślíḋè-任意多边形 50"/>
            <p:cNvSpPr/>
            <p:nvPr/>
          </p:nvSpPr>
          <p:spPr>
            <a:xfrm>
              <a:off x="10401478" y="5287296"/>
              <a:ext cx="460054" cy="44534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4BACC6"/>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6" name="组合 25"/>
          <p:cNvGrpSpPr/>
          <p:nvPr/>
        </p:nvGrpSpPr>
        <p:grpSpPr>
          <a:xfrm>
            <a:off x="4795838" y="1890713"/>
            <a:ext cx="2844800" cy="3656012"/>
            <a:chOff x="8988319" y="1808820"/>
            <a:chExt cx="3283944" cy="4220722"/>
          </a:xfrm>
        </p:grpSpPr>
        <p:sp>
          <p:nvSpPr>
            <p:cNvPr id="27" name="íślíḋè-圆角矩形 41"/>
            <p:cNvSpPr/>
            <p:nvPr/>
          </p:nvSpPr>
          <p:spPr>
            <a:xfrm>
              <a:off x="8988319" y="1808820"/>
              <a:ext cx="3283944" cy="4220722"/>
            </a:xfrm>
            <a:prstGeom prst="roundRect">
              <a:avLst>
                <a:gd name="adj" fmla="val 3485"/>
              </a:avLst>
            </a:prstGeom>
            <a:solidFill>
              <a:srgbClr val="4BACC6">
                <a:lumMod val="100000"/>
              </a:srgbClr>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8" name="íślíḋè-任意多边形 42"/>
            <p:cNvSpPr/>
            <p:nvPr/>
          </p:nvSpPr>
          <p:spPr>
            <a:xfrm>
              <a:off x="8988319" y="2734336"/>
              <a:ext cx="3283944" cy="3165084"/>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íślíḋè-文本框 43"/>
            <p:cNvSpPr txBox="1"/>
            <p:nvPr/>
          </p:nvSpPr>
          <p:spPr>
            <a:xfrm>
              <a:off x="10247286" y="2453933"/>
              <a:ext cx="777005" cy="707425"/>
            </a:xfrm>
            <a:prstGeom prst="rect">
              <a:avLst/>
            </a:prstGeom>
            <a:noFill/>
          </p:spPr>
          <p:txBody>
            <a:bodyPr wrap="none">
              <a:normAutofit fontScale="92500" lnSpcReduction="10000"/>
            </a:bodyPr>
            <a:lstStyle/>
            <a:p>
              <a:pPr marR="0" algn="ctr" defTabSz="914400" eaLnBrk="1" fontAlgn="auto" hangingPunct="1">
                <a:spcBef>
                  <a:spcPts val="0"/>
                </a:spcBef>
                <a:spcAft>
                  <a:spcPts val="0"/>
                </a:spcAft>
                <a:buClrTx/>
                <a:buSzTx/>
                <a:buFontTx/>
                <a:buNone/>
                <a:defRPr/>
              </a:pPr>
              <a:r>
                <a:rPr kumimoji="0" lang="en-US" sz="4000" kern="0" cap="none" spc="0" normalizeH="0" baseline="0" noProof="0" dirty="0">
                  <a:solidFill>
                    <a:srgbClr val="EEECE1"/>
                  </a:solidFill>
                  <a:latin typeface="Calibri" panose="020F0502020204030204"/>
                  <a:ea typeface="+mn-ea"/>
                  <a:cs typeface="+mn-cs"/>
                </a:rPr>
                <a:t>02</a:t>
              </a:r>
              <a:endParaRPr kumimoji="0" lang="en-US" sz="4000" kern="0" cap="none" spc="0" normalizeH="0" baseline="0" noProof="0" dirty="0">
                <a:solidFill>
                  <a:srgbClr val="EEECE1"/>
                </a:solidFill>
                <a:latin typeface="Calibri" panose="020F0502020204030204"/>
                <a:ea typeface="+mn-ea"/>
                <a:cs typeface="+mn-cs"/>
              </a:endParaRPr>
            </a:p>
          </p:txBody>
        </p:sp>
        <p:sp>
          <p:nvSpPr>
            <p:cNvPr id="31" name="íślíḋè-任意多边形 45"/>
            <p:cNvSpPr/>
            <p:nvPr/>
          </p:nvSpPr>
          <p:spPr>
            <a:xfrm>
              <a:off x="10472691" y="5331281"/>
              <a:ext cx="459971" cy="456343"/>
            </a:xfrm>
            <a:custGeom>
              <a:avLst/>
              <a:gdLst>
                <a:gd name="connsiteX0" fmla="*/ 173038 w 331788"/>
                <a:gd name="connsiteY0" fmla="*/ 204788 h 330200"/>
                <a:gd name="connsiteX1" fmla="*/ 185738 w 331788"/>
                <a:gd name="connsiteY1" fmla="*/ 215901 h 330200"/>
                <a:gd name="connsiteX2" fmla="*/ 173038 w 331788"/>
                <a:gd name="connsiteY2" fmla="*/ 227014 h 330200"/>
                <a:gd name="connsiteX3" fmla="*/ 160338 w 331788"/>
                <a:gd name="connsiteY3" fmla="*/ 215901 h 330200"/>
                <a:gd name="connsiteX4" fmla="*/ 173038 w 331788"/>
                <a:gd name="connsiteY4" fmla="*/ 204788 h 330200"/>
                <a:gd name="connsiteX5" fmla="*/ 169690 w 331788"/>
                <a:gd name="connsiteY5" fmla="*/ 184150 h 330200"/>
                <a:gd name="connsiteX6" fmla="*/ 165860 w 331788"/>
                <a:gd name="connsiteY6" fmla="*/ 188084 h 330200"/>
                <a:gd name="connsiteX7" fmla="*/ 165860 w 331788"/>
                <a:gd name="connsiteY7" fmla="*/ 192019 h 330200"/>
                <a:gd name="connsiteX8" fmla="*/ 160752 w 331788"/>
                <a:gd name="connsiteY8" fmla="*/ 194642 h 330200"/>
                <a:gd name="connsiteX9" fmla="*/ 158198 w 331788"/>
                <a:gd name="connsiteY9" fmla="*/ 192019 h 330200"/>
                <a:gd name="connsiteX10" fmla="*/ 154367 w 331788"/>
                <a:gd name="connsiteY10" fmla="*/ 192019 h 330200"/>
                <a:gd name="connsiteX11" fmla="*/ 149260 w 331788"/>
                <a:gd name="connsiteY11" fmla="*/ 197264 h 330200"/>
                <a:gd name="connsiteX12" fmla="*/ 149260 w 331788"/>
                <a:gd name="connsiteY12" fmla="*/ 201199 h 330200"/>
                <a:gd name="connsiteX13" fmla="*/ 153091 w 331788"/>
                <a:gd name="connsiteY13" fmla="*/ 203821 h 330200"/>
                <a:gd name="connsiteX14" fmla="*/ 150537 w 331788"/>
                <a:gd name="connsiteY14" fmla="*/ 211690 h 330200"/>
                <a:gd name="connsiteX15" fmla="*/ 145429 w 331788"/>
                <a:gd name="connsiteY15" fmla="*/ 211690 h 330200"/>
                <a:gd name="connsiteX16" fmla="*/ 142875 w 331788"/>
                <a:gd name="connsiteY16" fmla="*/ 211690 h 330200"/>
                <a:gd name="connsiteX17" fmla="*/ 142875 w 331788"/>
                <a:gd name="connsiteY17" fmla="*/ 219558 h 330200"/>
                <a:gd name="connsiteX18" fmla="*/ 145429 w 331788"/>
                <a:gd name="connsiteY18" fmla="*/ 222181 h 330200"/>
                <a:gd name="connsiteX19" fmla="*/ 150537 w 331788"/>
                <a:gd name="connsiteY19" fmla="*/ 222181 h 330200"/>
                <a:gd name="connsiteX20" fmla="*/ 153091 w 331788"/>
                <a:gd name="connsiteY20" fmla="*/ 227427 h 330200"/>
                <a:gd name="connsiteX21" fmla="*/ 149260 w 331788"/>
                <a:gd name="connsiteY21" fmla="*/ 231361 h 330200"/>
                <a:gd name="connsiteX22" fmla="*/ 149260 w 331788"/>
                <a:gd name="connsiteY22" fmla="*/ 235295 h 330200"/>
                <a:gd name="connsiteX23" fmla="*/ 154367 w 331788"/>
                <a:gd name="connsiteY23" fmla="*/ 239230 h 330200"/>
                <a:gd name="connsiteX24" fmla="*/ 158198 w 331788"/>
                <a:gd name="connsiteY24" fmla="*/ 239230 h 330200"/>
                <a:gd name="connsiteX25" fmla="*/ 160752 w 331788"/>
                <a:gd name="connsiteY25" fmla="*/ 236607 h 330200"/>
                <a:gd name="connsiteX26" fmla="*/ 165860 w 331788"/>
                <a:gd name="connsiteY26" fmla="*/ 239230 h 330200"/>
                <a:gd name="connsiteX27" fmla="*/ 165860 w 331788"/>
                <a:gd name="connsiteY27" fmla="*/ 243164 h 330200"/>
                <a:gd name="connsiteX28" fmla="*/ 169690 w 331788"/>
                <a:gd name="connsiteY28" fmla="*/ 244475 h 330200"/>
                <a:gd name="connsiteX29" fmla="*/ 176075 w 331788"/>
                <a:gd name="connsiteY29" fmla="*/ 244475 h 330200"/>
                <a:gd name="connsiteX30" fmla="*/ 178629 w 331788"/>
                <a:gd name="connsiteY30" fmla="*/ 243164 h 330200"/>
                <a:gd name="connsiteX31" fmla="*/ 178629 w 331788"/>
                <a:gd name="connsiteY31" fmla="*/ 239230 h 330200"/>
                <a:gd name="connsiteX32" fmla="*/ 185013 w 331788"/>
                <a:gd name="connsiteY32" fmla="*/ 236607 h 330200"/>
                <a:gd name="connsiteX33" fmla="*/ 187567 w 331788"/>
                <a:gd name="connsiteY33" fmla="*/ 239230 h 330200"/>
                <a:gd name="connsiteX34" fmla="*/ 191398 w 331788"/>
                <a:gd name="connsiteY34" fmla="*/ 239230 h 330200"/>
                <a:gd name="connsiteX35" fmla="*/ 196506 w 331788"/>
                <a:gd name="connsiteY35" fmla="*/ 233984 h 330200"/>
                <a:gd name="connsiteX36" fmla="*/ 196506 w 331788"/>
                <a:gd name="connsiteY36" fmla="*/ 231361 h 330200"/>
                <a:gd name="connsiteX37" fmla="*/ 192675 w 331788"/>
                <a:gd name="connsiteY37" fmla="*/ 227427 h 330200"/>
                <a:gd name="connsiteX38" fmla="*/ 195229 w 331788"/>
                <a:gd name="connsiteY38" fmla="*/ 222181 h 330200"/>
                <a:gd name="connsiteX39" fmla="*/ 200336 w 331788"/>
                <a:gd name="connsiteY39" fmla="*/ 222181 h 330200"/>
                <a:gd name="connsiteX40" fmla="*/ 201613 w 331788"/>
                <a:gd name="connsiteY40" fmla="*/ 219558 h 330200"/>
                <a:gd name="connsiteX41" fmla="*/ 201613 w 331788"/>
                <a:gd name="connsiteY41" fmla="*/ 211690 h 330200"/>
                <a:gd name="connsiteX42" fmla="*/ 200336 w 331788"/>
                <a:gd name="connsiteY42" fmla="*/ 211690 h 330200"/>
                <a:gd name="connsiteX43" fmla="*/ 195229 w 331788"/>
                <a:gd name="connsiteY43" fmla="*/ 211690 h 330200"/>
                <a:gd name="connsiteX44" fmla="*/ 192675 w 331788"/>
                <a:gd name="connsiteY44" fmla="*/ 203821 h 330200"/>
                <a:gd name="connsiteX45" fmla="*/ 196506 w 331788"/>
                <a:gd name="connsiteY45" fmla="*/ 199887 h 330200"/>
                <a:gd name="connsiteX46" fmla="*/ 196506 w 331788"/>
                <a:gd name="connsiteY46" fmla="*/ 197264 h 330200"/>
                <a:gd name="connsiteX47" fmla="*/ 191398 w 331788"/>
                <a:gd name="connsiteY47" fmla="*/ 192019 h 330200"/>
                <a:gd name="connsiteX48" fmla="*/ 187567 w 331788"/>
                <a:gd name="connsiteY48" fmla="*/ 192019 h 330200"/>
                <a:gd name="connsiteX49" fmla="*/ 185013 w 331788"/>
                <a:gd name="connsiteY49" fmla="*/ 194642 h 330200"/>
                <a:gd name="connsiteX50" fmla="*/ 178629 w 331788"/>
                <a:gd name="connsiteY50" fmla="*/ 192019 h 330200"/>
                <a:gd name="connsiteX51" fmla="*/ 178629 w 331788"/>
                <a:gd name="connsiteY51" fmla="*/ 188084 h 330200"/>
                <a:gd name="connsiteX52" fmla="*/ 176075 w 331788"/>
                <a:gd name="connsiteY52" fmla="*/ 184150 h 330200"/>
                <a:gd name="connsiteX53" fmla="*/ 169690 w 331788"/>
                <a:gd name="connsiteY53" fmla="*/ 184150 h 330200"/>
                <a:gd name="connsiteX54" fmla="*/ 123825 w 331788"/>
                <a:gd name="connsiteY54" fmla="*/ 165100 h 330200"/>
                <a:gd name="connsiteX55" fmla="*/ 123825 w 331788"/>
                <a:gd name="connsiteY55" fmla="*/ 176213 h 330200"/>
                <a:gd name="connsiteX56" fmla="*/ 223838 w 331788"/>
                <a:gd name="connsiteY56" fmla="*/ 176213 h 330200"/>
                <a:gd name="connsiteX57" fmla="*/ 223838 w 331788"/>
                <a:gd name="connsiteY57" fmla="*/ 165100 h 330200"/>
                <a:gd name="connsiteX58" fmla="*/ 123825 w 331788"/>
                <a:gd name="connsiteY58" fmla="*/ 146050 h 330200"/>
                <a:gd name="connsiteX59" fmla="*/ 123825 w 331788"/>
                <a:gd name="connsiteY59" fmla="*/ 155575 h 330200"/>
                <a:gd name="connsiteX60" fmla="*/ 223838 w 331788"/>
                <a:gd name="connsiteY60" fmla="*/ 155575 h 330200"/>
                <a:gd name="connsiteX61" fmla="*/ 223838 w 331788"/>
                <a:gd name="connsiteY61" fmla="*/ 146050 h 330200"/>
                <a:gd name="connsiteX62" fmla="*/ 123825 w 331788"/>
                <a:gd name="connsiteY62" fmla="*/ 131763 h 330200"/>
                <a:gd name="connsiteX63" fmla="*/ 123825 w 331788"/>
                <a:gd name="connsiteY63" fmla="*/ 139701 h 330200"/>
                <a:gd name="connsiteX64" fmla="*/ 166688 w 331788"/>
                <a:gd name="connsiteY64" fmla="*/ 139701 h 330200"/>
                <a:gd name="connsiteX65" fmla="*/ 166688 w 331788"/>
                <a:gd name="connsiteY65" fmla="*/ 131763 h 330200"/>
                <a:gd name="connsiteX66" fmla="*/ 123825 w 331788"/>
                <a:gd name="connsiteY66" fmla="*/ 115888 h 330200"/>
                <a:gd name="connsiteX67" fmla="*/ 123825 w 331788"/>
                <a:gd name="connsiteY67" fmla="*/ 122238 h 330200"/>
                <a:gd name="connsiteX68" fmla="*/ 166688 w 331788"/>
                <a:gd name="connsiteY68" fmla="*/ 122238 h 330200"/>
                <a:gd name="connsiteX69" fmla="*/ 166688 w 331788"/>
                <a:gd name="connsiteY69" fmla="*/ 115888 h 330200"/>
                <a:gd name="connsiteX70" fmla="*/ 179388 w 331788"/>
                <a:gd name="connsiteY70" fmla="*/ 100013 h 330200"/>
                <a:gd name="connsiteX71" fmla="*/ 179388 w 331788"/>
                <a:gd name="connsiteY71" fmla="*/ 139701 h 330200"/>
                <a:gd name="connsiteX72" fmla="*/ 223838 w 331788"/>
                <a:gd name="connsiteY72" fmla="*/ 139701 h 330200"/>
                <a:gd name="connsiteX73" fmla="*/ 223838 w 331788"/>
                <a:gd name="connsiteY73" fmla="*/ 100013 h 330200"/>
                <a:gd name="connsiteX74" fmla="*/ 123825 w 331788"/>
                <a:gd name="connsiteY74" fmla="*/ 100013 h 330200"/>
                <a:gd name="connsiteX75" fmla="*/ 123825 w 331788"/>
                <a:gd name="connsiteY75" fmla="*/ 106363 h 330200"/>
                <a:gd name="connsiteX76" fmla="*/ 166688 w 331788"/>
                <a:gd name="connsiteY76" fmla="*/ 106363 h 330200"/>
                <a:gd name="connsiteX77" fmla="*/ 166688 w 331788"/>
                <a:gd name="connsiteY77" fmla="*/ 100013 h 330200"/>
                <a:gd name="connsiteX78" fmla="*/ 106363 w 331788"/>
                <a:gd name="connsiteY78" fmla="*/ 76200 h 330200"/>
                <a:gd name="connsiteX79" fmla="*/ 238126 w 331788"/>
                <a:gd name="connsiteY79" fmla="*/ 76200 h 330200"/>
                <a:gd name="connsiteX80" fmla="*/ 238126 w 331788"/>
                <a:gd name="connsiteY80" fmla="*/ 254000 h 330200"/>
                <a:gd name="connsiteX81" fmla="*/ 106363 w 331788"/>
                <a:gd name="connsiteY81" fmla="*/ 254000 h 330200"/>
                <a:gd name="connsiteX82" fmla="*/ 103296 w 331788"/>
                <a:gd name="connsiteY82" fmla="*/ 65088 h 330200"/>
                <a:gd name="connsiteX83" fmla="*/ 96838 w 331788"/>
                <a:gd name="connsiteY83" fmla="*/ 71583 h 330200"/>
                <a:gd name="connsiteX84" fmla="*/ 96838 w 331788"/>
                <a:gd name="connsiteY84" fmla="*/ 258619 h 330200"/>
                <a:gd name="connsiteX85" fmla="*/ 103296 w 331788"/>
                <a:gd name="connsiteY85" fmla="*/ 265113 h 330200"/>
                <a:gd name="connsiteX86" fmla="*/ 242781 w 331788"/>
                <a:gd name="connsiteY86" fmla="*/ 265113 h 330200"/>
                <a:gd name="connsiteX87" fmla="*/ 246655 w 331788"/>
                <a:gd name="connsiteY87" fmla="*/ 263814 h 330200"/>
                <a:gd name="connsiteX88" fmla="*/ 247947 w 331788"/>
                <a:gd name="connsiteY88" fmla="*/ 263814 h 330200"/>
                <a:gd name="connsiteX89" fmla="*/ 247947 w 331788"/>
                <a:gd name="connsiteY89" fmla="*/ 262516 h 330200"/>
                <a:gd name="connsiteX90" fmla="*/ 249238 w 331788"/>
                <a:gd name="connsiteY90" fmla="*/ 258619 h 330200"/>
                <a:gd name="connsiteX91" fmla="*/ 249238 w 331788"/>
                <a:gd name="connsiteY91" fmla="*/ 71583 h 330200"/>
                <a:gd name="connsiteX92" fmla="*/ 242781 w 331788"/>
                <a:gd name="connsiteY92" fmla="*/ 65088 h 330200"/>
                <a:gd name="connsiteX93" fmla="*/ 103296 w 331788"/>
                <a:gd name="connsiteY93" fmla="*/ 65088 h 330200"/>
                <a:gd name="connsiteX94" fmla="*/ 165894 w 331788"/>
                <a:gd name="connsiteY94" fmla="*/ 0 h 330200"/>
                <a:gd name="connsiteX95" fmla="*/ 331788 w 331788"/>
                <a:gd name="connsiteY95" fmla="*/ 165100 h 330200"/>
                <a:gd name="connsiteX96" fmla="*/ 165894 w 331788"/>
                <a:gd name="connsiteY96" fmla="*/ 330200 h 330200"/>
                <a:gd name="connsiteX97" fmla="*/ 0 w 331788"/>
                <a:gd name="connsiteY97" fmla="*/ 165100 h 330200"/>
                <a:gd name="connsiteX98" fmla="*/ 165894 w 331788"/>
                <a:gd name="connsiteY98"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31788" h="330200">
                  <a:moveTo>
                    <a:pt x="173038" y="204788"/>
                  </a:moveTo>
                  <a:cubicBezTo>
                    <a:pt x="180052" y="204788"/>
                    <a:pt x="185738" y="209763"/>
                    <a:pt x="185738" y="215901"/>
                  </a:cubicBezTo>
                  <a:cubicBezTo>
                    <a:pt x="185738" y="222039"/>
                    <a:pt x="180052" y="227014"/>
                    <a:pt x="173038" y="227014"/>
                  </a:cubicBezTo>
                  <a:cubicBezTo>
                    <a:pt x="166024" y="227014"/>
                    <a:pt x="160338" y="222039"/>
                    <a:pt x="160338" y="215901"/>
                  </a:cubicBezTo>
                  <a:cubicBezTo>
                    <a:pt x="160338" y="209763"/>
                    <a:pt x="166024" y="204788"/>
                    <a:pt x="173038" y="204788"/>
                  </a:cubicBezTo>
                  <a:close/>
                  <a:moveTo>
                    <a:pt x="169690" y="184150"/>
                  </a:moveTo>
                  <a:cubicBezTo>
                    <a:pt x="168414" y="184150"/>
                    <a:pt x="165860" y="186773"/>
                    <a:pt x="165860" y="188084"/>
                  </a:cubicBezTo>
                  <a:cubicBezTo>
                    <a:pt x="165860" y="188084"/>
                    <a:pt x="165860" y="188084"/>
                    <a:pt x="165860" y="192019"/>
                  </a:cubicBezTo>
                  <a:cubicBezTo>
                    <a:pt x="165860" y="193330"/>
                    <a:pt x="162029" y="193330"/>
                    <a:pt x="160752" y="194642"/>
                  </a:cubicBezTo>
                  <a:cubicBezTo>
                    <a:pt x="160752" y="194642"/>
                    <a:pt x="160752" y="194642"/>
                    <a:pt x="158198" y="192019"/>
                  </a:cubicBezTo>
                  <a:cubicBezTo>
                    <a:pt x="156921" y="190707"/>
                    <a:pt x="155644" y="190707"/>
                    <a:pt x="154367" y="192019"/>
                  </a:cubicBezTo>
                  <a:cubicBezTo>
                    <a:pt x="154367" y="192019"/>
                    <a:pt x="154367" y="192019"/>
                    <a:pt x="149260" y="197264"/>
                  </a:cubicBezTo>
                  <a:cubicBezTo>
                    <a:pt x="149260" y="198576"/>
                    <a:pt x="149260" y="199887"/>
                    <a:pt x="149260" y="201199"/>
                  </a:cubicBezTo>
                  <a:cubicBezTo>
                    <a:pt x="149260" y="201199"/>
                    <a:pt x="149260" y="201199"/>
                    <a:pt x="153091" y="203821"/>
                  </a:cubicBezTo>
                  <a:cubicBezTo>
                    <a:pt x="151814" y="206444"/>
                    <a:pt x="150537" y="207756"/>
                    <a:pt x="150537" y="211690"/>
                  </a:cubicBezTo>
                  <a:cubicBezTo>
                    <a:pt x="150537" y="211690"/>
                    <a:pt x="150537" y="211690"/>
                    <a:pt x="145429" y="211690"/>
                  </a:cubicBezTo>
                  <a:cubicBezTo>
                    <a:pt x="144152" y="211690"/>
                    <a:pt x="142875" y="210379"/>
                    <a:pt x="142875" y="211690"/>
                  </a:cubicBezTo>
                  <a:cubicBezTo>
                    <a:pt x="142875" y="211690"/>
                    <a:pt x="142875" y="211690"/>
                    <a:pt x="142875" y="219558"/>
                  </a:cubicBezTo>
                  <a:cubicBezTo>
                    <a:pt x="142875" y="220870"/>
                    <a:pt x="144152" y="222181"/>
                    <a:pt x="145429" y="222181"/>
                  </a:cubicBezTo>
                  <a:cubicBezTo>
                    <a:pt x="145429" y="222181"/>
                    <a:pt x="145429" y="222181"/>
                    <a:pt x="150537" y="222181"/>
                  </a:cubicBezTo>
                  <a:cubicBezTo>
                    <a:pt x="150537" y="224804"/>
                    <a:pt x="151814" y="226115"/>
                    <a:pt x="153091" y="227427"/>
                  </a:cubicBezTo>
                  <a:cubicBezTo>
                    <a:pt x="153091" y="227427"/>
                    <a:pt x="153091" y="227427"/>
                    <a:pt x="149260" y="231361"/>
                  </a:cubicBezTo>
                  <a:cubicBezTo>
                    <a:pt x="147983" y="232673"/>
                    <a:pt x="147983" y="233984"/>
                    <a:pt x="149260" y="235295"/>
                  </a:cubicBezTo>
                  <a:cubicBezTo>
                    <a:pt x="149260" y="235295"/>
                    <a:pt x="149260" y="235295"/>
                    <a:pt x="154367" y="239230"/>
                  </a:cubicBezTo>
                  <a:cubicBezTo>
                    <a:pt x="155644" y="240541"/>
                    <a:pt x="156921" y="240541"/>
                    <a:pt x="158198" y="239230"/>
                  </a:cubicBezTo>
                  <a:cubicBezTo>
                    <a:pt x="158198" y="239230"/>
                    <a:pt x="158198" y="239230"/>
                    <a:pt x="160752" y="236607"/>
                  </a:cubicBezTo>
                  <a:cubicBezTo>
                    <a:pt x="162029" y="237918"/>
                    <a:pt x="165860" y="239230"/>
                    <a:pt x="165860" y="239230"/>
                  </a:cubicBezTo>
                  <a:cubicBezTo>
                    <a:pt x="165860" y="239230"/>
                    <a:pt x="165860" y="239230"/>
                    <a:pt x="165860" y="243164"/>
                  </a:cubicBezTo>
                  <a:cubicBezTo>
                    <a:pt x="165860" y="244475"/>
                    <a:pt x="168414" y="244475"/>
                    <a:pt x="169690" y="244475"/>
                  </a:cubicBezTo>
                  <a:cubicBezTo>
                    <a:pt x="169690" y="244475"/>
                    <a:pt x="169690" y="244475"/>
                    <a:pt x="176075" y="244475"/>
                  </a:cubicBezTo>
                  <a:cubicBezTo>
                    <a:pt x="177352" y="244475"/>
                    <a:pt x="178629" y="244475"/>
                    <a:pt x="178629" y="243164"/>
                  </a:cubicBezTo>
                  <a:cubicBezTo>
                    <a:pt x="178629" y="243164"/>
                    <a:pt x="178629" y="243164"/>
                    <a:pt x="178629" y="239230"/>
                  </a:cubicBezTo>
                  <a:cubicBezTo>
                    <a:pt x="182460" y="239230"/>
                    <a:pt x="182460" y="237918"/>
                    <a:pt x="185013" y="236607"/>
                  </a:cubicBezTo>
                  <a:cubicBezTo>
                    <a:pt x="185013" y="236607"/>
                    <a:pt x="185013" y="236607"/>
                    <a:pt x="187567" y="239230"/>
                  </a:cubicBezTo>
                  <a:cubicBezTo>
                    <a:pt x="188844" y="240541"/>
                    <a:pt x="190121" y="240541"/>
                    <a:pt x="191398" y="239230"/>
                  </a:cubicBezTo>
                  <a:cubicBezTo>
                    <a:pt x="191398" y="239230"/>
                    <a:pt x="191398" y="239230"/>
                    <a:pt x="196506" y="233984"/>
                  </a:cubicBezTo>
                  <a:cubicBezTo>
                    <a:pt x="196506" y="233984"/>
                    <a:pt x="196506" y="232673"/>
                    <a:pt x="196506" y="231361"/>
                  </a:cubicBezTo>
                  <a:cubicBezTo>
                    <a:pt x="196506" y="231361"/>
                    <a:pt x="196506" y="231361"/>
                    <a:pt x="192675" y="227427"/>
                  </a:cubicBezTo>
                  <a:cubicBezTo>
                    <a:pt x="193952" y="226115"/>
                    <a:pt x="195229" y="224804"/>
                    <a:pt x="195229" y="222181"/>
                  </a:cubicBezTo>
                  <a:cubicBezTo>
                    <a:pt x="195229" y="222181"/>
                    <a:pt x="195229" y="222181"/>
                    <a:pt x="200336" y="222181"/>
                  </a:cubicBezTo>
                  <a:cubicBezTo>
                    <a:pt x="201613" y="222181"/>
                    <a:pt x="201613" y="220870"/>
                    <a:pt x="201613" y="219558"/>
                  </a:cubicBezTo>
                  <a:lnTo>
                    <a:pt x="201613" y="211690"/>
                  </a:lnTo>
                  <a:cubicBezTo>
                    <a:pt x="201613" y="210379"/>
                    <a:pt x="201613" y="211690"/>
                    <a:pt x="200336" y="211690"/>
                  </a:cubicBezTo>
                  <a:cubicBezTo>
                    <a:pt x="200336" y="211690"/>
                    <a:pt x="200336" y="211690"/>
                    <a:pt x="195229" y="211690"/>
                  </a:cubicBezTo>
                  <a:cubicBezTo>
                    <a:pt x="195229" y="207756"/>
                    <a:pt x="193952" y="206444"/>
                    <a:pt x="192675" y="203821"/>
                  </a:cubicBezTo>
                  <a:cubicBezTo>
                    <a:pt x="192675" y="203821"/>
                    <a:pt x="192675" y="203821"/>
                    <a:pt x="196506" y="199887"/>
                  </a:cubicBezTo>
                  <a:cubicBezTo>
                    <a:pt x="196506" y="199887"/>
                    <a:pt x="196506" y="198576"/>
                    <a:pt x="196506" y="197264"/>
                  </a:cubicBezTo>
                  <a:cubicBezTo>
                    <a:pt x="196506" y="197264"/>
                    <a:pt x="196506" y="197264"/>
                    <a:pt x="191398" y="192019"/>
                  </a:cubicBezTo>
                  <a:cubicBezTo>
                    <a:pt x="190121" y="190707"/>
                    <a:pt x="188844" y="190707"/>
                    <a:pt x="187567" y="192019"/>
                  </a:cubicBezTo>
                  <a:cubicBezTo>
                    <a:pt x="187567" y="192019"/>
                    <a:pt x="187567" y="192019"/>
                    <a:pt x="185013" y="194642"/>
                  </a:cubicBezTo>
                  <a:cubicBezTo>
                    <a:pt x="182460" y="193330"/>
                    <a:pt x="182460" y="193330"/>
                    <a:pt x="178629" y="192019"/>
                  </a:cubicBezTo>
                  <a:cubicBezTo>
                    <a:pt x="178629" y="192019"/>
                    <a:pt x="178629" y="192019"/>
                    <a:pt x="178629" y="188084"/>
                  </a:cubicBezTo>
                  <a:cubicBezTo>
                    <a:pt x="178629" y="186773"/>
                    <a:pt x="177352" y="184150"/>
                    <a:pt x="176075" y="184150"/>
                  </a:cubicBezTo>
                  <a:cubicBezTo>
                    <a:pt x="176075" y="184150"/>
                    <a:pt x="176075" y="184150"/>
                    <a:pt x="169690" y="184150"/>
                  </a:cubicBezTo>
                  <a:close/>
                  <a:moveTo>
                    <a:pt x="123825" y="165100"/>
                  </a:moveTo>
                  <a:lnTo>
                    <a:pt x="123825" y="176213"/>
                  </a:lnTo>
                  <a:lnTo>
                    <a:pt x="223838" y="176213"/>
                  </a:lnTo>
                  <a:lnTo>
                    <a:pt x="223838" y="165100"/>
                  </a:lnTo>
                  <a:close/>
                  <a:moveTo>
                    <a:pt x="123825" y="146050"/>
                  </a:moveTo>
                  <a:lnTo>
                    <a:pt x="123825" y="155575"/>
                  </a:lnTo>
                  <a:lnTo>
                    <a:pt x="223838" y="155575"/>
                  </a:lnTo>
                  <a:lnTo>
                    <a:pt x="223838" y="146050"/>
                  </a:lnTo>
                  <a:close/>
                  <a:moveTo>
                    <a:pt x="123825" y="131763"/>
                  </a:moveTo>
                  <a:lnTo>
                    <a:pt x="123825" y="139701"/>
                  </a:lnTo>
                  <a:lnTo>
                    <a:pt x="166688" y="139701"/>
                  </a:lnTo>
                  <a:lnTo>
                    <a:pt x="166688" y="131763"/>
                  </a:lnTo>
                  <a:close/>
                  <a:moveTo>
                    <a:pt x="123825" y="115888"/>
                  </a:moveTo>
                  <a:lnTo>
                    <a:pt x="123825" y="122238"/>
                  </a:lnTo>
                  <a:lnTo>
                    <a:pt x="166688" y="122238"/>
                  </a:lnTo>
                  <a:lnTo>
                    <a:pt x="166688" y="115888"/>
                  </a:lnTo>
                  <a:close/>
                  <a:moveTo>
                    <a:pt x="179388" y="100013"/>
                  </a:moveTo>
                  <a:lnTo>
                    <a:pt x="179388" y="139701"/>
                  </a:lnTo>
                  <a:lnTo>
                    <a:pt x="223838" y="139701"/>
                  </a:lnTo>
                  <a:lnTo>
                    <a:pt x="223838" y="100013"/>
                  </a:lnTo>
                  <a:close/>
                  <a:moveTo>
                    <a:pt x="123825" y="100013"/>
                  </a:moveTo>
                  <a:lnTo>
                    <a:pt x="123825" y="106363"/>
                  </a:lnTo>
                  <a:lnTo>
                    <a:pt x="166688" y="106363"/>
                  </a:lnTo>
                  <a:lnTo>
                    <a:pt x="166688" y="100013"/>
                  </a:lnTo>
                  <a:close/>
                  <a:moveTo>
                    <a:pt x="106363" y="76200"/>
                  </a:moveTo>
                  <a:lnTo>
                    <a:pt x="238126" y="76200"/>
                  </a:lnTo>
                  <a:lnTo>
                    <a:pt x="238126" y="254000"/>
                  </a:lnTo>
                  <a:lnTo>
                    <a:pt x="106363" y="254000"/>
                  </a:lnTo>
                  <a:close/>
                  <a:moveTo>
                    <a:pt x="103296" y="65088"/>
                  </a:moveTo>
                  <a:cubicBezTo>
                    <a:pt x="99421" y="65088"/>
                    <a:pt x="96838" y="67686"/>
                    <a:pt x="96838" y="71583"/>
                  </a:cubicBezTo>
                  <a:cubicBezTo>
                    <a:pt x="96838" y="71583"/>
                    <a:pt x="96838" y="71583"/>
                    <a:pt x="96838" y="258619"/>
                  </a:cubicBezTo>
                  <a:cubicBezTo>
                    <a:pt x="96838" y="262516"/>
                    <a:pt x="99421" y="265113"/>
                    <a:pt x="103296" y="265113"/>
                  </a:cubicBezTo>
                  <a:cubicBezTo>
                    <a:pt x="103296" y="265113"/>
                    <a:pt x="103296" y="265113"/>
                    <a:pt x="242781" y="265113"/>
                  </a:cubicBezTo>
                  <a:cubicBezTo>
                    <a:pt x="245364" y="265113"/>
                    <a:pt x="246655" y="263814"/>
                    <a:pt x="246655" y="263814"/>
                  </a:cubicBezTo>
                  <a:cubicBezTo>
                    <a:pt x="246655" y="263814"/>
                    <a:pt x="247947" y="263814"/>
                    <a:pt x="247947" y="263814"/>
                  </a:cubicBezTo>
                  <a:cubicBezTo>
                    <a:pt x="247947" y="262516"/>
                    <a:pt x="247947" y="262516"/>
                    <a:pt x="247947" y="262516"/>
                  </a:cubicBezTo>
                  <a:cubicBezTo>
                    <a:pt x="247947" y="262516"/>
                    <a:pt x="249238" y="261217"/>
                    <a:pt x="249238" y="258619"/>
                  </a:cubicBezTo>
                  <a:lnTo>
                    <a:pt x="249238" y="71583"/>
                  </a:lnTo>
                  <a:cubicBezTo>
                    <a:pt x="249238" y="67686"/>
                    <a:pt x="246655" y="65088"/>
                    <a:pt x="242781" y="65088"/>
                  </a:cubicBezTo>
                  <a:cubicBezTo>
                    <a:pt x="242781" y="65088"/>
                    <a:pt x="242781" y="65088"/>
                    <a:pt x="103296" y="65088"/>
                  </a:cubicBezTo>
                  <a:close/>
                  <a:moveTo>
                    <a:pt x="165894" y="0"/>
                  </a:moveTo>
                  <a:cubicBezTo>
                    <a:pt x="257515" y="0"/>
                    <a:pt x="331788" y="73918"/>
                    <a:pt x="331788" y="165100"/>
                  </a:cubicBezTo>
                  <a:cubicBezTo>
                    <a:pt x="331788" y="256282"/>
                    <a:pt x="257515" y="330200"/>
                    <a:pt x="165894" y="330200"/>
                  </a:cubicBezTo>
                  <a:cubicBezTo>
                    <a:pt x="74273" y="330200"/>
                    <a:pt x="0" y="256282"/>
                    <a:pt x="0" y="165100"/>
                  </a:cubicBezTo>
                  <a:cubicBezTo>
                    <a:pt x="0" y="73918"/>
                    <a:pt x="74273" y="0"/>
                    <a:pt x="165894" y="0"/>
                  </a:cubicBezTo>
                  <a:close/>
                </a:path>
              </a:pathLst>
            </a:custGeom>
            <a:solidFill>
              <a:srgbClr val="4BACC6"/>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32" name="Rectangle 1027"/>
          <p:cNvSpPr txBox="1">
            <a:spLocks noChangeArrowheads="1"/>
          </p:cNvSpPr>
          <p:nvPr/>
        </p:nvSpPr>
        <p:spPr bwMode="auto">
          <a:xfrm>
            <a:off x="1257300" y="3152775"/>
            <a:ext cx="262572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30000"/>
              </a:lnSpc>
              <a:spcBef>
                <a:spcPct val="0"/>
              </a:spcBef>
              <a:spcAft>
                <a:spcPct val="0"/>
              </a:spcAft>
              <a:buClr>
                <a:schemeClr val="tx1"/>
              </a:buClr>
              <a:buSzPct val="50000"/>
              <a:buFontTx/>
              <a:buNone/>
              <a:defRPr/>
            </a:pPr>
            <a:r>
              <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rPr>
              <a:t>一个有穷的指令集，这些指令为解决某一特定任务规定了一个运算序列</a:t>
            </a:r>
            <a:endPar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331779" name="Rectangle 1027"/>
          <p:cNvSpPr>
            <a:spLocks noGrp="1" noChangeArrowheads="1"/>
          </p:cNvSpPr>
          <p:nvPr>
            <p:ph idx="1" hasCustomPrompt="1"/>
          </p:nvPr>
        </p:nvSpPr>
        <p:spPr>
          <a:xfrm>
            <a:off x="1792288" y="1890713"/>
            <a:ext cx="1858963" cy="558800"/>
          </a:xfrm>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ct val="0"/>
              </a:spcBef>
              <a:spcAft>
                <a:spcPct val="0"/>
              </a:spcAft>
              <a:buClr>
                <a:schemeClr val="tx1"/>
              </a:buClr>
              <a:buSzPct val="50000"/>
              <a:buFontTx/>
              <a:buNone/>
              <a:defRPr/>
            </a:pPr>
            <a:r>
              <a:rPr kumimoji="1" lang="zh-CN" altLang="en-US" sz="2600" b="0" i="0" u="none" strike="noStrike" kern="0" cap="none" spc="0" normalizeH="0" baseline="0" noProof="0" dirty="0">
                <a:ln>
                  <a:noFill/>
                </a:ln>
                <a:solidFill>
                  <a:schemeClr val="bg1"/>
                </a:solidFill>
                <a:effectLst/>
                <a:uLnTx/>
                <a:uFillTx/>
                <a:latin typeface="+mn-lt"/>
                <a:ea typeface="+mn-ea"/>
                <a:cs typeface="+mn-ea"/>
                <a:sym typeface="+mn-lt"/>
              </a:rPr>
              <a:t>算法定义</a:t>
            </a:r>
            <a:endParaRPr kumimoji="1" lang="zh-CN" altLang="en-US" sz="26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33" name="Rectangle 1027"/>
          <p:cNvSpPr txBox="1">
            <a:spLocks noChangeArrowheads="1"/>
          </p:cNvSpPr>
          <p:nvPr/>
        </p:nvSpPr>
        <p:spPr bwMode="auto">
          <a:xfrm>
            <a:off x="5335588" y="1936750"/>
            <a:ext cx="20510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30000"/>
              </a:lnSpc>
              <a:spcBef>
                <a:spcPct val="0"/>
              </a:spcBef>
              <a:spcAft>
                <a:spcPct val="0"/>
              </a:spcAft>
              <a:buClr>
                <a:schemeClr val="tx1"/>
              </a:buClr>
              <a:buSzPct val="50000"/>
              <a:buFontTx/>
              <a:buNone/>
              <a:defRPr/>
            </a:pPr>
            <a:r>
              <a:rPr kumimoji="1" lang="zh-CN" altLang="en-US" sz="2600" b="0" i="0" u="none" strike="noStrike" kern="0" cap="none" spc="0" normalizeH="0" baseline="0" noProof="0" dirty="0">
                <a:ln>
                  <a:noFill/>
                </a:ln>
                <a:solidFill>
                  <a:schemeClr val="bg1"/>
                </a:solidFill>
                <a:effectLst/>
                <a:uLnTx/>
                <a:uFillTx/>
                <a:latin typeface="+mn-lt"/>
                <a:ea typeface="+mn-ea"/>
                <a:cs typeface="+mn-ea"/>
                <a:sym typeface="+mn-lt"/>
              </a:rPr>
              <a:t>算法的描述</a:t>
            </a:r>
            <a:endParaRPr kumimoji="1" lang="zh-CN" altLang="en-US" sz="2600" b="0" i="0" u="none" strike="noStrike" kern="0" cap="none" spc="0" normalizeH="0" baseline="0" noProof="0" dirty="0">
              <a:ln>
                <a:noFill/>
              </a:ln>
              <a:solidFill>
                <a:schemeClr val="bg1"/>
              </a:solidFill>
              <a:effectLst/>
              <a:uLnTx/>
              <a:uFillTx/>
              <a:latin typeface="+mn-lt"/>
              <a:ea typeface="+mn-ea"/>
              <a:cs typeface="+mn-ea"/>
              <a:sym typeface="+mn-lt"/>
            </a:endParaRPr>
          </a:p>
        </p:txBody>
      </p:sp>
      <p:sp>
        <p:nvSpPr>
          <p:cNvPr id="34" name="Rectangle 1027"/>
          <p:cNvSpPr txBox="1">
            <a:spLocks noChangeArrowheads="1"/>
          </p:cNvSpPr>
          <p:nvPr/>
        </p:nvSpPr>
        <p:spPr bwMode="auto">
          <a:xfrm>
            <a:off x="4972050" y="3197225"/>
            <a:ext cx="2597150"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30000"/>
              </a:lnSpc>
              <a:spcBef>
                <a:spcPct val="0"/>
              </a:spcBef>
              <a:spcAft>
                <a:spcPct val="0"/>
              </a:spcAft>
              <a:buClr>
                <a:schemeClr val="tx1"/>
              </a:buClr>
              <a:buSzPct val="50000"/>
              <a:buFontTx/>
              <a:buNone/>
              <a:defRPr/>
            </a:pPr>
            <a:r>
              <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rPr>
              <a:t>      自然语言</a:t>
            </a:r>
            <a:endPar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00000"/>
              </a:lnSpc>
              <a:spcBef>
                <a:spcPct val="20000"/>
              </a:spcBef>
              <a:spcAft>
                <a:spcPct val="0"/>
              </a:spcAft>
              <a:buClr>
                <a:srgbClr val="00CC00"/>
              </a:buClr>
              <a:buSzPct val="50000"/>
              <a:buFontTx/>
              <a:buNone/>
              <a:defRPr/>
            </a:pPr>
            <a:r>
              <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rPr>
              <a:t>流程图</a:t>
            </a:r>
            <a:endPar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00000"/>
              </a:lnSpc>
              <a:spcBef>
                <a:spcPct val="20000"/>
              </a:spcBef>
              <a:spcAft>
                <a:spcPct val="0"/>
              </a:spcAft>
              <a:buClr>
                <a:srgbClr val="00CC00"/>
              </a:buClr>
              <a:buSzPct val="50000"/>
              <a:buFontTx/>
              <a:buNone/>
              <a:defRPr/>
            </a:pPr>
            <a:r>
              <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rPr>
              <a:t>程序设计语言</a:t>
            </a:r>
            <a:endPar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endParaRPr>
          </a:p>
          <a:p>
            <a:pPr marL="457200" marR="0" lvl="1" indent="0" algn="l" defTabSz="914400" rtl="0" eaLnBrk="1" fontAlgn="base" latinLnBrk="0" hangingPunct="1">
              <a:lnSpc>
                <a:spcPct val="100000"/>
              </a:lnSpc>
              <a:spcBef>
                <a:spcPct val="20000"/>
              </a:spcBef>
              <a:spcAft>
                <a:spcPct val="0"/>
              </a:spcAft>
              <a:buClr>
                <a:srgbClr val="00CC00"/>
              </a:buClr>
              <a:buSzPct val="50000"/>
              <a:buFontTx/>
              <a:buNone/>
              <a:defRPr/>
            </a:pPr>
            <a:r>
              <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rPr>
              <a:t>伪码</a:t>
            </a:r>
            <a:endPar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31779">
                                            <p:txEl>
                                              <p:pRg st="0" end="0"/>
                                            </p:txEl>
                                          </p:spTgt>
                                        </p:tgtEl>
                                        <p:attrNameLst>
                                          <p:attrName>style.visibility</p:attrName>
                                        </p:attrNameLst>
                                      </p:cBhvr>
                                      <p:to>
                                        <p:strVal val="visible"/>
                                      </p:to>
                                    </p:set>
                                    <p:animEffect transition="in" filter="blinds(horizontal)">
                                      <p:cBhvr>
                                        <p:cTn id="13" dur="500"/>
                                        <p:tgtEl>
                                          <p:spTgt spid="33177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blinds(horizontal)">
                                      <p:cBhvr>
                                        <p:cTn id="18" dur="500"/>
                                        <p:tgtEl>
                                          <p:spTgt spid="3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animEffect transition="in" filter="blinds(horizontal)">
                                      <p:cBhvr>
                                        <p:cTn id="29" dur="500"/>
                                        <p:tgtEl>
                                          <p:spTgt spid="3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4">
                                            <p:txEl>
                                              <p:pRg st="0" end="0"/>
                                            </p:txEl>
                                          </p:spTgt>
                                        </p:tgtEl>
                                        <p:attrNameLst>
                                          <p:attrName>style.visibility</p:attrName>
                                        </p:attrNameLst>
                                      </p:cBhvr>
                                      <p:to>
                                        <p:strVal val="visible"/>
                                      </p:to>
                                    </p:set>
                                    <p:animEffect transition="in" filter="blinds(horizontal)">
                                      <p:cBhvr>
                                        <p:cTn id="34" dur="500"/>
                                        <p:tgtEl>
                                          <p:spTgt spid="3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4">
                                            <p:txEl>
                                              <p:pRg st="1" end="1"/>
                                            </p:txEl>
                                          </p:spTgt>
                                        </p:tgtEl>
                                        <p:attrNameLst>
                                          <p:attrName>style.visibility</p:attrName>
                                        </p:attrNameLst>
                                      </p:cBhvr>
                                      <p:to>
                                        <p:strVal val="visible"/>
                                      </p:to>
                                    </p:set>
                                    <p:animEffect transition="in" filter="blinds(horizontal)">
                                      <p:cBhvr>
                                        <p:cTn id="39" dur="500"/>
                                        <p:tgtEl>
                                          <p:spTgt spid="34">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4">
                                            <p:txEl>
                                              <p:pRg st="2" end="2"/>
                                            </p:txEl>
                                          </p:spTgt>
                                        </p:tgtEl>
                                        <p:attrNameLst>
                                          <p:attrName>style.visibility</p:attrName>
                                        </p:attrNameLst>
                                      </p:cBhvr>
                                      <p:to>
                                        <p:strVal val="visible"/>
                                      </p:to>
                                    </p:set>
                                    <p:animEffect transition="in" filter="blinds(horizontal)">
                                      <p:cBhvr>
                                        <p:cTn id="44" dur="500"/>
                                        <p:tgtEl>
                                          <p:spTgt spid="34">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34">
                                            <p:txEl>
                                              <p:pRg st="3" end="3"/>
                                            </p:txEl>
                                          </p:spTgt>
                                        </p:tgtEl>
                                        <p:attrNameLst>
                                          <p:attrName>style.visibility</p:attrName>
                                        </p:attrNameLst>
                                      </p:cBhvr>
                                      <p:to>
                                        <p:strVal val="visible"/>
                                      </p:to>
                                    </p:set>
                                    <p:animEffect transition="in" filter="blinds(horizontal)">
                                      <p:cBhvr>
                                        <p:cTn id="49"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2" build="p"/>
      <p:bldP spid="331779" grpId="0" bldLvl="2" build="p"/>
      <p:bldP spid="33" grpId="0" bldLvl="2" build="p"/>
      <p:bldP spid="34" grpId="0" bldLvl="2"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16"/>
          <p:cNvSpPr>
            <a:spLocks noChangeArrowheads="1"/>
          </p:cNvSpPr>
          <p:nvPr/>
        </p:nvSpPr>
        <p:spPr bwMode="auto">
          <a:xfrm>
            <a:off x="1111250" y="1346200"/>
            <a:ext cx="6413500"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1348" name="Rectangle 4"/>
          <p:cNvSpPr>
            <a:spLocks noChangeArrowheads="1"/>
          </p:cNvSpPr>
          <p:nvPr/>
        </p:nvSpPr>
        <p:spPr bwMode="auto">
          <a:xfrm>
            <a:off x="1333500" y="1300163"/>
            <a:ext cx="6838950" cy="663575"/>
          </a:xfrm>
          <a:prstGeom prst="rect">
            <a:avLst/>
          </a:prstGeom>
          <a:noFill/>
          <a:ln w="9525">
            <a:noFill/>
            <a:miter lim="800000"/>
          </a:ln>
        </p:spPr>
        <p:txBody>
          <a:bodyPr/>
          <a:lstStyle/>
          <a:p>
            <a:pPr marL="0" marR="0" lvl="0" indent="0" algn="l" defTabSz="914400" rtl="0" eaLnBrk="0" fontAlgn="base" latinLnBrk="0" hangingPunct="0">
              <a:lnSpc>
                <a:spcPct val="130000"/>
              </a:lnSpc>
              <a:spcBef>
                <a:spcPct val="0"/>
              </a:spcBef>
              <a:spcAft>
                <a:spcPct val="0"/>
              </a:spcAft>
              <a:buClr>
                <a:schemeClr val="tx1"/>
              </a:buClr>
              <a:buSzPct val="50000"/>
              <a:buFontTx/>
              <a:buNone/>
              <a:defRPr/>
            </a:pPr>
            <a:r>
              <a:rPr kumimoji="1" lang="zh-CN" altLang="en-US" sz="2400" b="0" i="0" u="sng" strike="noStrike" kern="1200" cap="none" spc="0" normalizeH="0" baseline="0" noProof="0" dirty="0">
                <a:ln>
                  <a:noFill/>
                </a:ln>
                <a:solidFill>
                  <a:schemeClr val="bg1"/>
                </a:solidFill>
                <a:effectLst/>
                <a:uLnTx/>
                <a:uFillTx/>
                <a:latin typeface="+mn-lt"/>
                <a:ea typeface="+mn-ea"/>
                <a:cs typeface="+mn-ea"/>
                <a:sym typeface="+mn-lt"/>
              </a:rPr>
              <a:t>算法的特性：</a:t>
            </a:r>
            <a:endParaRPr kumimoji="1"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3" name="Rectangle 1030"/>
          <p:cNvSpPr>
            <a:spLocks noChangeArrowheads="1"/>
          </p:cNvSpPr>
          <p:nvPr/>
        </p:nvSpPr>
        <p:spPr bwMode="auto">
          <a:xfrm>
            <a:off x="827088" y="215900"/>
            <a:ext cx="7850188" cy="685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算法和算法分析</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16" name="组合 15"/>
          <p:cNvGrpSpPr/>
          <p:nvPr/>
        </p:nvGrpSpPr>
        <p:grpSpPr>
          <a:xfrm>
            <a:off x="1098550" y="2187575"/>
            <a:ext cx="487363" cy="584200"/>
            <a:chOff x="685009" y="1514252"/>
            <a:chExt cx="365522" cy="438150"/>
          </a:xfrm>
        </p:grpSpPr>
        <p:sp>
          <p:nvSpPr>
            <p:cNvPr id="17" name="Flowchart: Off-page Connector 108"/>
            <p:cNvSpPr/>
            <p:nvPr/>
          </p:nvSpPr>
          <p:spPr bwMode="auto">
            <a:xfrm>
              <a:off x="704059" y="1529731"/>
              <a:ext cx="317897" cy="422672"/>
            </a:xfrm>
            <a:prstGeom prst="flowChartOffpageConnector">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8" name="Oval 111"/>
            <p:cNvSpPr/>
            <p:nvPr/>
          </p:nvSpPr>
          <p:spPr bwMode="auto">
            <a:xfrm>
              <a:off x="685009" y="1514252"/>
              <a:ext cx="365522" cy="419100"/>
            </a:xfrm>
            <a:prstGeom prst="ellipse">
              <a:avLst/>
            </a:prstGeom>
            <a:noFill/>
            <a:ln w="63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a:t>
              </a:r>
              <a:endParaRPr kumimoji="0" lang="en-US" altLang="zh-CN" sz="18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19" name="组合 18"/>
          <p:cNvGrpSpPr/>
          <p:nvPr/>
        </p:nvGrpSpPr>
        <p:grpSpPr>
          <a:xfrm>
            <a:off x="1092200" y="2949575"/>
            <a:ext cx="487363" cy="601663"/>
            <a:chOff x="685009" y="2261965"/>
            <a:chExt cx="365522" cy="451246"/>
          </a:xfrm>
        </p:grpSpPr>
        <p:sp>
          <p:nvSpPr>
            <p:cNvPr id="20" name="Flowchart: Off-page Connector 109"/>
            <p:cNvSpPr/>
            <p:nvPr/>
          </p:nvSpPr>
          <p:spPr bwMode="auto">
            <a:xfrm>
              <a:off x="704059" y="2290540"/>
              <a:ext cx="317897" cy="422671"/>
            </a:xfrm>
            <a:prstGeom prst="flowChartOffpageConnector">
              <a:avLst/>
            </a:prstGeom>
            <a:solidFill>
              <a:srgbClr val="4F81BD"/>
            </a:solidFill>
            <a:ln w="25400" cap="flat" cmpd="sng" algn="ctr">
              <a:no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1" name="Oval 112"/>
            <p:cNvSpPr/>
            <p:nvPr/>
          </p:nvSpPr>
          <p:spPr bwMode="auto">
            <a:xfrm>
              <a:off x="685009" y="2261965"/>
              <a:ext cx="365522" cy="419099"/>
            </a:xfrm>
            <a:prstGeom prst="ellipse">
              <a:avLst/>
            </a:prstGeom>
            <a:noFill/>
            <a:ln w="6350" cap="flat" cmpd="sng" algn="ctr">
              <a:no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2</a:t>
              </a:r>
              <a:endParaRPr kumimoji="0" lang="en-US" altLang="zh-CN" sz="18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22" name="组合 21"/>
          <p:cNvGrpSpPr/>
          <p:nvPr/>
        </p:nvGrpSpPr>
        <p:grpSpPr>
          <a:xfrm>
            <a:off x="1092200" y="3795713"/>
            <a:ext cx="487363" cy="601662"/>
            <a:chOff x="680246" y="3021584"/>
            <a:chExt cx="365522" cy="451246"/>
          </a:xfrm>
        </p:grpSpPr>
        <p:sp>
          <p:nvSpPr>
            <p:cNvPr id="23" name="Flowchart: Off-page Connector 110"/>
            <p:cNvSpPr/>
            <p:nvPr/>
          </p:nvSpPr>
          <p:spPr bwMode="auto">
            <a:xfrm>
              <a:off x="704058" y="3050159"/>
              <a:ext cx="317897" cy="422671"/>
            </a:xfrm>
            <a:prstGeom prst="flowChartOffpageConnector">
              <a:avLst/>
            </a:prstGeom>
            <a:solidFill>
              <a:srgbClr val="9BBB59"/>
            </a:solidFill>
            <a:ln w="25400" cap="flat" cmpd="sng" algn="ctr">
              <a:no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4" name="Oval 113"/>
            <p:cNvSpPr/>
            <p:nvPr/>
          </p:nvSpPr>
          <p:spPr bwMode="auto">
            <a:xfrm>
              <a:off x="680246" y="3021584"/>
              <a:ext cx="365522" cy="419100"/>
            </a:xfrm>
            <a:prstGeom prst="ellipse">
              <a:avLst/>
            </a:prstGeom>
            <a:noFill/>
            <a:ln w="6350" cap="flat" cmpd="sng" algn="ctr">
              <a:no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3</a:t>
              </a:r>
              <a:endParaRPr kumimoji="0" lang="en-US" altLang="zh-CN" sz="18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25" name="组合 24"/>
          <p:cNvGrpSpPr/>
          <p:nvPr/>
        </p:nvGrpSpPr>
        <p:grpSpPr>
          <a:xfrm>
            <a:off x="1092200" y="4637088"/>
            <a:ext cx="488950" cy="576262"/>
            <a:chOff x="704059" y="3810967"/>
            <a:chExt cx="366713" cy="432198"/>
          </a:xfrm>
        </p:grpSpPr>
        <p:sp>
          <p:nvSpPr>
            <p:cNvPr id="26" name="Flowchart: Off-page Connector 104"/>
            <p:cNvSpPr/>
            <p:nvPr/>
          </p:nvSpPr>
          <p:spPr bwMode="auto">
            <a:xfrm>
              <a:off x="727872" y="3862164"/>
              <a:ext cx="317898" cy="381001"/>
            </a:xfrm>
            <a:prstGeom prst="flowChartOffpageConnector">
              <a:avLst/>
            </a:prstGeom>
            <a:solidFill>
              <a:srgbClr val="4BACC6"/>
            </a:solidFill>
            <a:ln w="25400" cap="flat" cmpd="sng" algn="ctr">
              <a:no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7" name="Oval 107"/>
            <p:cNvSpPr/>
            <p:nvPr/>
          </p:nvSpPr>
          <p:spPr bwMode="auto">
            <a:xfrm>
              <a:off x="704059" y="3810967"/>
              <a:ext cx="366713" cy="419101"/>
            </a:xfrm>
            <a:prstGeom prst="ellipse">
              <a:avLst/>
            </a:prstGeom>
            <a:noFill/>
            <a:ln w="6350" cap="flat" cmpd="sng" algn="ctr">
              <a:no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4</a:t>
              </a:r>
              <a:endParaRPr kumimoji="0" lang="en-US" altLang="zh-CN" sz="18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grpSp>
        <p:nvGrpSpPr>
          <p:cNvPr id="32" name="组合 31"/>
          <p:cNvGrpSpPr/>
          <p:nvPr/>
        </p:nvGrpSpPr>
        <p:grpSpPr>
          <a:xfrm>
            <a:off x="1092200" y="5505450"/>
            <a:ext cx="487363" cy="601663"/>
            <a:chOff x="685009" y="2261965"/>
            <a:chExt cx="365522" cy="451246"/>
          </a:xfrm>
        </p:grpSpPr>
        <p:sp>
          <p:nvSpPr>
            <p:cNvPr id="33" name="Flowchart: Off-page Connector 109"/>
            <p:cNvSpPr/>
            <p:nvPr/>
          </p:nvSpPr>
          <p:spPr bwMode="auto">
            <a:xfrm>
              <a:off x="704059" y="2290540"/>
              <a:ext cx="317897" cy="422671"/>
            </a:xfrm>
            <a:prstGeom prst="flowChartOffpageConnector">
              <a:avLst/>
            </a:prstGeom>
            <a:solidFill>
              <a:srgbClr val="4F81BD"/>
            </a:solidFill>
            <a:ln w="25400" cap="flat" cmpd="sng" algn="ctr">
              <a:no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4" name="Oval 112"/>
            <p:cNvSpPr/>
            <p:nvPr/>
          </p:nvSpPr>
          <p:spPr bwMode="auto">
            <a:xfrm>
              <a:off x="685009" y="2261965"/>
              <a:ext cx="365522" cy="419099"/>
            </a:xfrm>
            <a:prstGeom prst="ellipse">
              <a:avLst/>
            </a:prstGeom>
            <a:noFill/>
            <a:ln w="6350" cap="flat" cmpd="sng" algn="ctr">
              <a:noFill/>
              <a:prstDash val="soli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5</a:t>
              </a:r>
              <a:endParaRPr kumimoji="0" lang="en-US" altLang="zh-CN" sz="18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35" name="Rectangle 4"/>
          <p:cNvSpPr>
            <a:spLocks noChangeArrowheads="1"/>
          </p:cNvSpPr>
          <p:nvPr/>
        </p:nvSpPr>
        <p:spPr bwMode="auto">
          <a:xfrm>
            <a:off x="1981200" y="2187575"/>
            <a:ext cx="6838950" cy="584200"/>
          </a:xfrm>
          <a:prstGeom prst="rect">
            <a:avLst/>
          </a:prstGeom>
          <a:noFill/>
          <a:ln w="9525">
            <a:noFill/>
            <a:miter lim="800000"/>
          </a:ln>
        </p:spPr>
        <p:txBody>
          <a:bodyPr/>
          <a:lstStyle/>
          <a:p>
            <a:pPr marL="0" marR="0" lvl="0" indent="0" algn="l" defTabSz="914400" rtl="0" eaLnBrk="0" fontAlgn="base" latinLnBrk="0" hangingPunct="0">
              <a:lnSpc>
                <a:spcPct val="130000"/>
              </a:lnSpc>
              <a:spcBef>
                <a:spcPct val="0"/>
              </a:spcBef>
              <a:spcAft>
                <a:spcPct val="0"/>
              </a:spcAft>
              <a:buClr>
                <a:schemeClr val="tx1"/>
              </a:buClr>
              <a:buSzPct val="50000"/>
              <a:buFontTx/>
              <a:buNone/>
              <a:defRPr/>
            </a:pP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输入</a:t>
            </a:r>
            <a:r>
              <a:rPr kumimoji="1" lang="zh-CN" altLang="en-US" sz="2400" b="0" i="0" u="none" strike="noStrike" kern="1200" cap="none" spc="0" normalizeH="0" baseline="0" noProof="0" dirty="0">
                <a:ln>
                  <a:noFill/>
                </a:ln>
                <a:solidFill>
                  <a:srgbClr val="C0504D"/>
                </a:solidFill>
                <a:effectLst/>
                <a:uLnTx/>
                <a:uFillTx/>
                <a:latin typeface="+mn-lt"/>
                <a:ea typeface="+mn-ea"/>
                <a:cs typeface="+mn-ea"/>
                <a:sym typeface="+mn-lt"/>
              </a:rPr>
              <a:t> </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     有</a:t>
            </a: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0</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个或多个输入</a:t>
            </a:r>
            <a:endPar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6" name="Rectangle 4"/>
          <p:cNvSpPr>
            <a:spLocks noChangeArrowheads="1"/>
          </p:cNvSpPr>
          <p:nvPr/>
        </p:nvSpPr>
        <p:spPr bwMode="auto">
          <a:xfrm>
            <a:off x="1981200" y="2938463"/>
            <a:ext cx="5686425" cy="587375"/>
          </a:xfrm>
          <a:prstGeom prst="rect">
            <a:avLst/>
          </a:prstGeom>
          <a:noFill/>
          <a:ln w="9525">
            <a:noFill/>
            <a:miter lim="800000"/>
          </a:ln>
        </p:spPr>
        <p:txBody>
          <a:bodyPr/>
          <a:lstStyle/>
          <a:p>
            <a:pPr marL="0" marR="0" lvl="0" indent="0" algn="l" defTabSz="914400" rtl="0" eaLnBrk="0" fontAlgn="base" latinLnBrk="0" hangingPunct="0">
              <a:lnSpc>
                <a:spcPct val="130000"/>
              </a:lnSpc>
              <a:spcBef>
                <a:spcPct val="0"/>
              </a:spcBef>
              <a:spcAft>
                <a:spcPct val="0"/>
              </a:spcAft>
              <a:buClr>
                <a:schemeClr val="tx1"/>
              </a:buClr>
              <a:buSzPct val="50000"/>
              <a:buFontTx/>
              <a:buNone/>
              <a:defRPr/>
            </a:pP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输出</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      有一个或多个输出</a:t>
            </a: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处理结果</a:t>
            </a:r>
            <a:r>
              <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7" name="Rectangle 4"/>
          <p:cNvSpPr>
            <a:spLocks noChangeArrowheads="1"/>
          </p:cNvSpPr>
          <p:nvPr/>
        </p:nvSpPr>
        <p:spPr bwMode="auto">
          <a:xfrm>
            <a:off x="1981200" y="3814763"/>
            <a:ext cx="6838950" cy="541338"/>
          </a:xfrm>
          <a:prstGeom prst="rect">
            <a:avLst/>
          </a:prstGeom>
          <a:noFill/>
          <a:ln w="9525">
            <a:noFill/>
            <a:miter lim="800000"/>
          </a:ln>
        </p:spPr>
        <p:txBody>
          <a:bodyPr/>
          <a:lstStyle/>
          <a:p>
            <a:pPr marL="0" marR="0" lvl="0" indent="0" algn="l" defTabSz="914400" rtl="0" eaLnBrk="0" fontAlgn="base" latinLnBrk="0" hangingPunct="0">
              <a:lnSpc>
                <a:spcPct val="130000"/>
              </a:lnSpc>
              <a:spcBef>
                <a:spcPct val="0"/>
              </a:spcBef>
              <a:spcAft>
                <a:spcPct val="0"/>
              </a:spcAft>
              <a:buClr>
                <a:schemeClr val="tx1"/>
              </a:buClr>
              <a:buSzPct val="50000"/>
              <a:buFontTx/>
              <a:buNone/>
              <a:defRPr/>
            </a:pP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确定性</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  每步定义都是确切、无歧义的</a:t>
            </a:r>
            <a:endPar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8" name="Rectangle 4"/>
          <p:cNvSpPr>
            <a:spLocks noChangeArrowheads="1"/>
          </p:cNvSpPr>
          <p:nvPr/>
        </p:nvSpPr>
        <p:spPr bwMode="auto">
          <a:xfrm>
            <a:off x="1981200" y="4606925"/>
            <a:ext cx="6838950" cy="608013"/>
          </a:xfrm>
          <a:prstGeom prst="rect">
            <a:avLst/>
          </a:prstGeom>
          <a:noFill/>
          <a:ln w="9525">
            <a:noFill/>
            <a:miter lim="800000"/>
          </a:ln>
        </p:spPr>
        <p:txBody>
          <a:bodyPr/>
          <a:lstStyle/>
          <a:p>
            <a:pPr marL="0" marR="0" lvl="0" indent="0" algn="l" defTabSz="914400" rtl="0" eaLnBrk="0" fontAlgn="base" latinLnBrk="0" hangingPunct="0">
              <a:lnSpc>
                <a:spcPct val="130000"/>
              </a:lnSpc>
              <a:spcBef>
                <a:spcPct val="0"/>
              </a:spcBef>
              <a:spcAft>
                <a:spcPct val="0"/>
              </a:spcAft>
              <a:buClr>
                <a:schemeClr val="tx1"/>
              </a:buClr>
              <a:buSzPct val="50000"/>
              <a:buFontTx/>
              <a:buNone/>
              <a:defRPr/>
            </a:pP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有穷性</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  算法应在执行有穷步后结束</a:t>
            </a:r>
            <a:endParaRPr kumimoji="1"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9" name="Rectangle 4"/>
          <p:cNvSpPr>
            <a:spLocks noChangeArrowheads="1"/>
          </p:cNvSpPr>
          <p:nvPr/>
        </p:nvSpPr>
        <p:spPr bwMode="auto">
          <a:xfrm>
            <a:off x="1981200" y="5481638"/>
            <a:ext cx="6838950" cy="684213"/>
          </a:xfrm>
          <a:prstGeom prst="rect">
            <a:avLst/>
          </a:prstGeom>
          <a:noFill/>
          <a:ln w="9525">
            <a:noFill/>
            <a:miter lim="800000"/>
          </a:ln>
        </p:spPr>
        <p:txBody>
          <a:bodyPr/>
          <a:lstStyle/>
          <a:p>
            <a:pPr marL="0" marR="0" lvl="0" indent="0" algn="l" defTabSz="914400" rtl="0" eaLnBrk="0" fontAlgn="base" latinLnBrk="0" hangingPunct="0">
              <a:lnSpc>
                <a:spcPct val="130000"/>
              </a:lnSpc>
              <a:spcBef>
                <a:spcPct val="0"/>
              </a:spcBef>
              <a:spcAft>
                <a:spcPct val="0"/>
              </a:spcAft>
              <a:buClr>
                <a:schemeClr val="tx1"/>
              </a:buClr>
              <a:buSzPct val="50000"/>
              <a:buFontTx/>
              <a:buNone/>
              <a:defRPr/>
            </a:pP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有效性</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  每一条运算应足够基本</a:t>
            </a:r>
            <a:endPar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
                                            <p:bg/>
                                          </p:spTgt>
                                        </p:tgtEl>
                                        <p:attrNameLst>
                                          <p:attrName>style.visibility</p:attrName>
                                        </p:attrNameLst>
                                      </p:cBhvr>
                                      <p:to>
                                        <p:strVal val="visible"/>
                                      </p:to>
                                    </p:set>
                                    <p:animEffect transition="in" filter="blinds(horizontal)">
                                      <p:cBhvr>
                                        <p:cTn id="7" dur="500"/>
                                        <p:tgtEl>
                                          <p:spTgt spid="40">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40">
                                            <p:txEl>
                                              <p:pRg st="0" end="0"/>
                                            </p:txEl>
                                          </p:spTgt>
                                        </p:tgtEl>
                                        <p:attrNameLst>
                                          <p:attrName>style.visibility</p:attrName>
                                        </p:attrNameLst>
                                      </p:cBhvr>
                                      <p:to>
                                        <p:strVal val="visible"/>
                                      </p:to>
                                    </p:set>
                                    <p:animEffect transition="in" filter="blinds(horizontal)">
                                      <p:cBhvr>
                                        <p:cTn id="12" dur="500"/>
                                        <p:tgtEl>
                                          <p:spTgt spid="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1348">
                                            <p:txEl>
                                              <p:pRg st="0" end="0"/>
                                            </p:txEl>
                                          </p:spTgt>
                                        </p:tgtEl>
                                        <p:attrNameLst>
                                          <p:attrName>style.visibility</p:attrName>
                                        </p:attrNameLst>
                                      </p:cBhvr>
                                      <p:to>
                                        <p:strVal val="visible"/>
                                      </p:to>
                                    </p:set>
                                    <p:animEffect transition="in" filter="blinds(horizontal)">
                                      <p:cBhvr>
                                        <p:cTn id="17" dur="500"/>
                                        <p:tgtEl>
                                          <p:spTgt spid="44134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animEffect transition="in" filter="blinds(horizontal)">
                                      <p:cBhvr>
                                        <p:cTn id="27" dur="500"/>
                                        <p:tgtEl>
                                          <p:spTgt spid="3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blinds(horizontal)">
                                      <p:cBhvr>
                                        <p:cTn id="37" dur="500"/>
                                        <p:tgtEl>
                                          <p:spTgt spid="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7">
                                            <p:txEl>
                                              <p:pRg st="0" end="0"/>
                                            </p:txEl>
                                          </p:spTgt>
                                        </p:tgtEl>
                                        <p:attrNameLst>
                                          <p:attrName>style.visibility</p:attrName>
                                        </p:attrNameLst>
                                      </p:cBhvr>
                                      <p:to>
                                        <p:strVal val="visible"/>
                                      </p:to>
                                    </p:set>
                                    <p:animEffect transition="in" filter="blinds(horizontal)">
                                      <p:cBhvr>
                                        <p:cTn id="47" dur="500"/>
                                        <p:tgtEl>
                                          <p:spTgt spid="37">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linds(horizontal)">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8">
                                            <p:txEl>
                                              <p:pRg st="0" end="0"/>
                                            </p:txEl>
                                          </p:spTgt>
                                        </p:tgtEl>
                                        <p:attrNameLst>
                                          <p:attrName>style.visibility</p:attrName>
                                        </p:attrNameLst>
                                      </p:cBhvr>
                                      <p:to>
                                        <p:strVal val="visible"/>
                                      </p:to>
                                    </p:set>
                                    <p:animEffect transition="in" filter="blinds(horizontal)">
                                      <p:cBhvr>
                                        <p:cTn id="57" dur="500"/>
                                        <p:tgtEl>
                                          <p:spTgt spid="38">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blinds(horizontal)">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9">
                                            <p:txEl>
                                              <p:pRg st="0" end="0"/>
                                            </p:txEl>
                                          </p:spTgt>
                                        </p:tgtEl>
                                        <p:attrNameLst>
                                          <p:attrName>style.visibility</p:attrName>
                                        </p:attrNameLst>
                                      </p:cBhvr>
                                      <p:to>
                                        <p:strVal val="visible"/>
                                      </p:to>
                                    </p:set>
                                    <p:animEffect transition="in" filter="blinds(horizontal)">
                                      <p:cBhvr>
                                        <p:cTn id="67"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ldLvl="2" animBg="1" build="p"/>
      <p:bldP spid="441348" grpId="0" bldLvl="2" build="p"/>
      <p:bldP spid="35" grpId="0" bldLvl="2" build="p"/>
      <p:bldP spid="36" grpId="0" bldLvl="2" build="p"/>
      <p:bldP spid="37" grpId="0" bldLvl="2" build="p"/>
      <p:bldP spid="38" grpId="0" bldLvl="2" build="p"/>
      <p:bldP spid="39" grpId="0" bldLvl="2"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1026"/>
          <p:cNvSpPr>
            <a:spLocks noGrp="1" noChangeArrowheads="1"/>
          </p:cNvSpPr>
          <p:nvPr>
            <p:ph type="title"/>
          </p:nvPr>
        </p:nvSpPr>
        <p:spPr>
          <a:xfrm>
            <a:off x="1090613" y="1752600"/>
            <a:ext cx="2859088" cy="549275"/>
          </a:xfrm>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0" cap="none" spc="0" normalizeH="0" baseline="0" noProof="0" dirty="0">
                <a:ln>
                  <a:noFill/>
                </a:ln>
                <a:solidFill>
                  <a:schemeClr val="tx1">
                    <a:lumMod val="95000"/>
                    <a:lumOff val="5000"/>
                  </a:schemeClr>
                </a:solidFill>
                <a:effectLst/>
                <a:uLnTx/>
                <a:uFillTx/>
                <a:latin typeface="+mn-lt"/>
                <a:ea typeface="+mn-ea"/>
                <a:cs typeface="+mn-ea"/>
                <a:sym typeface="+mn-lt"/>
              </a:rPr>
              <a:t>算法的评价</a:t>
            </a:r>
            <a:r>
              <a:rPr kumimoji="1" lang="en-US" altLang="zh-CN" sz="2400" b="0" i="0" u="none" strike="noStrike" kern="0" cap="none" spc="0" normalizeH="0" baseline="0" noProof="0" dirty="0">
                <a:ln>
                  <a:noFill/>
                </a:ln>
                <a:solidFill>
                  <a:schemeClr val="tx1">
                    <a:lumMod val="95000"/>
                    <a:lumOff val="5000"/>
                  </a:schemeClr>
                </a:solidFill>
                <a:effectLst/>
                <a:uLnTx/>
                <a:uFillTx/>
                <a:latin typeface="+mn-lt"/>
                <a:ea typeface="+mn-ea"/>
                <a:cs typeface="+mn-ea"/>
                <a:sym typeface="+mn-lt"/>
              </a:rPr>
              <a:t>:</a:t>
            </a:r>
            <a:endParaRPr kumimoji="1" lang="zh-CN" altLang="en-US" sz="2400" b="0" i="0" u="none" strike="noStrike" kern="0" cap="none" spc="0" normalizeH="0" baseline="0" noProof="0" dirty="0">
              <a:ln>
                <a:noFill/>
              </a:ln>
              <a:solidFill>
                <a:schemeClr val="tx1">
                  <a:lumMod val="95000"/>
                  <a:lumOff val="5000"/>
                </a:schemeClr>
              </a:solidFill>
              <a:effectLst/>
              <a:uLnTx/>
              <a:uFillTx/>
              <a:latin typeface="+mn-lt"/>
              <a:ea typeface="+mn-ea"/>
              <a:cs typeface="+mn-ea"/>
              <a:sym typeface="+mn-lt"/>
            </a:endParaRPr>
          </a:p>
        </p:txBody>
      </p:sp>
      <p:sp>
        <p:nvSpPr>
          <p:cNvPr id="335875" name="Rectangle 1027"/>
          <p:cNvSpPr>
            <a:spLocks noGrp="1" noChangeArrowheads="1"/>
          </p:cNvSpPr>
          <p:nvPr>
            <p:ph idx="1" hasCustomPrompt="1"/>
          </p:nvPr>
        </p:nvSpPr>
        <p:spPr>
          <a:xfrm>
            <a:off x="1279525" y="4248150"/>
            <a:ext cx="1241425" cy="666750"/>
          </a:xfrm>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ct val="0"/>
              </a:spcBef>
              <a:spcAft>
                <a:spcPct val="0"/>
              </a:spcAft>
              <a:buClr>
                <a:srgbClr val="00CC00"/>
              </a:buClr>
              <a:buSzPct val="50000"/>
              <a:buFontTx/>
              <a:buNone/>
              <a:defRPr/>
            </a:pPr>
            <a:r>
              <a:rPr kumimoji="1" lang="zh-CN" altLang="en-US" sz="2400" b="0" i="0" u="none" strike="noStrike" kern="0" cap="none" spc="0" normalizeH="0" baseline="0" noProof="0" dirty="0">
                <a:ln>
                  <a:noFill/>
                </a:ln>
                <a:solidFill>
                  <a:srgbClr val="4F81BD"/>
                </a:solidFill>
                <a:effectLst/>
                <a:uLnTx/>
                <a:uFillTx/>
                <a:latin typeface="+mn-lt"/>
                <a:ea typeface="+mn-ea"/>
                <a:cs typeface="+mn-ea"/>
                <a:sym typeface="+mn-lt"/>
              </a:rPr>
              <a:t>正确性</a:t>
            </a:r>
            <a:endParaRPr kumimoji="1" lang="zh-CN" altLang="en-US" sz="2400" b="0" i="0" u="none" strike="noStrike" kern="0" cap="none" spc="0" normalizeH="0" baseline="0" noProof="0" dirty="0">
              <a:ln>
                <a:noFill/>
              </a:ln>
              <a:solidFill>
                <a:srgbClr val="4F81BD"/>
              </a:solidFill>
              <a:effectLst/>
              <a:uLnTx/>
              <a:uFillTx/>
              <a:latin typeface="+mn-lt"/>
              <a:ea typeface="+mn-ea"/>
              <a:cs typeface="+mn-ea"/>
              <a:sym typeface="+mn-lt"/>
            </a:endParaRPr>
          </a:p>
        </p:txBody>
      </p:sp>
      <p:sp>
        <p:nvSpPr>
          <p:cNvPr id="5" name="Rectangle 1030"/>
          <p:cNvSpPr>
            <a:spLocks noChangeArrowheads="1"/>
          </p:cNvSpPr>
          <p:nvPr/>
        </p:nvSpPr>
        <p:spPr bwMode="auto">
          <a:xfrm>
            <a:off x="827088" y="215900"/>
            <a:ext cx="7850188" cy="685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算法和算法分析</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61445" name="组合 53"/>
          <p:cNvGrpSpPr/>
          <p:nvPr/>
        </p:nvGrpSpPr>
        <p:grpSpPr>
          <a:xfrm>
            <a:off x="1171575" y="2622550"/>
            <a:ext cx="1276350" cy="1436688"/>
            <a:chOff x="1168053" y="2217316"/>
            <a:chExt cx="1901372" cy="2140857"/>
          </a:xfrm>
        </p:grpSpPr>
        <p:sp>
          <p:nvSpPr>
            <p:cNvPr id="55" name="íṡľíḍè-Rectangle 22"/>
            <p:cNvSpPr/>
            <p:nvPr/>
          </p:nvSpPr>
          <p:spPr>
            <a:xfrm>
              <a:off x="1168053" y="2217316"/>
              <a:ext cx="1901372" cy="1901932"/>
            </a:xfrm>
            <a:prstGeom prst="rect">
              <a:avLst/>
            </a:pr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56" name="íṡľíḍè-Freeform: Shape 23"/>
            <p:cNvSpPr/>
            <p:nvPr/>
          </p:nvSpPr>
          <p:spPr>
            <a:xfrm rot="10800000">
              <a:off x="1168053" y="3989141"/>
              <a:ext cx="1901372" cy="369032"/>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F81BD">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59" name="îŝḷîḓé-Freeform: Shape 42"/>
            <p:cNvSpPr/>
            <p:nvPr/>
          </p:nvSpPr>
          <p:spPr bwMode="auto">
            <a:xfrm>
              <a:off x="1690695" y="2470435"/>
              <a:ext cx="943591" cy="943868"/>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1446" name="组合 59"/>
          <p:cNvGrpSpPr/>
          <p:nvPr/>
        </p:nvGrpSpPr>
        <p:grpSpPr>
          <a:xfrm>
            <a:off x="6610350" y="2622550"/>
            <a:ext cx="1277938" cy="1463675"/>
            <a:chOff x="9271092" y="2217316"/>
            <a:chExt cx="1901375" cy="2180771"/>
          </a:xfrm>
        </p:grpSpPr>
        <p:sp>
          <p:nvSpPr>
            <p:cNvPr id="61" name="íṡľíḍè-Rectangle 30"/>
            <p:cNvSpPr/>
            <p:nvPr/>
          </p:nvSpPr>
          <p:spPr>
            <a:xfrm>
              <a:off x="9271092" y="2217316"/>
              <a:ext cx="1901375" cy="1901670"/>
            </a:xfrm>
            <a:prstGeom prst="rect">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62" name="íṡľíḍè-Freeform: Shape 31"/>
            <p:cNvSpPr/>
            <p:nvPr/>
          </p:nvSpPr>
          <p:spPr>
            <a:xfrm rot="10800000">
              <a:off x="9271092" y="4029106"/>
              <a:ext cx="1901375" cy="368981"/>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8064A2">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65" name="îŝḷîḓé-Freeform: Shape 43"/>
            <p:cNvSpPr/>
            <p:nvPr/>
          </p:nvSpPr>
          <p:spPr bwMode="auto">
            <a:xfrm>
              <a:off x="9762379" y="2560280"/>
              <a:ext cx="838495" cy="839667"/>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1447" name="组合 65"/>
          <p:cNvGrpSpPr/>
          <p:nvPr/>
        </p:nvGrpSpPr>
        <p:grpSpPr>
          <a:xfrm>
            <a:off x="2984500" y="2622550"/>
            <a:ext cx="1276350" cy="1439863"/>
            <a:chOff x="3869067" y="2217316"/>
            <a:chExt cx="1901372" cy="2144485"/>
          </a:xfrm>
        </p:grpSpPr>
        <p:sp>
          <p:nvSpPr>
            <p:cNvPr id="67" name="íṡľíḍè-Rectangle 18"/>
            <p:cNvSpPr/>
            <p:nvPr/>
          </p:nvSpPr>
          <p:spPr>
            <a:xfrm>
              <a:off x="3869067" y="2217316"/>
              <a:ext cx="1901372" cy="1900954"/>
            </a:xfrm>
            <a:prstGeom prst="rect">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68" name="íṡľíḍè-Freeform: Shape 19"/>
            <p:cNvSpPr/>
            <p:nvPr/>
          </p:nvSpPr>
          <p:spPr>
            <a:xfrm rot="10800000">
              <a:off x="3869067" y="3990594"/>
              <a:ext cx="1901372" cy="371207"/>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71" name="îŝḷîḓé-Freeform: Shape 44"/>
            <p:cNvSpPr/>
            <p:nvPr/>
          </p:nvSpPr>
          <p:spPr bwMode="auto">
            <a:xfrm>
              <a:off x="4389343" y="2567243"/>
              <a:ext cx="851361" cy="851173"/>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1448" name="组合 71"/>
          <p:cNvGrpSpPr/>
          <p:nvPr/>
        </p:nvGrpSpPr>
        <p:grpSpPr>
          <a:xfrm>
            <a:off x="4797425" y="2622550"/>
            <a:ext cx="1276350" cy="1436688"/>
            <a:chOff x="6570080" y="2217316"/>
            <a:chExt cx="1901373" cy="2140857"/>
          </a:xfrm>
        </p:grpSpPr>
        <p:sp>
          <p:nvSpPr>
            <p:cNvPr id="73" name="íṡľíḍè-Rectangle 26"/>
            <p:cNvSpPr/>
            <p:nvPr/>
          </p:nvSpPr>
          <p:spPr>
            <a:xfrm>
              <a:off x="6570080" y="2217316"/>
              <a:ext cx="1901373" cy="1901932"/>
            </a:xfrm>
            <a:prstGeom prst="rect">
              <a:avLst/>
            </a:prstGeom>
            <a:solidFill>
              <a:srgbClr val="9BBB59"/>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74" name="íṡľíḍè-Freeform: Shape 27"/>
            <p:cNvSpPr/>
            <p:nvPr/>
          </p:nvSpPr>
          <p:spPr>
            <a:xfrm rot="10800000">
              <a:off x="6570080" y="3989141"/>
              <a:ext cx="1901373" cy="369032"/>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9BBB59">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77" name="îŝḷîḓé-Freeform: Shape 45"/>
            <p:cNvSpPr/>
            <p:nvPr/>
          </p:nvSpPr>
          <p:spPr bwMode="auto">
            <a:xfrm>
              <a:off x="7092722" y="2560327"/>
              <a:ext cx="851361" cy="851611"/>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79" name="Rectangle 1027"/>
          <p:cNvSpPr txBox="1">
            <a:spLocks noChangeArrowheads="1"/>
          </p:cNvSpPr>
          <p:nvPr/>
        </p:nvSpPr>
        <p:spPr bwMode="auto">
          <a:xfrm>
            <a:off x="2954338" y="4248150"/>
            <a:ext cx="130651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30000"/>
              </a:lnSpc>
              <a:spcBef>
                <a:spcPct val="0"/>
              </a:spcBef>
              <a:spcAft>
                <a:spcPct val="0"/>
              </a:spcAft>
              <a:buClr>
                <a:srgbClr val="00CC00"/>
              </a:buClr>
              <a:buSzPct val="50000"/>
              <a:buFontTx/>
              <a:buNone/>
              <a:defRPr/>
            </a:pPr>
            <a:r>
              <a:rPr kumimoji="1" lang="zh-CN" altLang="en-US" sz="2400" b="0" i="0" u="none" strike="noStrike" kern="0" cap="none" spc="0" normalizeH="0" baseline="0" noProof="0" dirty="0">
                <a:ln>
                  <a:noFill/>
                </a:ln>
                <a:solidFill>
                  <a:srgbClr val="C0504D"/>
                </a:solidFill>
                <a:effectLst/>
                <a:uLnTx/>
                <a:uFillTx/>
                <a:latin typeface="+mn-lt"/>
                <a:ea typeface="+mn-ea"/>
                <a:cs typeface="+mn-ea"/>
                <a:sym typeface="+mn-lt"/>
              </a:rPr>
              <a:t>可读性</a:t>
            </a:r>
            <a:endParaRPr kumimoji="1" lang="zh-CN" altLang="en-US" sz="2400" b="0" i="0" u="none" strike="noStrike" kern="0" cap="none" spc="0" normalizeH="0" baseline="0" noProof="0" dirty="0">
              <a:ln>
                <a:noFill/>
              </a:ln>
              <a:solidFill>
                <a:srgbClr val="C0504D"/>
              </a:solidFill>
              <a:effectLst/>
              <a:uLnTx/>
              <a:uFillTx/>
              <a:latin typeface="+mn-lt"/>
              <a:ea typeface="+mn-ea"/>
              <a:cs typeface="+mn-ea"/>
              <a:sym typeface="+mn-lt"/>
            </a:endParaRPr>
          </a:p>
        </p:txBody>
      </p:sp>
      <p:sp>
        <p:nvSpPr>
          <p:cNvPr id="80" name="Rectangle 1027"/>
          <p:cNvSpPr txBox="1">
            <a:spLocks noChangeArrowheads="1"/>
          </p:cNvSpPr>
          <p:nvPr/>
        </p:nvSpPr>
        <p:spPr bwMode="auto">
          <a:xfrm>
            <a:off x="4856163" y="4238625"/>
            <a:ext cx="133667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30000"/>
              </a:lnSpc>
              <a:spcBef>
                <a:spcPct val="0"/>
              </a:spcBef>
              <a:spcAft>
                <a:spcPct val="0"/>
              </a:spcAft>
              <a:buClr>
                <a:srgbClr val="00CC00"/>
              </a:buClr>
              <a:buSzPct val="50000"/>
              <a:buFontTx/>
              <a:buNone/>
              <a:defRPr/>
            </a:pPr>
            <a:r>
              <a:rPr kumimoji="1" lang="zh-CN" altLang="en-US" sz="2400" b="0" i="0" u="none" strike="noStrike" kern="0" cap="none" spc="0" normalizeH="0" baseline="0" noProof="0" dirty="0">
                <a:ln>
                  <a:noFill/>
                </a:ln>
                <a:solidFill>
                  <a:srgbClr val="9BBB59"/>
                </a:solidFill>
                <a:effectLst/>
                <a:uLnTx/>
                <a:uFillTx/>
                <a:latin typeface="+mn-lt"/>
                <a:ea typeface="+mn-ea"/>
                <a:cs typeface="+mn-ea"/>
                <a:sym typeface="+mn-lt"/>
              </a:rPr>
              <a:t>健壮性</a:t>
            </a:r>
            <a:endParaRPr kumimoji="1" lang="zh-CN" altLang="en-US" sz="2400" b="0" i="0" u="none" strike="noStrike" kern="0" cap="none" spc="0" normalizeH="0" baseline="0" noProof="0" dirty="0">
              <a:ln>
                <a:noFill/>
              </a:ln>
              <a:solidFill>
                <a:srgbClr val="9BBB59"/>
              </a:solidFill>
              <a:effectLst/>
              <a:uLnTx/>
              <a:uFillTx/>
              <a:latin typeface="+mn-lt"/>
              <a:ea typeface="+mn-ea"/>
              <a:cs typeface="+mn-ea"/>
              <a:sym typeface="+mn-lt"/>
            </a:endParaRPr>
          </a:p>
        </p:txBody>
      </p:sp>
      <p:sp>
        <p:nvSpPr>
          <p:cNvPr id="81" name="Rectangle 1027"/>
          <p:cNvSpPr txBox="1">
            <a:spLocks noChangeArrowheads="1"/>
          </p:cNvSpPr>
          <p:nvPr/>
        </p:nvSpPr>
        <p:spPr bwMode="auto">
          <a:xfrm>
            <a:off x="6777038" y="4238625"/>
            <a:ext cx="1576388"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30000"/>
              </a:lnSpc>
              <a:spcBef>
                <a:spcPct val="0"/>
              </a:spcBef>
              <a:spcAft>
                <a:spcPct val="0"/>
              </a:spcAft>
              <a:buClr>
                <a:srgbClr val="00CC00"/>
              </a:buClr>
              <a:buSzPct val="50000"/>
              <a:buFontTx/>
              <a:buNone/>
              <a:defRPr/>
            </a:pPr>
            <a:r>
              <a:rPr kumimoji="1" lang="zh-CN" altLang="en-US" sz="2400" b="0" i="0" u="none" strike="noStrike" kern="0" cap="none" spc="0" normalizeH="0" baseline="0" noProof="0" dirty="0">
                <a:ln>
                  <a:noFill/>
                </a:ln>
                <a:solidFill>
                  <a:srgbClr val="8064A2"/>
                </a:solidFill>
                <a:effectLst/>
                <a:uLnTx/>
                <a:uFillTx/>
                <a:latin typeface="+mn-lt"/>
                <a:ea typeface="+mn-ea"/>
                <a:cs typeface="+mn-ea"/>
                <a:sym typeface="+mn-lt"/>
              </a:rPr>
              <a:t>高效性</a:t>
            </a:r>
            <a:endParaRPr kumimoji="1" lang="en-US" altLang="zh-CN" sz="2400" b="0" i="0" u="none" strike="noStrike" kern="0" cap="none" spc="0" normalizeH="0" baseline="0" noProof="0" dirty="0">
              <a:ln>
                <a:noFill/>
              </a:ln>
              <a:solidFill>
                <a:srgbClr val="8064A2"/>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
                <a:srgbClr val="00CC00"/>
              </a:buClr>
              <a:buSzPct val="50000"/>
              <a:buFontTx/>
              <a:buNone/>
              <a:defRPr/>
            </a:pPr>
            <a:r>
              <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rPr>
              <a:t>时间代价</a:t>
            </a:r>
            <a:endParaRPr kumimoji="1" lang="en-US" altLang="zh-CN" sz="20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
                <a:srgbClr val="00CC00"/>
              </a:buClr>
              <a:buSzPct val="50000"/>
              <a:buFontTx/>
              <a:buNone/>
              <a:defRPr/>
            </a:pPr>
            <a:r>
              <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rPr>
              <a:t>空间代价</a:t>
            </a:r>
            <a:endParaRPr kumimoji="1" lang="zh-CN" altLang="en-US" sz="2000" b="0" i="0" u="none" strike="noStrike" kern="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ransition>
    <p:spli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9050" y="3190875"/>
            <a:ext cx="9144000" cy="27352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36902" name="Rectangle 2054"/>
          <p:cNvSpPr>
            <a:spLocks noGrp="1" noChangeArrowheads="1"/>
          </p:cNvSpPr>
          <p:nvPr>
            <p:ph type="title"/>
          </p:nvPr>
        </p:nvSpPr>
        <p:spPr>
          <a:xfrm>
            <a:off x="879475" y="1187450"/>
            <a:ext cx="4454525" cy="549275"/>
          </a:xfrm>
        </p:spPr>
        <p:txBody>
          <a:bodyPr vert="horz" wrap="square" lIns="91440" tIns="45720" rIns="91440" bIns="45720" numCol="1" anchor="ctr" anchorCtr="0" compatLnSpc="1"/>
          <a:lstStyle/>
          <a:p>
            <a:pPr marL="0" marR="0" lvl="0" indent="0" algn="l" defTabSz="914400" rtl="0" eaLnBrk="1" fontAlgn="base" latinLnBrk="0" hangingPunct="1">
              <a:lnSpc>
                <a:spcPct val="130000"/>
              </a:lnSpc>
              <a:spcBef>
                <a:spcPct val="0"/>
              </a:spcBef>
              <a:spcAft>
                <a:spcPct val="0"/>
              </a:spcAft>
              <a:buClrTx/>
              <a:buSzTx/>
              <a:buFontTx/>
              <a:buNone/>
              <a:defRPr/>
            </a:pPr>
            <a:r>
              <a:rPr kumimoji="1" lang="zh-CN" altLang="en-US" sz="2400" b="0" i="0" u="none" strike="noStrike" kern="0" cap="none" spc="0" normalizeH="0" baseline="0" noProof="0" dirty="0">
                <a:ln>
                  <a:noFill/>
                </a:ln>
                <a:solidFill>
                  <a:schemeClr val="hlink"/>
                </a:solidFill>
                <a:effectLst/>
                <a:uLnTx/>
                <a:uFillTx/>
                <a:latin typeface="+mn-lt"/>
                <a:ea typeface="+mn-ea"/>
                <a:cs typeface="+mn-ea"/>
                <a:sym typeface="+mn-lt"/>
              </a:rPr>
              <a:t>算法的效率的度量</a:t>
            </a:r>
            <a:endParaRPr kumimoji="1" lang="zh-CN" altLang="en-US" sz="2400" b="0" i="0" u="none" strike="noStrike" kern="0" cap="none" spc="0" normalizeH="0" baseline="0" noProof="0" dirty="0">
              <a:ln>
                <a:noFill/>
              </a:ln>
              <a:solidFill>
                <a:schemeClr val="hlink"/>
              </a:solidFill>
              <a:effectLst/>
              <a:uLnTx/>
              <a:uFillTx/>
              <a:latin typeface="+mn-lt"/>
              <a:ea typeface="+mn-ea"/>
              <a:cs typeface="+mn-ea"/>
              <a:sym typeface="+mn-lt"/>
            </a:endParaRPr>
          </a:p>
        </p:txBody>
      </p:sp>
      <p:sp>
        <p:nvSpPr>
          <p:cNvPr id="55297" name="Rectangle 2053"/>
          <p:cNvSpPr>
            <a:spLocks noGrp="1" noChangeArrowheads="1"/>
          </p:cNvSpPr>
          <p:nvPr>
            <p:ph idx="1" hasCustomPrompt="1"/>
          </p:nvPr>
        </p:nvSpPr>
        <p:spPr>
          <a:xfrm>
            <a:off x="-19050" y="1863725"/>
            <a:ext cx="9144000" cy="1090613"/>
          </a:xfrm>
        </p:spPr>
        <p:txBody>
          <a:bodyPr vert="horz" wrap="square" lIns="91440" tIns="45720" rIns="91440" bIns="45720" numCol="1" anchor="t" anchorCtr="0" compatLnSpc="1"/>
          <a:lstStyle/>
          <a:p>
            <a:pPr marL="0" marR="0" lvl="0" indent="538480" algn="l" defTabSz="914400" rtl="0" eaLnBrk="1" fontAlgn="base" latinLnBrk="0" hangingPunct="1">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用依据该算法编制的程序在计算机上执行所消耗的时间来度量	</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5" name="Rectangle 1030"/>
          <p:cNvSpPr>
            <a:spLocks noChangeArrowheads="1"/>
          </p:cNvSpPr>
          <p:nvPr/>
        </p:nvSpPr>
        <p:spPr bwMode="auto">
          <a:xfrm>
            <a:off x="827088" y="215900"/>
            <a:ext cx="7850188" cy="685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算法和算法分析</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6" name="Rectangle 1027"/>
          <p:cNvSpPr txBox="1">
            <a:spLocks noChangeArrowheads="1"/>
          </p:cNvSpPr>
          <p:nvPr/>
        </p:nvSpPr>
        <p:spPr bwMode="auto">
          <a:xfrm>
            <a:off x="2122488" y="5100638"/>
            <a:ext cx="17113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30000"/>
              </a:lnSpc>
              <a:spcBef>
                <a:spcPct val="0"/>
              </a:spcBef>
              <a:spcAft>
                <a:spcPct val="0"/>
              </a:spcAft>
              <a:buClr>
                <a:srgbClr val="00CC00"/>
              </a:buClr>
              <a:buSzPct val="50000"/>
              <a:buFontTx/>
              <a:buNone/>
              <a:defRPr/>
            </a:pPr>
            <a:r>
              <a:rPr kumimoji="1" lang="zh-CN" altLang="en-US" sz="2400" b="0" i="0" u="none" strike="noStrike" kern="0" cap="none" spc="0" normalizeH="0" baseline="0" noProof="0" dirty="0">
                <a:ln>
                  <a:noFill/>
                </a:ln>
                <a:solidFill>
                  <a:srgbClr val="4F81BD"/>
                </a:solidFill>
                <a:effectLst/>
                <a:uLnTx/>
                <a:uFillTx/>
                <a:latin typeface="+mn-lt"/>
                <a:ea typeface="+mn-ea"/>
                <a:cs typeface="+mn-ea"/>
                <a:sym typeface="+mn-lt"/>
              </a:rPr>
              <a:t>事后统计</a:t>
            </a:r>
            <a:endParaRPr kumimoji="1" lang="zh-CN" altLang="en-US" sz="2400" b="0" i="0" u="none" strike="noStrike" kern="0" cap="none" spc="0" normalizeH="0" baseline="0" noProof="0" dirty="0">
              <a:ln>
                <a:noFill/>
              </a:ln>
              <a:solidFill>
                <a:srgbClr val="4F81BD"/>
              </a:solidFill>
              <a:effectLst/>
              <a:uLnTx/>
              <a:uFillTx/>
              <a:latin typeface="+mn-lt"/>
              <a:ea typeface="+mn-ea"/>
              <a:cs typeface="+mn-ea"/>
              <a:sym typeface="+mn-lt"/>
            </a:endParaRPr>
          </a:p>
        </p:txBody>
      </p:sp>
      <p:grpSp>
        <p:nvGrpSpPr>
          <p:cNvPr id="62471" name="组合 6"/>
          <p:cNvGrpSpPr/>
          <p:nvPr/>
        </p:nvGrpSpPr>
        <p:grpSpPr>
          <a:xfrm>
            <a:off x="2139950" y="3475038"/>
            <a:ext cx="1276350" cy="1438275"/>
            <a:chOff x="1168053" y="2217316"/>
            <a:chExt cx="1901372" cy="2140857"/>
          </a:xfrm>
        </p:grpSpPr>
        <p:sp>
          <p:nvSpPr>
            <p:cNvPr id="8" name="íṡľíḍè-Rectangle 22"/>
            <p:cNvSpPr/>
            <p:nvPr/>
          </p:nvSpPr>
          <p:spPr>
            <a:xfrm>
              <a:off x="1168053" y="2217316"/>
              <a:ext cx="1901372" cy="1902196"/>
            </a:xfrm>
            <a:prstGeom prst="rect">
              <a:avLst/>
            </a:pr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9" name="íṡľíḍè-Freeform: Shape 23"/>
            <p:cNvSpPr/>
            <p:nvPr/>
          </p:nvSpPr>
          <p:spPr>
            <a:xfrm rot="10800000">
              <a:off x="1168053" y="3987185"/>
              <a:ext cx="1901372" cy="370988"/>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4F81BD">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10" name="îŝḷîḓé-Freeform: Shape 42"/>
            <p:cNvSpPr/>
            <p:nvPr/>
          </p:nvSpPr>
          <p:spPr bwMode="auto">
            <a:xfrm>
              <a:off x="1690695" y="2470154"/>
              <a:ext cx="943591" cy="942828"/>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2472" name="组合 10"/>
          <p:cNvGrpSpPr/>
          <p:nvPr/>
        </p:nvGrpSpPr>
        <p:grpSpPr>
          <a:xfrm>
            <a:off x="5154613" y="3475038"/>
            <a:ext cx="1276350" cy="1439862"/>
            <a:chOff x="3869067" y="2217316"/>
            <a:chExt cx="1901372" cy="2144485"/>
          </a:xfrm>
        </p:grpSpPr>
        <p:sp>
          <p:nvSpPr>
            <p:cNvPr id="12" name="íṡľíḍè-Rectangle 18"/>
            <p:cNvSpPr/>
            <p:nvPr/>
          </p:nvSpPr>
          <p:spPr>
            <a:xfrm>
              <a:off x="3869067" y="2217316"/>
              <a:ext cx="1901372" cy="1900955"/>
            </a:xfrm>
            <a:prstGeom prst="rect">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13" name="íṡľíḍè-Freeform: Shape 19"/>
            <p:cNvSpPr/>
            <p:nvPr/>
          </p:nvSpPr>
          <p:spPr>
            <a:xfrm rot="10800000">
              <a:off x="3869067" y="3990595"/>
              <a:ext cx="1901372" cy="371206"/>
            </a:xfrm>
            <a:custGeom>
              <a:avLst/>
              <a:gdLst>
                <a:gd name="connsiteX0" fmla="*/ 1901372 w 1901372"/>
                <a:gd name="connsiteY0" fmla="*/ 370114 h 370114"/>
                <a:gd name="connsiteX1" fmla="*/ 0 w 1901372"/>
                <a:gd name="connsiteY1" fmla="*/ 370114 h 370114"/>
                <a:gd name="connsiteX2" fmla="*/ 0 w 1901372"/>
                <a:gd name="connsiteY2" fmla="*/ 239486 h 370114"/>
                <a:gd name="connsiteX3" fmla="*/ 639355 w 1901372"/>
                <a:gd name="connsiteY3" fmla="*/ 239486 h 370114"/>
                <a:gd name="connsiteX4" fmla="*/ 950686 w 1901372"/>
                <a:gd name="connsiteY4" fmla="*/ 0 h 370114"/>
                <a:gd name="connsiteX5" fmla="*/ 1262017 w 1901372"/>
                <a:gd name="connsiteY5" fmla="*/ 239486 h 370114"/>
                <a:gd name="connsiteX6" fmla="*/ 1901372 w 1901372"/>
                <a:gd name="connsiteY6" fmla="*/ 239486 h 37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372" h="370114">
                  <a:moveTo>
                    <a:pt x="1901372" y="370114"/>
                  </a:moveTo>
                  <a:lnTo>
                    <a:pt x="0" y="370114"/>
                  </a:lnTo>
                  <a:lnTo>
                    <a:pt x="0" y="239486"/>
                  </a:lnTo>
                  <a:lnTo>
                    <a:pt x="639355" y="239486"/>
                  </a:lnTo>
                  <a:lnTo>
                    <a:pt x="950686" y="0"/>
                  </a:lnTo>
                  <a:lnTo>
                    <a:pt x="1262017" y="239486"/>
                  </a:lnTo>
                  <a:lnTo>
                    <a:pt x="1901372" y="239486"/>
                  </a:lnTo>
                  <a:close/>
                </a:path>
              </a:pathLst>
            </a:custGeom>
            <a:solidFill>
              <a:srgbClr val="C0504D">
                <a:lumMod val="75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Arial" panose="020B0604020202020204" pitchFamily="34" charset="0"/>
                <a:ea typeface="+mn-ea"/>
                <a:cs typeface="+mn-cs"/>
                <a:sym typeface="Arial" panose="020B0604020202020204" pitchFamily="34" charset="0"/>
              </a:endParaRPr>
            </a:p>
          </p:txBody>
        </p:sp>
        <p:sp>
          <p:nvSpPr>
            <p:cNvPr id="14" name="îŝḷîḓé-Freeform: Shape 44"/>
            <p:cNvSpPr/>
            <p:nvPr/>
          </p:nvSpPr>
          <p:spPr bwMode="auto">
            <a:xfrm>
              <a:off x="4389343" y="2567243"/>
              <a:ext cx="851361" cy="851174"/>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ysClr val="window" lastClr="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5" name="Rectangle 1027"/>
          <p:cNvSpPr txBox="1">
            <a:spLocks noChangeArrowheads="1"/>
          </p:cNvSpPr>
          <p:nvPr/>
        </p:nvSpPr>
        <p:spPr bwMode="auto">
          <a:xfrm>
            <a:off x="4879975" y="5094288"/>
            <a:ext cx="21399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l" defTabSz="914400" rtl="0" eaLnBrk="1" fontAlgn="base" latinLnBrk="0" hangingPunct="1">
              <a:lnSpc>
                <a:spcPct val="130000"/>
              </a:lnSpc>
              <a:spcBef>
                <a:spcPct val="0"/>
              </a:spcBef>
              <a:spcAft>
                <a:spcPct val="0"/>
              </a:spcAft>
              <a:buClr>
                <a:srgbClr val="00CC00"/>
              </a:buClr>
              <a:buSzPct val="50000"/>
              <a:buFontTx/>
              <a:buNone/>
              <a:defRPr/>
            </a:pPr>
            <a:r>
              <a:rPr kumimoji="1" lang="zh-CN" altLang="en-US" sz="2400" b="0" i="0" u="none" strike="noStrike" kern="0" cap="none" spc="0" normalizeH="0" baseline="0" noProof="0" dirty="0">
                <a:ln>
                  <a:noFill/>
                </a:ln>
                <a:solidFill>
                  <a:srgbClr val="C0504D"/>
                </a:solidFill>
                <a:effectLst/>
                <a:uLnTx/>
                <a:uFillTx/>
                <a:latin typeface="+mn-lt"/>
                <a:ea typeface="+mn-ea"/>
                <a:cs typeface="+mn-ea"/>
                <a:sym typeface="+mn-lt"/>
              </a:rPr>
              <a:t>事前分析估计</a:t>
            </a:r>
            <a:endParaRPr kumimoji="1" lang="zh-CN" altLang="en-US" sz="2400" b="0" i="0" u="none" strike="noStrike" kern="0" cap="none" spc="0" normalizeH="0" baseline="0" noProof="0" dirty="0">
              <a:ln>
                <a:noFill/>
              </a:ln>
              <a:solidFill>
                <a:srgbClr val="C0504D"/>
              </a:solidFill>
              <a:effectLst/>
              <a:uLnTx/>
              <a:uFillTx/>
              <a:latin typeface="+mn-lt"/>
              <a:ea typeface="+mn-ea"/>
              <a:cs typeface="+mn-ea"/>
              <a:sym typeface="+mn-lt"/>
            </a:endParaRPr>
          </a:p>
        </p:txBody>
      </p:sp>
    </p:spTree>
  </p:cSld>
  <p:clrMapOvr>
    <a:masterClrMapping/>
  </p:clrMapOvr>
  <p:transition>
    <p:spli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30"/>
          <p:cNvSpPr>
            <a:spLocks noChangeArrowheads="1"/>
          </p:cNvSpPr>
          <p:nvPr/>
        </p:nvSpPr>
        <p:spPr bwMode="auto">
          <a:xfrm>
            <a:off x="827088" y="215900"/>
            <a:ext cx="7850188" cy="685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算法和算法分析</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5" name="矩形 4"/>
          <p:cNvSpPr/>
          <p:nvPr/>
        </p:nvSpPr>
        <p:spPr>
          <a:xfrm>
            <a:off x="536575" y="1779588"/>
            <a:ext cx="8061325" cy="1560513"/>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a:off x="536575" y="3532188"/>
            <a:ext cx="5464175" cy="2089150"/>
          </a:xfrm>
          <a:prstGeom prst="rect">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10" name="等腰三角形 30"/>
          <p:cNvSpPr/>
          <p:nvPr/>
        </p:nvSpPr>
        <p:spPr>
          <a:xfrm rot="16200000" flipH="1">
            <a:off x="6308725" y="3336925"/>
            <a:ext cx="2089150" cy="2479675"/>
          </a:xfrm>
          <a:custGeom>
            <a:avLst/>
            <a:gdLst/>
            <a:ahLst/>
            <a:cxnLst/>
            <a:rect l="l" t="t" r="r" b="b"/>
            <a:pathLst>
              <a:path w="1450218" h="1860602">
                <a:moveTo>
                  <a:pt x="0" y="132410"/>
                </a:moveTo>
                <a:lnTo>
                  <a:pt x="0" y="1860602"/>
                </a:lnTo>
                <a:lnTo>
                  <a:pt x="1450218" y="1860602"/>
                </a:lnTo>
                <a:lnTo>
                  <a:pt x="1450218" y="132410"/>
                </a:lnTo>
                <a:lnTo>
                  <a:pt x="867461" y="132410"/>
                </a:lnTo>
                <a:lnTo>
                  <a:pt x="725109" y="0"/>
                </a:lnTo>
                <a:lnTo>
                  <a:pt x="582757" y="132410"/>
                </a:lnTo>
                <a:close/>
              </a:path>
            </a:pathLst>
          </a:cu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56321" name="Rectangle 4"/>
          <p:cNvSpPr>
            <a:spLocks noChangeArrowheads="1"/>
          </p:cNvSpPr>
          <p:nvPr/>
        </p:nvSpPr>
        <p:spPr bwMode="auto">
          <a:xfrm>
            <a:off x="874713" y="2033588"/>
            <a:ext cx="74009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FF0000"/>
                </a:solidFill>
                <a:effectLst/>
                <a:uLnTx/>
                <a:uFillTx/>
                <a:latin typeface="+mn-ea"/>
                <a:ea typeface="+mn-ea"/>
                <a:cs typeface="+mn-ea"/>
                <a:sym typeface="+mn-lt"/>
              </a:rPr>
              <a:t>1.</a:t>
            </a:r>
            <a:r>
              <a:rPr kumimoji="0" lang="zh-CN" altLang="en-US" sz="2400" b="0" i="0" u="none" strike="noStrike" kern="1200" cap="none" spc="0" normalizeH="0" baseline="0" noProof="0" dirty="0">
                <a:ln>
                  <a:noFill/>
                </a:ln>
                <a:solidFill>
                  <a:srgbClr val="FF0000"/>
                </a:solidFill>
                <a:effectLst/>
                <a:uLnTx/>
                <a:uFillTx/>
                <a:latin typeface="+mn-ea"/>
                <a:ea typeface="+mn-ea"/>
                <a:cs typeface="+mn-ea"/>
                <a:sym typeface="+mn-lt"/>
              </a:rPr>
              <a:t>事后统计：</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利用计算机内的计时功能，不同算法的程序可以用一组或多组相同的统计数据区分</a:t>
            </a:r>
            <a:endPar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endParaRPr>
          </a:p>
        </p:txBody>
      </p:sp>
      <p:sp>
        <p:nvSpPr>
          <p:cNvPr id="437253" name="Rectangle 5"/>
          <p:cNvSpPr>
            <a:spLocks noChangeArrowheads="1"/>
          </p:cNvSpPr>
          <p:nvPr/>
        </p:nvSpPr>
        <p:spPr bwMode="auto">
          <a:xfrm>
            <a:off x="7051675" y="4268788"/>
            <a:ext cx="968375" cy="596900"/>
          </a:xfrm>
          <a:prstGeom prst="rect">
            <a:avLst/>
          </a:prstGeom>
          <a:noFill/>
          <a:ln>
            <a:noFill/>
          </a:ln>
        </p:spPr>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bg1"/>
                </a:solidFill>
                <a:effectLst/>
                <a:uLnTx/>
                <a:uFillTx/>
                <a:latin typeface="+mn-ea"/>
                <a:ea typeface="+mn-ea"/>
                <a:cs typeface="+mn-ea"/>
                <a:sym typeface="+mn-lt"/>
              </a:rPr>
              <a:t>缺点</a:t>
            </a:r>
            <a:endParaRPr kumimoji="0" lang="zh-CN" altLang="en-US" sz="2800" b="0" i="0" u="none" strike="noStrike" kern="1200" cap="none" spc="0" normalizeH="0" baseline="0" noProof="0" dirty="0">
              <a:ln>
                <a:noFill/>
              </a:ln>
              <a:solidFill>
                <a:schemeClr val="bg1"/>
              </a:solidFill>
              <a:effectLst/>
              <a:uLnTx/>
              <a:uFillTx/>
              <a:latin typeface="+mn-ea"/>
              <a:ea typeface="+mn-ea"/>
              <a:cs typeface="+mn-ea"/>
              <a:sym typeface="+mn-lt"/>
            </a:endParaRPr>
          </a:p>
        </p:txBody>
      </p:sp>
      <p:sp>
        <p:nvSpPr>
          <p:cNvPr id="13" name="Rectangle 5"/>
          <p:cNvSpPr>
            <a:spLocks noChangeArrowheads="1"/>
          </p:cNvSpPr>
          <p:nvPr/>
        </p:nvSpPr>
        <p:spPr bwMode="auto">
          <a:xfrm>
            <a:off x="700088" y="3833813"/>
            <a:ext cx="5137150" cy="1531938"/>
          </a:xfrm>
          <a:prstGeom prst="rect">
            <a:avLst/>
          </a:prstGeom>
          <a:noFill/>
          <a:ln>
            <a:noFill/>
          </a:ln>
        </p:spPr>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必须先运行依据算法编制的程序</a:t>
            </a:r>
            <a:endPar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所得时间统计量依赖于硬件、软件等环境因素，掩盖算法本身的优劣     </a:t>
            </a:r>
            <a:endPar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7253"/>
                                        </p:tgtEl>
                                        <p:attrNameLst>
                                          <p:attrName>style.visibility</p:attrName>
                                        </p:attrNameLst>
                                      </p:cBhvr>
                                      <p:to>
                                        <p:strVal val="visible"/>
                                      </p:to>
                                    </p:set>
                                    <p:anim calcmode="lin" valueType="num">
                                      <p:cBhvr additive="base">
                                        <p:cTn id="13" dur="500" fill="hold"/>
                                        <p:tgtEl>
                                          <p:spTgt spid="437253"/>
                                        </p:tgtEl>
                                        <p:attrNameLst>
                                          <p:attrName>ppt_x</p:attrName>
                                        </p:attrNameLst>
                                      </p:cBhvr>
                                      <p:tavLst>
                                        <p:tav tm="0">
                                          <p:val>
                                            <p:strVal val="#ppt_x"/>
                                          </p:val>
                                        </p:tav>
                                        <p:tav tm="100000">
                                          <p:val>
                                            <p:strVal val="#ppt_x"/>
                                          </p:val>
                                        </p:tav>
                                      </p:tavLst>
                                    </p:anim>
                                    <p:anim calcmode="lin" valueType="num">
                                      <p:cBhvr additive="base">
                                        <p:cTn id="14" dur="500" fill="hold"/>
                                        <p:tgtEl>
                                          <p:spTgt spid="43725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37253"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971550"/>
            <a:ext cx="9144000" cy="3533775"/>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57345" name="Rectangle 4"/>
          <p:cNvSpPr>
            <a:spLocks noChangeArrowheads="1"/>
          </p:cNvSpPr>
          <p:nvPr/>
        </p:nvSpPr>
        <p:spPr bwMode="auto">
          <a:xfrm>
            <a:off x="303213" y="1052513"/>
            <a:ext cx="8589963"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事前分析估计：</a:t>
            </a:r>
            <a:endPar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一个高级语言程序在计算机上运行所消耗的时间取决于：</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依据的算法选用何种策略</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问题的规模</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程序语言</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编译程序产生机器代码质量</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机器执行指令速度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7346" name="Rectangle 5"/>
          <p:cNvSpPr>
            <a:spLocks noChangeArrowheads="1"/>
          </p:cNvSpPr>
          <p:nvPr/>
        </p:nvSpPr>
        <p:spPr bwMode="auto">
          <a:xfrm>
            <a:off x="258763" y="4656138"/>
            <a:ext cx="8677275" cy="1533525"/>
          </a:xfrm>
          <a:prstGeom prst="rect">
            <a:avLst/>
          </a:prstGeom>
          <a:noFill/>
          <a:ln>
            <a:noFill/>
          </a:ln>
        </p:spPr>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62992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同一个算法用不同的语言、不同的编译程序、在不同的计算机上运行，效率均不同，</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使用</a:t>
            </a:r>
            <a:r>
              <a:rPr kumimoji="0" lang="zh-CN" altLang="en-US" sz="2400" b="0" i="0" u="none" strike="noStrike" kern="1200" cap="none" spc="0" normalizeH="0" baseline="0" noProof="0" dirty="0">
                <a:ln>
                  <a:noFill/>
                </a:ln>
                <a:solidFill>
                  <a:schemeClr val="hlink"/>
                </a:solidFill>
                <a:effectLst/>
                <a:uLnTx/>
                <a:uFillTx/>
                <a:latin typeface="+mn-lt"/>
                <a:ea typeface="+mn-ea"/>
                <a:cs typeface="+mn-ea"/>
                <a:sym typeface="+mn-lt"/>
              </a:rPr>
              <a:t>绝对时间单位</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衡量算法效率不合适</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 name="Rectangle 1030"/>
          <p:cNvSpPr>
            <a:spLocks noChangeArrowheads="1"/>
          </p:cNvSpPr>
          <p:nvPr/>
        </p:nvSpPr>
        <p:spPr bwMode="auto">
          <a:xfrm>
            <a:off x="827088" y="215900"/>
            <a:ext cx="7850188" cy="6858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算法和算法分析</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6" name="组合 5"/>
          <p:cNvGrpSpPr/>
          <p:nvPr/>
        </p:nvGrpSpPr>
        <p:grpSpPr>
          <a:xfrm>
            <a:off x="0" y="6380163"/>
            <a:ext cx="9144000" cy="431800"/>
            <a:chOff x="0" y="6379908"/>
            <a:chExt cx="9144000" cy="432048"/>
          </a:xfrm>
        </p:grpSpPr>
        <p:grpSp>
          <p:nvGrpSpPr>
            <p:cNvPr id="64519" name="组合 5"/>
            <p:cNvGrpSpPr/>
            <p:nvPr/>
          </p:nvGrpSpPr>
          <p:grpSpPr>
            <a:xfrm>
              <a:off x="0" y="6379908"/>
              <a:ext cx="9144000" cy="432048"/>
              <a:chOff x="0" y="6165304"/>
              <a:chExt cx="9144000" cy="432048"/>
            </a:xfrm>
          </p:grpSpPr>
          <p:cxnSp>
            <p:nvCxnSpPr>
              <p:cNvPr id="64521" name="直接连接符 6"/>
              <p:cNvCxnSpPr/>
              <p:nvPr/>
            </p:nvCxnSpPr>
            <p:spPr>
              <a:xfrm>
                <a:off x="0" y="6597352"/>
                <a:ext cx="9144000" cy="0"/>
              </a:xfrm>
              <a:prstGeom prst="line">
                <a:avLst/>
              </a:prstGeom>
              <a:ln w="142875" cap="flat" cmpd="sng">
                <a:solidFill>
                  <a:schemeClr val="bg2"/>
                </a:solidFill>
                <a:prstDash val="solid"/>
                <a:headEnd type="none" w="med" len="med"/>
                <a:tailEnd type="none" w="med" len="med"/>
              </a:ln>
            </p:spPr>
          </p:cxnSp>
          <p:cxnSp>
            <p:nvCxnSpPr>
              <p:cNvPr id="10" name="直接连接符 9"/>
              <p:cNvCxnSpPr/>
              <p:nvPr/>
            </p:nvCxnSpPr>
            <p:spPr bwMode="auto">
              <a:xfrm>
                <a:off x="2339975" y="6381328"/>
                <a:ext cx="6804025" cy="0"/>
              </a:xfrm>
              <a:prstGeom prst="line">
                <a:avLst/>
              </a:prstGeom>
              <a:solidFill>
                <a:schemeClr val="accent1"/>
              </a:solidFill>
              <a:ln w="57150" cap="flat" cmpd="sng" algn="ctr">
                <a:solidFill>
                  <a:schemeClr val="bg2">
                    <a:lumMod val="60000"/>
                    <a:lumOff val="40000"/>
                  </a:schemeClr>
                </a:solidFill>
                <a:prstDash val="solid"/>
                <a:round/>
                <a:headEnd type="none" w="med" len="med"/>
                <a:tailEnd type="none" w="med" len="med"/>
              </a:ln>
            </p:spPr>
          </p:cxnSp>
          <p:cxnSp>
            <p:nvCxnSpPr>
              <p:cNvPr id="64523" name="直接连接符 8"/>
              <p:cNvCxnSpPr/>
              <p:nvPr/>
            </p:nvCxnSpPr>
            <p:spPr>
              <a:xfrm>
                <a:off x="4283968" y="6165304"/>
                <a:ext cx="4860032" cy="0"/>
              </a:xfrm>
              <a:prstGeom prst="line">
                <a:avLst/>
              </a:prstGeom>
              <a:ln w="57150" cap="flat" cmpd="sng">
                <a:solidFill>
                  <a:srgbClr val="E2D9EB"/>
                </a:solidFill>
                <a:prstDash val="solid"/>
                <a:headEnd type="none" w="med" len="med"/>
                <a:tailEnd type="none" w="med" len="med"/>
              </a:ln>
            </p:spPr>
          </p:cxnSp>
        </p:grpSp>
        <p:sp>
          <p:nvSpPr>
            <p:cNvPr id="8" name="Shape 26"/>
            <p:cNvSpPr/>
            <p:nvPr/>
          </p:nvSpPr>
          <p:spPr>
            <a:xfrm flipH="1">
              <a:off x="0" y="6449798"/>
              <a:ext cx="2128838" cy="292268"/>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3"/>
          <p:cNvSpPr>
            <a:spLocks noChangeArrowheads="1"/>
          </p:cNvSpPr>
          <p:nvPr/>
        </p:nvSpPr>
        <p:spPr bwMode="auto">
          <a:xfrm>
            <a:off x="352425" y="1047750"/>
            <a:ext cx="8585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50000"/>
              </a:spcBef>
              <a:spcAft>
                <a:spcPct val="0"/>
              </a:spcAft>
              <a:buClrTx/>
              <a:buSzTx/>
              <a:buFont typeface="Arial" panose="020B0604020202020204" pitchFamily="34" charset="0"/>
              <a:buChar char="•"/>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算法中</a:t>
            </a:r>
            <a:r>
              <a:rPr kumimoji="0" lang="zh-CN" altLang="en-US" sz="2400" b="0" i="0" u="none" strike="noStrike" kern="1200" cap="none" spc="0" normalizeH="0" baseline="0" noProof="0" dirty="0">
                <a:ln>
                  <a:noFill/>
                </a:ln>
                <a:solidFill>
                  <a:srgbClr val="FF0000"/>
                </a:solidFill>
                <a:effectLst/>
                <a:uLnTx/>
                <a:uFillTx/>
                <a:latin typeface="+mn-ea"/>
                <a:ea typeface="+mn-ea"/>
                <a:cs typeface="+mn-ea"/>
                <a:sym typeface="+mn-lt"/>
              </a:rPr>
              <a:t>基本语句重复执行的次数</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是</a:t>
            </a:r>
            <a:r>
              <a:rPr kumimoji="0" lang="zh-CN" altLang="en-US" sz="2400" b="0" i="0" u="none" strike="noStrike" kern="1200" cap="none" spc="0" normalizeH="0" baseline="0" noProof="0" dirty="0">
                <a:ln>
                  <a:noFill/>
                </a:ln>
                <a:solidFill>
                  <a:srgbClr val="FF0000"/>
                </a:solidFill>
                <a:effectLst/>
                <a:uLnTx/>
                <a:uFillTx/>
                <a:latin typeface="+mn-ea"/>
                <a:ea typeface="+mn-ea"/>
                <a:cs typeface="+mn-ea"/>
                <a:sym typeface="+mn-lt"/>
              </a:rPr>
              <a:t>问题规模</a:t>
            </a:r>
            <a:r>
              <a:rPr kumimoji="0" lang="en-US" altLang="zh-CN" sz="2400" b="0" i="0" u="none" strike="noStrike" kern="1200" cap="none" spc="0" normalizeH="0" baseline="0" noProof="0" dirty="0">
                <a:ln>
                  <a:noFill/>
                </a:ln>
                <a:solidFill>
                  <a:srgbClr val="FF0000"/>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的某个函数</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f(n),</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算法的时间量度记作：</a:t>
            </a:r>
            <a:r>
              <a:rPr kumimoji="0" lang="en-US" altLang="zh-CN" sz="2400" b="0" i="0" u="none" strike="noStrike" kern="1200" cap="none" spc="0" normalizeH="0" baseline="0" noProof="0" dirty="0">
                <a:ln>
                  <a:noFill/>
                </a:ln>
                <a:solidFill>
                  <a:srgbClr val="FF3300"/>
                </a:solidFill>
                <a:effectLst/>
                <a:uLnTx/>
                <a:uFillTx/>
                <a:latin typeface="+mn-ea"/>
                <a:ea typeface="+mn-ea"/>
                <a:cs typeface="+mn-ea"/>
                <a:sym typeface="+mn-lt"/>
              </a:rPr>
              <a:t>T(n)=O(f(n))</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   </a:t>
            </a:r>
            <a:endParaRPr kumimoji="0" lang="en-US" altLang="zh-CN" sz="2400" b="0" i="0" u="none" strike="noStrike" kern="1200" cap="none" spc="0" normalizeH="0" baseline="0" noProof="0" dirty="0">
              <a:ln>
                <a:noFill/>
              </a:ln>
              <a:solidFill>
                <a:srgbClr val="FF3399"/>
              </a:solidFill>
              <a:effectLst/>
              <a:uLnTx/>
              <a:uFillTx/>
              <a:latin typeface="+mn-ea"/>
              <a:ea typeface="+mn-ea"/>
              <a:cs typeface="+mn-ea"/>
              <a:sym typeface="+mn-lt"/>
            </a:endParaRPr>
          </a:p>
        </p:txBody>
      </p:sp>
      <p:sp>
        <p:nvSpPr>
          <p:cNvPr id="58370" name="Rectangle 4"/>
          <p:cNvSpPr>
            <a:spLocks noChangeArrowheads="1"/>
          </p:cNvSpPr>
          <p:nvPr/>
        </p:nvSpPr>
        <p:spPr bwMode="auto">
          <a:xfrm>
            <a:off x="877888" y="185738"/>
            <a:ext cx="5711825" cy="5032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时间复杂度的渐进表示法</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50182" name="Rectangle 6"/>
          <p:cNvSpPr>
            <a:spLocks noChangeArrowheads="1"/>
          </p:cNvSpPr>
          <p:nvPr/>
        </p:nvSpPr>
        <p:spPr bwMode="auto">
          <a:xfrm>
            <a:off x="352425" y="3487738"/>
            <a:ext cx="4433888" cy="2925763"/>
          </a:xfrm>
          <a:prstGeom prst="rect">
            <a:avLst/>
          </a:prstGeom>
          <a:solidFill>
            <a:srgbClr val="4F81BD"/>
          </a:solid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数学符号“</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O</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”的定义为：</a:t>
            </a:r>
            <a:endPar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若</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T</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和</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f</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是定义在正整数集合上的两个函数，则</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T</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 = O(</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f</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表示存在正的常数</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C</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和</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400" b="0" i="0" u="none" strike="noStrike" kern="1200" cap="none" spc="0" normalizeH="0" baseline="-25000" noProof="0" dirty="0">
                <a:ln>
                  <a:noFill/>
                </a:ln>
                <a:solidFill>
                  <a:schemeClr val="tx1"/>
                </a:solidFill>
                <a:effectLst/>
                <a:uLnTx/>
                <a:uFillTx/>
                <a:latin typeface="+mn-ea"/>
                <a:ea typeface="+mn-ea"/>
                <a:cs typeface="+mn-ea"/>
                <a:sym typeface="+mn-lt"/>
              </a:rPr>
              <a:t>0</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，使得当</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400" b="0" i="0" u="none" strike="noStrike" kern="1200" cap="none" spc="0" normalizeH="0" baseline="-25000" noProof="0" dirty="0">
                <a:ln>
                  <a:noFill/>
                </a:ln>
                <a:solidFill>
                  <a:schemeClr val="tx1"/>
                </a:solidFill>
                <a:effectLst/>
                <a:uLnTx/>
                <a:uFillTx/>
                <a:latin typeface="+mn-ea"/>
                <a:ea typeface="+mn-ea"/>
                <a:cs typeface="+mn-ea"/>
                <a:sym typeface="+mn-lt"/>
              </a:rPr>
              <a:t>0</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时都满足</a:t>
            </a:r>
            <a:r>
              <a:rPr kumimoji="0" lang="en-US" altLang="zh-CN" sz="2400" b="0" i="0" u="none" strike="noStrike" kern="1200" cap="none" spc="0" normalizeH="0" baseline="0" noProof="0" dirty="0">
                <a:ln>
                  <a:noFill/>
                </a:ln>
                <a:solidFill>
                  <a:srgbClr val="FF0000"/>
                </a:solidFill>
                <a:effectLst/>
                <a:uLnTx/>
                <a:uFillTx/>
                <a:latin typeface="+mn-ea"/>
                <a:ea typeface="+mn-ea"/>
                <a:cs typeface="+mn-ea"/>
                <a:sym typeface="+mn-lt"/>
              </a:rPr>
              <a:t>0</a:t>
            </a:r>
            <a:r>
              <a:rPr kumimoji="0" lang="zh-CN" altLang="en-US" sz="2400" b="0" i="0" u="none" strike="noStrike" kern="1200" cap="none" spc="0" normalizeH="0" baseline="0" noProof="0" dirty="0">
                <a:ln>
                  <a:noFill/>
                </a:ln>
                <a:solidFill>
                  <a:srgbClr val="FF0000"/>
                </a:solidFill>
                <a:effectLst/>
                <a:uLnTx/>
                <a:uFillTx/>
                <a:latin typeface="+mn-ea"/>
                <a:ea typeface="+mn-ea"/>
                <a:cs typeface="+mn-ea"/>
                <a:sym typeface="+mn-lt"/>
              </a:rPr>
              <a:t>≤</a:t>
            </a:r>
            <a:r>
              <a:rPr kumimoji="0" lang="en-US" altLang="zh-CN" sz="2400" b="0" i="1" u="none" strike="noStrike" kern="1200" cap="none" spc="0" normalizeH="0" baseline="0" noProof="0" dirty="0">
                <a:ln>
                  <a:noFill/>
                </a:ln>
                <a:solidFill>
                  <a:srgbClr val="FF0000"/>
                </a:solidFill>
                <a:effectLst/>
                <a:uLnTx/>
                <a:uFillTx/>
                <a:latin typeface="+mn-ea"/>
                <a:ea typeface="+mn-ea"/>
                <a:cs typeface="+mn-ea"/>
                <a:sym typeface="+mn-lt"/>
              </a:rPr>
              <a:t>T</a:t>
            </a:r>
            <a:r>
              <a:rPr kumimoji="0" lang="en-US" altLang="zh-CN" sz="2400" b="0" i="0" u="none" strike="noStrike" kern="1200" cap="none" spc="0" normalizeH="0" baseline="0" noProof="0" dirty="0">
                <a:ln>
                  <a:noFill/>
                </a:ln>
                <a:solidFill>
                  <a:srgbClr val="FF0000"/>
                </a:solidFill>
                <a:effectLst/>
                <a:uLnTx/>
                <a:uFillTx/>
                <a:latin typeface="+mn-ea"/>
                <a:ea typeface="+mn-ea"/>
                <a:cs typeface="+mn-ea"/>
                <a:sym typeface="+mn-lt"/>
              </a:rPr>
              <a:t>(</a:t>
            </a:r>
            <a:r>
              <a:rPr kumimoji="0" lang="en-US" altLang="zh-CN" sz="2400" b="0" i="1" u="none" strike="noStrike" kern="1200" cap="none" spc="0" normalizeH="0" baseline="0" noProof="0" dirty="0">
                <a:ln>
                  <a:noFill/>
                </a:ln>
                <a:solidFill>
                  <a:srgbClr val="FF0000"/>
                </a:solidFill>
                <a:effectLst/>
                <a:uLnTx/>
                <a:uFillTx/>
                <a:latin typeface="+mn-ea"/>
                <a:ea typeface="+mn-ea"/>
                <a:cs typeface="+mn-ea"/>
                <a:sym typeface="+mn-lt"/>
              </a:rPr>
              <a:t>n</a:t>
            </a:r>
            <a:r>
              <a:rPr kumimoji="0" lang="en-US" altLang="zh-CN" sz="2400" b="0" i="0" u="none" strike="noStrike" kern="1200" cap="none" spc="0" normalizeH="0" baseline="0" noProof="0" dirty="0">
                <a:ln>
                  <a:noFill/>
                </a:ln>
                <a:solidFill>
                  <a:srgbClr val="FF0000"/>
                </a:solidFill>
                <a:effectLst/>
                <a:uLnTx/>
                <a:uFillTx/>
                <a:latin typeface="+mn-ea"/>
                <a:ea typeface="+mn-ea"/>
                <a:cs typeface="+mn-ea"/>
                <a:sym typeface="+mn-lt"/>
              </a:rPr>
              <a:t>)</a:t>
            </a:r>
            <a:r>
              <a:rPr kumimoji="0" lang="zh-CN" altLang="en-US" sz="2400" b="0" i="0" u="none" strike="noStrike" kern="1200" cap="none" spc="0" normalizeH="0" baseline="0" noProof="0" dirty="0">
                <a:ln>
                  <a:noFill/>
                </a:ln>
                <a:solidFill>
                  <a:srgbClr val="FF0000"/>
                </a:solidFill>
                <a:effectLst/>
                <a:uLnTx/>
                <a:uFillTx/>
                <a:latin typeface="+mn-ea"/>
                <a:ea typeface="+mn-ea"/>
                <a:cs typeface="+mn-ea"/>
                <a:sym typeface="+mn-lt"/>
              </a:rPr>
              <a:t>≤</a:t>
            </a:r>
            <a:r>
              <a:rPr kumimoji="0" lang="en-US" altLang="zh-CN" sz="2400" b="0" i="0" u="none" strike="noStrike" kern="1200" cap="none" spc="0" normalizeH="0" baseline="0" noProof="0" dirty="0" err="1">
                <a:ln>
                  <a:noFill/>
                </a:ln>
                <a:solidFill>
                  <a:srgbClr val="FF0000"/>
                </a:solidFill>
                <a:effectLst/>
                <a:uLnTx/>
                <a:uFillTx/>
                <a:latin typeface="+mn-ea"/>
                <a:ea typeface="+mn-ea"/>
                <a:cs typeface="+mn-ea"/>
                <a:sym typeface="+mn-lt"/>
              </a:rPr>
              <a:t>C</a:t>
            </a:r>
            <a:r>
              <a:rPr kumimoji="0" lang="en-US" altLang="zh-CN" sz="2400" b="0" i="1" u="none" strike="noStrike" kern="1200" cap="none" spc="0" normalizeH="0" baseline="0" noProof="0" dirty="0" err="1">
                <a:ln>
                  <a:noFill/>
                </a:ln>
                <a:solidFill>
                  <a:srgbClr val="FF0000"/>
                </a:solidFill>
                <a:effectLst/>
                <a:uLnTx/>
                <a:uFillTx/>
                <a:latin typeface="+mn-ea"/>
                <a:ea typeface="+mn-ea"/>
                <a:cs typeface="+mn-ea"/>
                <a:sym typeface="+mn-lt"/>
              </a:rPr>
              <a:t>f</a:t>
            </a:r>
            <a:r>
              <a:rPr kumimoji="0" lang="en-US" altLang="zh-CN" sz="2400" b="0" i="0" u="none" strike="noStrike" kern="1200" cap="none" spc="0" normalizeH="0" baseline="0" noProof="0" dirty="0">
                <a:ln>
                  <a:noFill/>
                </a:ln>
                <a:solidFill>
                  <a:srgbClr val="FF0000"/>
                </a:solidFill>
                <a:effectLst/>
                <a:uLnTx/>
                <a:uFillTx/>
                <a:latin typeface="+mn-ea"/>
                <a:ea typeface="+mn-ea"/>
                <a:cs typeface="+mn-ea"/>
                <a:sym typeface="+mn-lt"/>
              </a:rPr>
              <a:t>(</a:t>
            </a:r>
            <a:r>
              <a:rPr kumimoji="0" lang="en-US" altLang="zh-CN" sz="2400" b="0" i="1" u="none" strike="noStrike" kern="1200" cap="none" spc="0" normalizeH="0" baseline="0" noProof="0" dirty="0">
                <a:ln>
                  <a:noFill/>
                </a:ln>
                <a:solidFill>
                  <a:srgbClr val="FF0000"/>
                </a:solidFill>
                <a:effectLst/>
                <a:uLnTx/>
                <a:uFillTx/>
                <a:latin typeface="+mn-ea"/>
                <a:ea typeface="+mn-ea"/>
                <a:cs typeface="+mn-ea"/>
                <a:sym typeface="+mn-lt"/>
              </a:rPr>
              <a:t>n</a:t>
            </a:r>
            <a:r>
              <a:rPr kumimoji="0" lang="en-US" altLang="zh-CN" sz="2400" b="0" i="0" u="none" strike="noStrike" kern="1200" cap="none" spc="0" normalizeH="0" baseline="0" noProof="0" dirty="0">
                <a:ln>
                  <a:noFill/>
                </a:ln>
                <a:solidFill>
                  <a:srgbClr val="FF0000"/>
                </a:solidFill>
                <a:effectLst/>
                <a:uLnTx/>
                <a:uFillTx/>
                <a:latin typeface="+mn-ea"/>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a:t>
            </a:r>
            <a:endParaRPr kumimoji="0" lang="en-US" altLang="zh-CN" sz="2400" b="0" i="0" u="none" strike="noStrike" kern="1200" cap="none" spc="0" normalizeH="0" baseline="0" noProof="0" dirty="0">
              <a:ln>
                <a:noFill/>
              </a:ln>
              <a:solidFill>
                <a:srgbClr val="FF3300"/>
              </a:solidFill>
              <a:effectLst/>
              <a:uLnTx/>
              <a:uFillTx/>
              <a:latin typeface="+mn-ea"/>
              <a:ea typeface="+mn-ea"/>
              <a:cs typeface="+mn-ea"/>
              <a:sym typeface="+mn-lt"/>
            </a:endParaRPr>
          </a:p>
        </p:txBody>
      </p:sp>
      <p:sp>
        <p:nvSpPr>
          <p:cNvPr id="50183" name="Rectangle 7"/>
          <p:cNvSpPr>
            <a:spLocks noChangeArrowheads="1"/>
          </p:cNvSpPr>
          <p:nvPr/>
        </p:nvSpPr>
        <p:spPr bwMode="auto">
          <a:xfrm>
            <a:off x="352425" y="2268538"/>
            <a:ext cx="8585200" cy="1052513"/>
          </a:xfrm>
          <a:prstGeom prst="rect">
            <a:avLst/>
          </a:prstGeom>
          <a:solidFill>
            <a:schemeClr val="bg2">
              <a:lumMod val="20000"/>
              <a:lumOff val="80000"/>
            </a:schemeClr>
          </a:solid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表示随着</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的增大，算法执行的时间的增长率和</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f(n)</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的增长率相同，称</a:t>
            </a:r>
            <a:r>
              <a:rPr kumimoji="0" lang="zh-CN" altLang="en-US" sz="2400" b="0" i="0" u="none" strike="noStrike" kern="1200" cap="none" spc="0" normalizeH="0" baseline="0" noProof="0" dirty="0">
                <a:ln>
                  <a:noFill/>
                </a:ln>
                <a:solidFill>
                  <a:srgbClr val="FFC000"/>
                </a:solidFill>
                <a:effectLst/>
                <a:uLnTx/>
                <a:uFillTx/>
                <a:latin typeface="+mn-ea"/>
                <a:ea typeface="+mn-ea"/>
                <a:cs typeface="+mn-ea"/>
                <a:sym typeface="+mn-lt"/>
              </a:rPr>
              <a:t>渐近时间复杂度</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endParaRPr>
          </a:p>
        </p:txBody>
      </p:sp>
      <p:pic>
        <p:nvPicPr>
          <p:cNvPr id="50185" name="对象 1"/>
          <p:cNvPicPr/>
          <p:nvPr/>
        </p:nvPicPr>
        <p:blipFill>
          <a:blip r:embed="rId1"/>
          <a:srcRect l="-2917" t="-4396" r="-2461" b="-1877"/>
          <a:stretch>
            <a:fillRect/>
          </a:stretch>
        </p:blipFill>
        <p:spPr>
          <a:xfrm>
            <a:off x="4937125" y="3487738"/>
            <a:ext cx="4000500" cy="2925762"/>
          </a:xfrm>
          <a:prstGeom prst="rect">
            <a:avLst/>
          </a:prstGeom>
          <a:noFill/>
          <a:ln w="9525" cap="flat" cmpd="sng">
            <a:solidFill>
              <a:srgbClr val="8064A2"/>
            </a:solidFill>
            <a:prstDash val="solid"/>
            <a:miter/>
            <a:headEnd type="none" w="med" len="med"/>
            <a:tailEnd type="none" w="med" len="med"/>
          </a:ln>
        </p:spPr>
      </p:pic>
      <p:sp>
        <p:nvSpPr>
          <p:cNvPr id="9" name="圆角矩形标注 8"/>
          <p:cNvSpPr>
            <a:spLocks noChangeArrowheads="1"/>
          </p:cNvSpPr>
          <p:nvPr/>
        </p:nvSpPr>
        <p:spPr bwMode="auto">
          <a:xfrm>
            <a:off x="4073525" y="2335213"/>
            <a:ext cx="4843463" cy="3770313"/>
          </a:xfrm>
          <a:prstGeom prst="wedgeRoundRectCallout">
            <a:avLst>
              <a:gd name="adj1" fmla="val -301"/>
              <a:gd name="adj2" fmla="val -70463"/>
              <a:gd name="adj3"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越大算法的执行时间越长</a:t>
            </a:r>
            <a:endPar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排序：</a:t>
            </a:r>
            <a:r>
              <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为记录数</a:t>
            </a:r>
            <a:endPar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矩阵：</a:t>
            </a:r>
            <a:r>
              <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为矩阵的阶数</a:t>
            </a:r>
            <a:endPar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多项式：</a:t>
            </a:r>
            <a:r>
              <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为多项式的项数</a:t>
            </a:r>
            <a:endPar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集合：</a:t>
            </a:r>
            <a:r>
              <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为元素个数</a:t>
            </a:r>
            <a:endPar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树：</a:t>
            </a:r>
            <a:r>
              <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为树的结点个数</a:t>
            </a:r>
            <a:endPar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图：</a:t>
            </a:r>
            <a:r>
              <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为图的顶点数或边数</a:t>
            </a:r>
            <a:endPar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endParaRPr>
          </a:p>
        </p:txBody>
      </p:sp>
      <p:sp>
        <p:nvSpPr>
          <p:cNvPr id="10" name="圆角矩形标注 9"/>
          <p:cNvSpPr>
            <a:spLocks noChangeArrowheads="1"/>
          </p:cNvSpPr>
          <p:nvPr/>
        </p:nvSpPr>
        <p:spPr bwMode="auto">
          <a:xfrm>
            <a:off x="639763" y="2275643"/>
            <a:ext cx="3282950" cy="2690813"/>
          </a:xfrm>
          <a:prstGeom prst="wedgeRoundRectCallout">
            <a:avLst>
              <a:gd name="adj1" fmla="val -9050"/>
              <a:gd name="adj2" fmla="val -83545"/>
              <a:gd name="adj3"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ctr"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算法中重复执行次数和算法的执行时间成正比的语句</a:t>
            </a:r>
            <a:endPar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 typeface="Wingdings" panose="05000000000000000000" pitchFamily="2" charset="2"/>
              <a:buChar char="u"/>
              <a:defRPr/>
            </a:pPr>
            <a:r>
              <a:rPr kumimoji="0" lang="zh-CN" altLang="en-US" sz="2400" b="0" i="0" u="none" strike="noStrike" kern="1200" cap="none" spc="0" normalizeH="0" baseline="0" noProof="0" dirty="0">
                <a:ln>
                  <a:noFill/>
                </a:ln>
                <a:solidFill>
                  <a:schemeClr val="bg1"/>
                </a:solidFill>
                <a:effectLst/>
                <a:uLnTx/>
                <a:uFillTx/>
                <a:latin typeface="+mn-ea"/>
                <a:ea typeface="+mn-ea"/>
                <a:cs typeface="+mn-ea"/>
                <a:sym typeface="+mn-lt"/>
              </a:rPr>
              <a:t>对算法运行时间的贡献最大</a:t>
            </a:r>
            <a:endParaRPr kumimoji="0" lang="en-US" altLang="zh-CN" sz="2400" b="0" i="0" u="none" strike="noStrike" kern="1200" cap="none" spc="0" normalizeH="0" baseline="0" noProof="0" dirty="0">
              <a:ln>
                <a:noFill/>
              </a:ln>
              <a:solidFill>
                <a:schemeClr val="bg1"/>
              </a:solidFill>
              <a:effectLst/>
              <a:uLnTx/>
              <a:uFillTx/>
              <a:latin typeface="+mn-ea"/>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183">
                                            <p:bg/>
                                          </p:spTgt>
                                        </p:tgtEl>
                                        <p:attrNameLst>
                                          <p:attrName>style.visibility</p:attrName>
                                        </p:attrNameLst>
                                      </p:cBhvr>
                                      <p:to>
                                        <p:strVal val="visible"/>
                                      </p:to>
                                    </p:set>
                                    <p:animEffect transition="in" filter="fade">
                                      <p:cBhvr>
                                        <p:cTn id="7" dur="2000"/>
                                        <p:tgtEl>
                                          <p:spTgt spid="5018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183">
                                            <p:txEl>
                                              <p:pRg st="0" end="0"/>
                                            </p:txEl>
                                          </p:spTgt>
                                        </p:tgtEl>
                                        <p:attrNameLst>
                                          <p:attrName>style.visibility</p:attrName>
                                        </p:attrNameLst>
                                      </p:cBhvr>
                                      <p:to>
                                        <p:strVal val="visible"/>
                                      </p:to>
                                    </p:set>
                                    <p:animEffect transition="in" filter="fade">
                                      <p:cBhvr>
                                        <p:cTn id="10" dur="2000"/>
                                        <p:tgtEl>
                                          <p:spTgt spid="5018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185"/>
                                        </p:tgtEl>
                                        <p:attrNameLst>
                                          <p:attrName>style.visibility</p:attrName>
                                        </p:attrNameLst>
                                      </p:cBhvr>
                                      <p:to>
                                        <p:strVal val="visible"/>
                                      </p:to>
                                    </p:set>
                                    <p:animEffect transition="in" filter="fade">
                                      <p:cBhvr>
                                        <p:cTn id="15" dur="2000"/>
                                        <p:tgtEl>
                                          <p:spTgt spid="5018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0182">
                                            <p:bg/>
                                          </p:spTgt>
                                        </p:tgtEl>
                                        <p:attrNameLst>
                                          <p:attrName>style.visibility</p:attrName>
                                        </p:attrNameLst>
                                      </p:cBhvr>
                                      <p:to>
                                        <p:strVal val="visible"/>
                                      </p:to>
                                    </p:set>
                                    <p:animEffect transition="in" filter="fade">
                                      <p:cBhvr>
                                        <p:cTn id="20" dur="2000"/>
                                        <p:tgtEl>
                                          <p:spTgt spid="50182">
                                            <p:bg/>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0182">
                                            <p:txEl>
                                              <p:pRg st="0" end="0"/>
                                            </p:txEl>
                                          </p:spTgt>
                                        </p:tgtEl>
                                        <p:attrNameLst>
                                          <p:attrName>style.visibility</p:attrName>
                                        </p:attrNameLst>
                                      </p:cBhvr>
                                      <p:to>
                                        <p:strVal val="visible"/>
                                      </p:to>
                                    </p:set>
                                    <p:animEffect transition="in" filter="fade">
                                      <p:cBhvr>
                                        <p:cTn id="23" dur="2000"/>
                                        <p:tgtEl>
                                          <p:spTgt spid="50182">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0182">
                                            <p:txEl>
                                              <p:pRg st="1" end="1"/>
                                            </p:txEl>
                                          </p:spTgt>
                                        </p:tgtEl>
                                        <p:attrNameLst>
                                          <p:attrName>style.visibility</p:attrName>
                                        </p:attrNameLst>
                                      </p:cBhvr>
                                      <p:to>
                                        <p:strVal val="visible"/>
                                      </p:to>
                                    </p:set>
                                    <p:animEffect transition="in" filter="fade">
                                      <p:cBhvr>
                                        <p:cTn id="26" dur="2000"/>
                                        <p:tgtEl>
                                          <p:spTgt spid="5018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bg/>
                                          </p:spTgt>
                                        </p:tgtEl>
                                        <p:attrNameLst>
                                          <p:attrName>style.visibility</p:attrName>
                                        </p:attrNameLst>
                                      </p:cBhvr>
                                      <p:to>
                                        <p:strVal val="visible"/>
                                      </p:to>
                                    </p:set>
                                    <p:animEffect transition="in" filter="wipe(down)">
                                      <p:cBhvr>
                                        <p:cTn id="31" dur="500"/>
                                        <p:tgtEl>
                                          <p:spTgt spid="10">
                                            <p:bg/>
                                          </p:spTgt>
                                        </p:tgtEl>
                                      </p:cBhvr>
                                    </p:animEffect>
                                  </p:childTnLst>
                                  <p:subTnLst>
                                    <p:set>
                                      <p:cBhvr override="childStyle">
                                        <p:cTn dur="1" fill="hold" display="0" masterRel="nextClick" afterEffect="1"/>
                                        <p:tgtEl>
                                          <p:spTgt spid="10">
                                            <p:bg/>
                                          </p:spTgt>
                                        </p:tgtEl>
                                        <p:attrNameLst>
                                          <p:attrName>style.visibility</p:attrName>
                                        </p:attrNameLst>
                                      </p:cBhvr>
                                      <p:to>
                                        <p:strVal val="hidden"/>
                                      </p:to>
                                    </p:set>
                                  </p:subTnLst>
                                </p:cTn>
                              </p:par>
                              <p:par>
                                <p:cTn id="32" presetID="22" presetClass="entr" presetSubtype="4" fill="hold" grpId="0" nodeType="with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wipe(down)">
                                      <p:cBhvr>
                                        <p:cTn id="34" dur="500"/>
                                        <p:tgtEl>
                                          <p:spTgt spid="10">
                                            <p:txEl>
                                              <p:pRg st="0" end="0"/>
                                            </p:txEl>
                                          </p:spTgt>
                                        </p:tgtEl>
                                      </p:cBhvr>
                                    </p:animEffect>
                                  </p:childTnLst>
                                  <p:subTnLst>
                                    <p:set>
                                      <p:cBhvr override="childStyle">
                                        <p:cTn dur="1" fill="hold" display="0" masterRel="nextClick" afterEffect="1"/>
                                        <p:tgtEl>
                                          <p:spTgt spid="10">
                                            <p:txEl>
                                              <p:pRg st="0" end="0"/>
                                            </p:txEl>
                                          </p:spTgt>
                                        </p:tgtEl>
                                        <p:attrNameLst>
                                          <p:attrName>style.visibility</p:attrName>
                                        </p:attrNameLst>
                                      </p:cBhvr>
                                      <p:to>
                                        <p:strVal val="hidden"/>
                                      </p:to>
                                    </p:set>
                                  </p:subTnLst>
                                </p:cTn>
                              </p:par>
                              <p:par>
                                <p:cTn id="35" presetID="22" presetClass="entr" presetSubtype="4" fill="hold" grpId="0" nodeType="with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wipe(down)">
                                      <p:cBhvr>
                                        <p:cTn id="37" dur="500"/>
                                        <p:tgtEl>
                                          <p:spTgt spid="10">
                                            <p:txEl>
                                              <p:pRg st="1" end="1"/>
                                            </p:txEl>
                                          </p:spTgt>
                                        </p:tgtEl>
                                      </p:cBhvr>
                                    </p:animEffect>
                                  </p:childTnLst>
                                  <p:subTnLst>
                                    <p:set>
                                      <p:cBhvr override="childStyle">
                                        <p:cTn dur="1" fill="hold" display="0" masterRel="nextClick" afterEffect="1"/>
                                        <p:tgtEl>
                                          <p:spTgt spid="10">
                                            <p:txEl>
                                              <p:pRg st="1" end="1"/>
                                            </p:txEl>
                                          </p:spTgt>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bg/>
                                          </p:spTgt>
                                        </p:tgtEl>
                                        <p:attrNameLst>
                                          <p:attrName>style.visibility</p:attrName>
                                        </p:attrNameLst>
                                      </p:cBhvr>
                                      <p:to>
                                        <p:strVal val="visible"/>
                                      </p:to>
                                    </p:set>
                                    <p:animEffect transition="in" filter="wipe(down)">
                                      <p:cBhvr>
                                        <p:cTn id="42" dur="500"/>
                                        <p:tgtEl>
                                          <p:spTgt spid="9">
                                            <p:bg/>
                                          </p:spTgt>
                                        </p:tgtEl>
                                      </p:cBhvr>
                                    </p:animEffect>
                                  </p:childTnLst>
                                  <p:subTnLst>
                                    <p:set>
                                      <p:cBhvr override="childStyle">
                                        <p:cTn dur="1" fill="hold" display="0" masterRel="nextClick" afterEffect="1"/>
                                        <p:tgtEl>
                                          <p:spTgt spid="9">
                                            <p:bg/>
                                          </p:spTgt>
                                        </p:tgtEl>
                                        <p:attrNameLst>
                                          <p:attrName>style.visibility</p:attrName>
                                        </p:attrNameLst>
                                      </p:cBhvr>
                                      <p:to>
                                        <p:strVal val="hidden"/>
                                      </p:to>
                                    </p:set>
                                  </p:subTnLst>
                                </p:cTn>
                              </p:par>
                              <p:par>
                                <p:cTn id="43" presetID="22" presetClass="entr" presetSubtype="4" fill="hold" grpId="0" nodeType="with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animEffect transition="in" filter="wipe(down)">
                                      <p:cBhvr>
                                        <p:cTn id="45" dur="500"/>
                                        <p:tgtEl>
                                          <p:spTgt spid="9">
                                            <p:txEl>
                                              <p:pRg st="0" end="0"/>
                                            </p:txEl>
                                          </p:spTgt>
                                        </p:tgtEl>
                                      </p:cBhvr>
                                    </p:animEffect>
                                  </p:childTnLst>
                                  <p:subTnLst>
                                    <p:set>
                                      <p:cBhvr override="childStyle">
                                        <p:cTn dur="1" fill="hold" display="0" masterRel="nextClick" afterEffect="1"/>
                                        <p:tgtEl>
                                          <p:spTgt spid="9">
                                            <p:txEl>
                                              <p:pRg st="0" end="0"/>
                                            </p:txEl>
                                          </p:spTgt>
                                        </p:tgtEl>
                                        <p:attrNameLst>
                                          <p:attrName>style.visibility</p:attrName>
                                        </p:attrNameLst>
                                      </p:cBhvr>
                                      <p:to>
                                        <p:strVal val="hidden"/>
                                      </p:to>
                                    </p:set>
                                  </p:subTnLst>
                                </p:cTn>
                              </p:par>
                              <p:par>
                                <p:cTn id="46" presetID="22" presetClass="entr" presetSubtype="4" fill="hold" grpId="0" nodeType="withEffect">
                                  <p:stCondLst>
                                    <p:cond delay="0"/>
                                  </p:stCondLst>
                                  <p:childTnLst>
                                    <p:set>
                                      <p:cBhvr>
                                        <p:cTn id="47" dur="1" fill="hold">
                                          <p:stCondLst>
                                            <p:cond delay="0"/>
                                          </p:stCondLst>
                                        </p:cTn>
                                        <p:tgtEl>
                                          <p:spTgt spid="9">
                                            <p:txEl>
                                              <p:pRg st="1" end="1"/>
                                            </p:txEl>
                                          </p:spTgt>
                                        </p:tgtEl>
                                        <p:attrNameLst>
                                          <p:attrName>style.visibility</p:attrName>
                                        </p:attrNameLst>
                                      </p:cBhvr>
                                      <p:to>
                                        <p:strVal val="visible"/>
                                      </p:to>
                                    </p:set>
                                    <p:animEffect transition="in" filter="wipe(down)">
                                      <p:cBhvr>
                                        <p:cTn id="48" dur="500"/>
                                        <p:tgtEl>
                                          <p:spTgt spid="9">
                                            <p:txEl>
                                              <p:pRg st="1" end="1"/>
                                            </p:txEl>
                                          </p:spTgt>
                                        </p:tgtEl>
                                      </p:cBhvr>
                                    </p:animEffect>
                                  </p:childTnLst>
                                  <p:subTnLst>
                                    <p:set>
                                      <p:cBhvr override="childStyle">
                                        <p:cTn dur="1" fill="hold" display="0" masterRel="nextClick" afterEffect="1"/>
                                        <p:tgtEl>
                                          <p:spTgt spid="9">
                                            <p:txEl>
                                              <p:pRg st="1" end="1"/>
                                            </p:txEl>
                                          </p:spTgt>
                                        </p:tgtEl>
                                        <p:attrNameLst>
                                          <p:attrName>style.visibility</p:attrName>
                                        </p:attrNameLst>
                                      </p:cBhvr>
                                      <p:to>
                                        <p:strVal val="hidden"/>
                                      </p:to>
                                    </p:set>
                                  </p:subTnLst>
                                </p:cTn>
                              </p:par>
                              <p:par>
                                <p:cTn id="49" presetID="22" presetClass="entr" presetSubtype="4" fill="hold" grpId="0"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animEffect transition="in" filter="wipe(down)">
                                      <p:cBhvr>
                                        <p:cTn id="51" dur="500"/>
                                        <p:tgtEl>
                                          <p:spTgt spid="9">
                                            <p:txEl>
                                              <p:pRg st="2" end="2"/>
                                            </p:txEl>
                                          </p:spTgt>
                                        </p:tgtEl>
                                      </p:cBhvr>
                                    </p:animEffect>
                                  </p:childTnLst>
                                  <p:subTnLst>
                                    <p:set>
                                      <p:cBhvr override="childStyle">
                                        <p:cTn dur="1" fill="hold" display="0" masterRel="nextClick" afterEffect="1"/>
                                        <p:tgtEl>
                                          <p:spTgt spid="9">
                                            <p:txEl>
                                              <p:pRg st="2" end="2"/>
                                            </p:txEl>
                                          </p:spTgt>
                                        </p:tgtEl>
                                        <p:attrNameLst>
                                          <p:attrName>style.visibility</p:attrName>
                                        </p:attrNameLst>
                                      </p:cBhvr>
                                      <p:to>
                                        <p:strVal val="hidden"/>
                                      </p:to>
                                    </p:set>
                                  </p:subTnLst>
                                </p:cTn>
                              </p:par>
                              <p:par>
                                <p:cTn id="52" presetID="22" presetClass="entr" presetSubtype="4" fill="hold" grpId="0" nodeType="withEffect">
                                  <p:stCondLst>
                                    <p:cond delay="0"/>
                                  </p:stCondLst>
                                  <p:childTnLst>
                                    <p:set>
                                      <p:cBhvr>
                                        <p:cTn id="53" dur="1" fill="hold">
                                          <p:stCondLst>
                                            <p:cond delay="0"/>
                                          </p:stCondLst>
                                        </p:cTn>
                                        <p:tgtEl>
                                          <p:spTgt spid="9">
                                            <p:txEl>
                                              <p:pRg st="3" end="3"/>
                                            </p:txEl>
                                          </p:spTgt>
                                        </p:tgtEl>
                                        <p:attrNameLst>
                                          <p:attrName>style.visibility</p:attrName>
                                        </p:attrNameLst>
                                      </p:cBhvr>
                                      <p:to>
                                        <p:strVal val="visible"/>
                                      </p:to>
                                    </p:set>
                                    <p:animEffect transition="in" filter="wipe(down)">
                                      <p:cBhvr>
                                        <p:cTn id="54" dur="500"/>
                                        <p:tgtEl>
                                          <p:spTgt spid="9">
                                            <p:txEl>
                                              <p:pRg st="3" end="3"/>
                                            </p:txEl>
                                          </p:spTgt>
                                        </p:tgtEl>
                                      </p:cBhvr>
                                    </p:animEffect>
                                  </p:childTnLst>
                                  <p:subTnLst>
                                    <p:set>
                                      <p:cBhvr override="childStyle">
                                        <p:cTn dur="1" fill="hold" display="0" masterRel="nextClick" afterEffect="1"/>
                                        <p:tgtEl>
                                          <p:spTgt spid="9">
                                            <p:txEl>
                                              <p:pRg st="3" end="3"/>
                                            </p:txEl>
                                          </p:spTgt>
                                        </p:tgtEl>
                                        <p:attrNameLst>
                                          <p:attrName>style.visibility</p:attrName>
                                        </p:attrNameLst>
                                      </p:cBhvr>
                                      <p:to>
                                        <p:strVal val="hidden"/>
                                      </p:to>
                                    </p:set>
                                  </p:subTnLst>
                                </p:cTn>
                              </p:par>
                              <p:par>
                                <p:cTn id="55" presetID="22" presetClass="entr" presetSubtype="4" fill="hold" grpId="0" nodeType="withEffect">
                                  <p:stCondLst>
                                    <p:cond delay="0"/>
                                  </p:stCondLst>
                                  <p:childTnLst>
                                    <p:set>
                                      <p:cBhvr>
                                        <p:cTn id="56" dur="1" fill="hold">
                                          <p:stCondLst>
                                            <p:cond delay="0"/>
                                          </p:stCondLst>
                                        </p:cTn>
                                        <p:tgtEl>
                                          <p:spTgt spid="9">
                                            <p:txEl>
                                              <p:pRg st="4" end="4"/>
                                            </p:txEl>
                                          </p:spTgt>
                                        </p:tgtEl>
                                        <p:attrNameLst>
                                          <p:attrName>style.visibility</p:attrName>
                                        </p:attrNameLst>
                                      </p:cBhvr>
                                      <p:to>
                                        <p:strVal val="visible"/>
                                      </p:to>
                                    </p:set>
                                    <p:animEffect transition="in" filter="wipe(down)">
                                      <p:cBhvr>
                                        <p:cTn id="57" dur="500"/>
                                        <p:tgtEl>
                                          <p:spTgt spid="9">
                                            <p:txEl>
                                              <p:pRg st="4" end="4"/>
                                            </p:txEl>
                                          </p:spTgt>
                                        </p:tgtEl>
                                      </p:cBhvr>
                                    </p:animEffect>
                                  </p:childTnLst>
                                  <p:subTnLst>
                                    <p:set>
                                      <p:cBhvr override="childStyle">
                                        <p:cTn dur="1" fill="hold" display="0" masterRel="nextClick" afterEffect="1"/>
                                        <p:tgtEl>
                                          <p:spTgt spid="9">
                                            <p:txEl>
                                              <p:pRg st="4" end="4"/>
                                            </p:txEl>
                                          </p:spTgt>
                                        </p:tgtEl>
                                        <p:attrNameLst>
                                          <p:attrName>style.visibility</p:attrName>
                                        </p:attrNameLst>
                                      </p:cBhvr>
                                      <p:to>
                                        <p:strVal val="hidden"/>
                                      </p:to>
                                    </p:set>
                                  </p:subTnLst>
                                </p:cTn>
                              </p:par>
                              <p:par>
                                <p:cTn id="58" presetID="22" presetClass="entr" presetSubtype="4" fill="hold" grpId="0" nodeType="withEffect">
                                  <p:stCondLst>
                                    <p:cond delay="0"/>
                                  </p:stCondLst>
                                  <p:childTnLst>
                                    <p:set>
                                      <p:cBhvr>
                                        <p:cTn id="59" dur="1" fill="hold">
                                          <p:stCondLst>
                                            <p:cond delay="0"/>
                                          </p:stCondLst>
                                        </p:cTn>
                                        <p:tgtEl>
                                          <p:spTgt spid="9">
                                            <p:txEl>
                                              <p:pRg st="5" end="5"/>
                                            </p:txEl>
                                          </p:spTgt>
                                        </p:tgtEl>
                                        <p:attrNameLst>
                                          <p:attrName>style.visibility</p:attrName>
                                        </p:attrNameLst>
                                      </p:cBhvr>
                                      <p:to>
                                        <p:strVal val="visible"/>
                                      </p:to>
                                    </p:set>
                                    <p:animEffect transition="in" filter="wipe(down)">
                                      <p:cBhvr>
                                        <p:cTn id="60" dur="500"/>
                                        <p:tgtEl>
                                          <p:spTgt spid="9">
                                            <p:txEl>
                                              <p:pRg st="5" end="5"/>
                                            </p:txEl>
                                          </p:spTgt>
                                        </p:tgtEl>
                                      </p:cBhvr>
                                    </p:animEffect>
                                  </p:childTnLst>
                                  <p:subTnLst>
                                    <p:set>
                                      <p:cBhvr override="childStyle">
                                        <p:cTn dur="1" fill="hold" display="0" masterRel="nextClick" afterEffect="1"/>
                                        <p:tgtEl>
                                          <p:spTgt spid="9">
                                            <p:txEl>
                                              <p:pRg st="5" end="5"/>
                                            </p:txEl>
                                          </p:spTgt>
                                        </p:tgtEl>
                                        <p:attrNameLst>
                                          <p:attrName>style.visibility</p:attrName>
                                        </p:attrNameLst>
                                      </p:cBhvr>
                                      <p:to>
                                        <p:strVal val="hidden"/>
                                      </p:to>
                                    </p:set>
                                  </p:subTnLst>
                                </p:cTn>
                              </p:par>
                              <p:par>
                                <p:cTn id="61" presetID="22" presetClass="entr" presetSubtype="4" fill="hold" grpId="0" nodeType="withEffect">
                                  <p:stCondLst>
                                    <p:cond delay="0"/>
                                  </p:stCondLst>
                                  <p:childTnLst>
                                    <p:set>
                                      <p:cBhvr>
                                        <p:cTn id="62" dur="1" fill="hold">
                                          <p:stCondLst>
                                            <p:cond delay="0"/>
                                          </p:stCondLst>
                                        </p:cTn>
                                        <p:tgtEl>
                                          <p:spTgt spid="9">
                                            <p:txEl>
                                              <p:pRg st="6" end="6"/>
                                            </p:txEl>
                                          </p:spTgt>
                                        </p:tgtEl>
                                        <p:attrNameLst>
                                          <p:attrName>style.visibility</p:attrName>
                                        </p:attrNameLst>
                                      </p:cBhvr>
                                      <p:to>
                                        <p:strVal val="visible"/>
                                      </p:to>
                                    </p:set>
                                    <p:animEffect transition="in" filter="wipe(down)">
                                      <p:cBhvr>
                                        <p:cTn id="63" dur="500"/>
                                        <p:tgtEl>
                                          <p:spTgt spid="9">
                                            <p:txEl>
                                              <p:pRg st="6" end="6"/>
                                            </p:txEl>
                                          </p:spTgt>
                                        </p:tgtEl>
                                      </p:cBhvr>
                                    </p:animEffect>
                                  </p:childTnLst>
                                  <p:subTnLst>
                                    <p:set>
                                      <p:cBhvr override="childStyle">
                                        <p:cTn dur="1" fill="hold" display="0" masterRel="nextClick" afterEffect="1"/>
                                        <p:tgtEl>
                                          <p:spTgt spid="9">
                                            <p:txEl>
                                              <p:pRg st="6" end="6"/>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2" grpId="0" animBg="1" build="allAtOnce"/>
      <p:bldP spid="50183" grpId="0" animBg="1" build="allAtOnce"/>
      <p:bldP spid="9" grpId="0" animBg="1" build="allAtOnce"/>
      <p:bldP spid="10" grpId="0" animBg="1"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487363" y="2014538"/>
            <a:ext cx="8189913" cy="2351088"/>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4" name="矩形: 圆角 16"/>
          <p:cNvSpPr>
            <a:spLocks noChangeArrowheads="1"/>
          </p:cNvSpPr>
          <p:nvPr/>
        </p:nvSpPr>
        <p:spPr bwMode="auto">
          <a:xfrm>
            <a:off x="487363" y="1293813"/>
            <a:ext cx="8189913"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9393" name="Rectangle 3"/>
          <p:cNvSpPr>
            <a:spLocks noChangeArrowheads="1"/>
          </p:cNvSpPr>
          <p:nvPr/>
        </p:nvSpPr>
        <p:spPr bwMode="auto">
          <a:xfrm>
            <a:off x="512763" y="1196975"/>
            <a:ext cx="8164513"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n * n</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阶矩阵加法：</a:t>
            </a:r>
            <a:endPar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for(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0;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&lt; n;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for( j = 0; j &lt; n; j++)</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c[</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][j] = 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][j] + b[</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][j];</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rgbClr val="FF3399"/>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3399"/>
                </a:solidFill>
                <a:effectLst/>
                <a:uLnTx/>
                <a:uFillTx/>
                <a:latin typeface="+mn-lt"/>
                <a:ea typeface="+mn-ea"/>
                <a:cs typeface="+mn-ea"/>
                <a:sym typeface="+mn-lt"/>
              </a:rPr>
              <a:t>语句的频度</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Frequency Count ):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重复执行的次数：</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n*n;</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T( n ) = O ( n </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2</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即：矩阵加法的运算量和问题的规模</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的平方是同一个量级</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 name="Rectangle 4"/>
          <p:cNvSpPr>
            <a:spLocks noChangeArrowheads="1"/>
          </p:cNvSpPr>
          <p:nvPr/>
        </p:nvSpPr>
        <p:spPr bwMode="auto">
          <a:xfrm>
            <a:off x="877888" y="185738"/>
            <a:ext cx="5711825" cy="5032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时间复杂度的渐进表示法</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900113" y="115888"/>
            <a:ext cx="84486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参考书		</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61227" y="1743866"/>
            <a:ext cx="2736304" cy="3559252"/>
          </a:xfrm>
          <a:prstGeom prst="rect">
            <a:avLst/>
          </a:prstGeom>
        </p:spPr>
      </p:pic>
      <p:pic>
        <p:nvPicPr>
          <p:cNvPr id="19" name="图片 18"/>
          <p:cNvPicPr>
            <a:picLocks noChangeAspect="1"/>
          </p:cNvPicPr>
          <p:nvPr/>
        </p:nvPicPr>
        <p:blipFill>
          <a:blip r:embed="rId2"/>
          <a:stretch>
            <a:fillRect/>
          </a:stretch>
        </p:blipFill>
        <p:spPr>
          <a:xfrm>
            <a:off x="247275" y="1196752"/>
            <a:ext cx="2660686" cy="3559252"/>
          </a:xfrm>
          <a:prstGeom prst="rect">
            <a:avLst/>
          </a:prstGeom>
        </p:spPr>
      </p:pic>
      <p:pic>
        <p:nvPicPr>
          <p:cNvPr id="21" name="图片 20"/>
          <p:cNvPicPr>
            <a:picLocks noChangeAspect="1"/>
          </p:cNvPicPr>
          <p:nvPr/>
        </p:nvPicPr>
        <p:blipFill>
          <a:blip r:embed="rId3"/>
          <a:stretch>
            <a:fillRect/>
          </a:stretch>
        </p:blipFill>
        <p:spPr>
          <a:xfrm>
            <a:off x="6015010" y="2420888"/>
            <a:ext cx="2881715" cy="38035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p:nvPr/>
        </p:nvGrpSpPr>
        <p:grpSpPr bwMode="auto">
          <a:xfrm>
            <a:off x="0" y="2619376"/>
            <a:ext cx="9144000" cy="4049985"/>
            <a:chOff x="0" y="2085981"/>
            <a:chExt cx="9144000" cy="4049996"/>
          </a:xfrm>
          <a:solidFill>
            <a:schemeClr val="bg2">
              <a:lumMod val="20000"/>
              <a:lumOff val="80000"/>
            </a:schemeClr>
          </a:solidFill>
        </p:grpSpPr>
        <p:sp>
          <p:nvSpPr>
            <p:cNvPr id="350210" name="Rectangle 2"/>
            <p:cNvSpPr>
              <a:spLocks noChangeArrowheads="1"/>
            </p:cNvSpPr>
            <p:nvPr/>
          </p:nvSpPr>
          <p:spPr bwMode="auto">
            <a:xfrm>
              <a:off x="0" y="2085981"/>
              <a:ext cx="9144000" cy="4049996"/>
            </a:xfrm>
            <a:prstGeom prst="rect">
              <a:avLst/>
            </a:prstGeom>
            <a:grpFill/>
            <a:ln w="9525">
              <a:no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50211" name="Rectangle 3"/>
            <p:cNvSpPr>
              <a:spLocks noChangeArrowheads="1"/>
            </p:cNvSpPr>
            <p:nvPr/>
          </p:nvSpPr>
          <p:spPr bwMode="auto">
            <a:xfrm>
              <a:off x="569119" y="4137172"/>
              <a:ext cx="5029200" cy="1752605"/>
            </a:xfrm>
            <a:prstGeom prst="rect">
              <a:avLst/>
            </a:prstGeom>
          </p:spPr>
          <p:style>
            <a:lnRef idx="3">
              <a:schemeClr val="lt1"/>
            </a:lnRef>
            <a:fillRef idx="1">
              <a:schemeClr val="accent3"/>
            </a:fillRef>
            <a:effectRef idx="1">
              <a:schemeClr val="accent3"/>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350212" name="Rectangle 4"/>
            <p:cNvSpPr>
              <a:spLocks noChangeArrowheads="1"/>
            </p:cNvSpPr>
            <p:nvPr/>
          </p:nvSpPr>
          <p:spPr bwMode="auto">
            <a:xfrm>
              <a:off x="569119" y="2917970"/>
              <a:ext cx="5029200" cy="1143003"/>
            </a:xfrm>
            <a:prstGeom prst="rect">
              <a:avLst/>
            </a:prstGeom>
          </p:spPr>
          <p:style>
            <a:lnRef idx="3">
              <a:schemeClr val="lt1"/>
            </a:lnRef>
            <a:fillRef idx="1">
              <a:schemeClr val="accent3"/>
            </a:fillRef>
            <a:effectRef idx="1">
              <a:schemeClr val="accent3"/>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350213" name="Rectangle 5"/>
            <p:cNvSpPr>
              <a:spLocks noChangeArrowheads="1"/>
            </p:cNvSpPr>
            <p:nvPr/>
          </p:nvSpPr>
          <p:spPr bwMode="auto">
            <a:xfrm>
              <a:off x="569119" y="2384568"/>
              <a:ext cx="5029200" cy="457201"/>
            </a:xfrm>
            <a:prstGeom prst="rect">
              <a:avLst/>
            </a:prstGeom>
          </p:spPr>
          <p:style>
            <a:lnRef idx="3">
              <a:schemeClr val="lt1"/>
            </a:lnRef>
            <a:fillRef idx="1">
              <a:schemeClr val="accent3"/>
            </a:fillRef>
            <a:effectRef idx="1">
              <a:schemeClr val="accent3"/>
            </a:effectRef>
            <a:fontRef idx="minor">
              <a:schemeClr val="lt1"/>
            </a:fontRef>
          </p:style>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800" b="0"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60422" name="Text Box 7"/>
            <p:cNvSpPr txBox="1">
              <a:spLocks noChangeArrowheads="1"/>
            </p:cNvSpPr>
            <p:nvPr/>
          </p:nvSpPr>
          <p:spPr bwMode="auto">
            <a:xfrm>
              <a:off x="701675" y="2211110"/>
              <a:ext cx="4673074" cy="3785662"/>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x = 0;  y = 0;</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for ( int k = 0; k &lt; n; k ++ )</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x ++;</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for ( int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 0;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&lt; n; </a:t>
              </a:r>
              <a:r>
                <a:rPr kumimoji="0" lang="en-US" altLang="zh-CN" sz="32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   for ( int j = 0; j &lt; n; j++ )</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5000"/>
                </a:lnSpc>
                <a:spcBef>
                  <a:spcPct val="0"/>
                </a:spcBef>
                <a:spcAft>
                  <a:spcPct val="0"/>
                </a:spcAft>
                <a:buClrTx/>
                <a:buSzTx/>
                <a:buFontTx/>
                <a:buNone/>
                <a:defRPr/>
              </a:pPr>
              <a:r>
                <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rPr>
                <a:t>      y ++;</a:t>
              </a:r>
              <a:endParaRPr kumimoji="0" lang="en-US" altLang="zh-CN" sz="3200" b="0" i="0" u="none" strike="noStrike" kern="1200" cap="none" spc="0" normalizeH="0" baseline="0" noProof="0" dirty="0">
                <a:ln>
                  <a:noFill/>
                </a:ln>
                <a:solidFill>
                  <a:srgbClr val="FF0000"/>
                </a:solidFill>
                <a:effectLst/>
                <a:uLnTx/>
                <a:uFillTx/>
                <a:latin typeface="+mn-lt"/>
                <a:ea typeface="+mn-ea"/>
                <a:cs typeface="+mn-ea"/>
                <a:sym typeface="+mn-lt"/>
              </a:endParaRPr>
            </a:p>
          </p:txBody>
        </p:sp>
      </p:grpSp>
      <p:sp>
        <p:nvSpPr>
          <p:cNvPr id="60423" name="Text Box 2"/>
          <p:cNvSpPr txBox="1">
            <a:spLocks noChangeArrowheads="1"/>
          </p:cNvSpPr>
          <p:nvPr/>
        </p:nvSpPr>
        <p:spPr bwMode="auto">
          <a:xfrm>
            <a:off x="533400" y="938213"/>
            <a:ext cx="861060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47" tIns="56473" rIns="112947" bIns="56473">
            <a:spAutoFit/>
          </a:bodyPr>
          <a:lstStyle>
            <a:lvl1pPr defTabSz="1129030">
              <a:defRPr sz="2800">
                <a:solidFill>
                  <a:schemeClr val="tx1"/>
                </a:solidFill>
                <a:latin typeface="Times New Roman" panose="02020603050405020304" pitchFamily="18" charset="0"/>
                <a:ea typeface="仿宋_GB2312" pitchFamily="49" charset="-122"/>
              </a:defRPr>
            </a:lvl1pPr>
            <a:lvl2pPr defTabSz="1129030">
              <a:defRPr sz="2800">
                <a:solidFill>
                  <a:schemeClr val="tx1"/>
                </a:solidFill>
                <a:latin typeface="Times New Roman" panose="02020603050405020304" pitchFamily="18" charset="0"/>
                <a:ea typeface="仿宋_GB2312" pitchFamily="49" charset="-122"/>
              </a:defRPr>
            </a:lvl2pPr>
            <a:lvl3pPr defTabSz="1129030">
              <a:defRPr sz="2800">
                <a:solidFill>
                  <a:schemeClr val="tx1"/>
                </a:solidFill>
                <a:latin typeface="Times New Roman" panose="02020603050405020304" pitchFamily="18" charset="0"/>
                <a:ea typeface="仿宋_GB2312" pitchFamily="49" charset="-122"/>
              </a:defRPr>
            </a:lvl3pPr>
            <a:lvl4pPr defTabSz="1129030">
              <a:defRPr sz="2800">
                <a:solidFill>
                  <a:schemeClr val="tx1"/>
                </a:solidFill>
                <a:latin typeface="Times New Roman" panose="02020603050405020304" pitchFamily="18" charset="0"/>
                <a:ea typeface="仿宋_GB2312" pitchFamily="49" charset="-122"/>
              </a:defRPr>
            </a:lvl4pPr>
            <a:lvl5pPr defTabSz="1129030">
              <a:defRPr sz="2800">
                <a:solidFill>
                  <a:schemeClr val="tx1"/>
                </a:solidFill>
                <a:latin typeface="Times New Roman" panose="02020603050405020304" pitchFamily="18" charset="0"/>
                <a:ea typeface="仿宋_GB2312" pitchFamily="49" charset="-122"/>
              </a:defRPr>
            </a:lvl5pPr>
            <a:lvl6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1129030" rtl="0" eaLnBrk="0" fontAlgn="base" latinLnBrk="0" hangingPunct="0">
              <a:lnSpc>
                <a:spcPct val="130000"/>
              </a:lnSpc>
              <a:spcBef>
                <a:spcPct val="0"/>
              </a:spcBef>
              <a:spcAft>
                <a:spcPct val="0"/>
              </a:spcAft>
              <a:buClrTx/>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找出</a:t>
            </a:r>
            <a:r>
              <a:rPr kumimoji="0" lang="zh-CN" altLang="en-US" sz="2400" b="0" i="0" u="none" strike="noStrike" kern="1200" cap="none" spc="0" normalizeH="0" baseline="0" noProof="0" dirty="0">
                <a:ln>
                  <a:noFill/>
                </a:ln>
                <a:solidFill>
                  <a:srgbClr val="FF0000"/>
                </a:solidFill>
                <a:effectLst/>
                <a:uLnTx/>
                <a:uFillTx/>
                <a:latin typeface="+mn-ea"/>
                <a:ea typeface="+mn-ea"/>
                <a:cs typeface="+mn-ea"/>
                <a:sym typeface="+mn-lt"/>
              </a:rPr>
              <a:t>语句频度最大</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的那条语句作为</a:t>
            </a:r>
            <a:r>
              <a:rPr kumimoji="0" lang="zh-CN" altLang="en-US" sz="2400" b="0" i="0" u="none" strike="noStrike" kern="1200" cap="none" spc="0" normalizeH="0" baseline="0" noProof="0" dirty="0">
                <a:ln>
                  <a:noFill/>
                </a:ln>
                <a:solidFill>
                  <a:srgbClr val="FF0000"/>
                </a:solidFill>
                <a:effectLst/>
                <a:uLnTx/>
                <a:uFillTx/>
                <a:latin typeface="+mn-ea"/>
                <a:ea typeface="+mn-ea"/>
                <a:cs typeface="+mn-ea"/>
                <a:sym typeface="+mn-lt"/>
              </a:rPr>
              <a:t>基本语句</a:t>
            </a:r>
            <a:endParaRPr kumimoji="0" lang="en-US" altLang="zh-CN" sz="2400" b="0" i="0" u="none" strike="noStrike" kern="1200" cap="none" spc="0" normalizeH="0" baseline="0" noProof="0" dirty="0">
              <a:ln>
                <a:noFill/>
              </a:ln>
              <a:solidFill>
                <a:srgbClr val="FF0000"/>
              </a:solidFill>
              <a:effectLst/>
              <a:uLnTx/>
              <a:uFillTx/>
              <a:latin typeface="+mn-ea"/>
              <a:ea typeface="+mn-ea"/>
              <a:cs typeface="+mn-ea"/>
              <a:sym typeface="+mn-lt"/>
            </a:endParaRPr>
          </a:p>
          <a:p>
            <a:pPr marL="342900" marR="0" lvl="0" indent="-342900" algn="l" defTabSz="1129030" rtl="0" eaLnBrk="0" fontAlgn="base" latinLnBrk="0" hangingPunct="0">
              <a:lnSpc>
                <a:spcPct val="130000"/>
              </a:lnSpc>
              <a:spcBef>
                <a:spcPct val="0"/>
              </a:spcBef>
              <a:spcAft>
                <a:spcPct val="0"/>
              </a:spcAft>
              <a:buClrTx/>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计算</a:t>
            </a:r>
            <a:r>
              <a:rPr kumimoji="0" lang="zh-CN" altLang="en-US" sz="2400" b="0" i="0" u="none" strike="noStrike" kern="1200" cap="none" spc="0" normalizeH="0" baseline="0" noProof="0" dirty="0">
                <a:ln>
                  <a:noFill/>
                </a:ln>
                <a:solidFill>
                  <a:srgbClr val="FF0000"/>
                </a:solidFill>
                <a:effectLst/>
                <a:uLnTx/>
                <a:uFillTx/>
                <a:latin typeface="+mn-ea"/>
                <a:ea typeface="+mn-ea"/>
                <a:cs typeface="+mn-ea"/>
                <a:sym typeface="+mn-lt"/>
              </a:rPr>
              <a:t>基本语句</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的频度得到问题规模</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的某个函数</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f</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ea"/>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endParaRPr>
          </a:p>
          <a:p>
            <a:pPr marL="342900" marR="0" lvl="0" indent="-342900" algn="l" defTabSz="1129030" rtl="0" eaLnBrk="0" fontAlgn="base" latinLnBrk="0" hangingPunct="0">
              <a:lnSpc>
                <a:spcPct val="130000"/>
              </a:lnSpc>
              <a:spcBef>
                <a:spcPct val="0"/>
              </a:spcBef>
              <a:spcAft>
                <a:spcPct val="0"/>
              </a:spcAft>
              <a:buClrTx/>
              <a:buSzTx/>
              <a:buFont typeface="Wingdings" panose="05000000000000000000" pitchFamily="2" charset="2"/>
              <a:buChar char="Ø"/>
              <a:defRPr/>
            </a:pP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取其数量级用符号“</a:t>
            </a:r>
            <a:r>
              <a:rPr kumimoji="0" lang="en-US" altLang="zh-CN" sz="2400" b="0" i="0" u="none" strike="noStrike" kern="1200" cap="none" spc="0" normalizeH="0" baseline="0" noProof="0" dirty="0">
                <a:ln>
                  <a:noFill/>
                </a:ln>
                <a:solidFill>
                  <a:schemeClr val="tx1"/>
                </a:solidFill>
                <a:effectLst/>
                <a:uLnTx/>
                <a:uFillTx/>
                <a:latin typeface="+mn-ea"/>
                <a:ea typeface="+mn-ea"/>
                <a:cs typeface="+mn-ea"/>
                <a:sym typeface="+mn-lt"/>
              </a:rPr>
              <a:t>O</a:t>
            </a:r>
            <a:r>
              <a:rPr kumimoji="0" lang="zh-CN" altLang="en-US" sz="2400" b="0" i="0" u="none" strike="noStrike" kern="1200" cap="none" spc="0" normalizeH="0" baseline="0" noProof="0" dirty="0">
                <a:ln>
                  <a:noFill/>
                </a:ln>
                <a:solidFill>
                  <a:schemeClr val="tx1"/>
                </a:solidFill>
                <a:effectLst/>
                <a:uLnTx/>
                <a:uFillTx/>
                <a:latin typeface="+mn-ea"/>
                <a:ea typeface="+mn-ea"/>
                <a:cs typeface="+mn-ea"/>
                <a:sym typeface="+mn-lt"/>
              </a:rPr>
              <a:t>”表示</a:t>
            </a:r>
            <a:endParaRPr kumimoji="0" lang="en-US" altLang="zh-CN" sz="2400" b="0" i="0" u="none" strike="noStrike" kern="1200" cap="none" spc="0" normalizeH="0" baseline="0" noProof="0" dirty="0">
              <a:ln>
                <a:noFill/>
              </a:ln>
              <a:solidFill>
                <a:srgbClr val="CC0000"/>
              </a:solidFill>
              <a:effectLst/>
              <a:uLnTx/>
              <a:uFillTx/>
              <a:latin typeface="+mn-ea"/>
              <a:ea typeface="+mn-ea"/>
              <a:cs typeface="+mn-ea"/>
              <a:sym typeface="+mn-lt"/>
            </a:endParaRPr>
          </a:p>
        </p:txBody>
      </p:sp>
      <p:sp>
        <p:nvSpPr>
          <p:cNvPr id="60424" name="Rectangle 4"/>
          <p:cNvSpPr>
            <a:spLocks noChangeArrowheads="1"/>
          </p:cNvSpPr>
          <p:nvPr/>
        </p:nvSpPr>
        <p:spPr bwMode="auto">
          <a:xfrm>
            <a:off x="827088" y="182563"/>
            <a:ext cx="6000750" cy="5032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分析算法时间复杂度的基本方法</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16" name="云形标注 15"/>
          <p:cNvSpPr>
            <a:spLocks noChangeArrowheads="1"/>
          </p:cNvSpPr>
          <p:nvPr/>
        </p:nvSpPr>
        <p:spPr bwMode="auto">
          <a:xfrm>
            <a:off x="6103938" y="5291138"/>
            <a:ext cx="2000250" cy="571500"/>
          </a:xfrm>
          <a:prstGeom prst="cloudCallout">
            <a:avLst>
              <a:gd name="adj1" fmla="val -191870"/>
              <a:gd name="adj2" fmla="val 92301"/>
            </a:avLst>
          </a:prstGeom>
          <a:solidFill>
            <a:schemeClr val="accent1">
              <a:lumMod val="60000"/>
              <a:lumOff val="40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bg1"/>
                </a:solidFill>
                <a:effectLst/>
                <a:uLnTx/>
                <a:uFillTx/>
                <a:latin typeface="+mn-lt"/>
                <a:ea typeface="+mn-ea"/>
                <a:cs typeface="+mn-ea"/>
                <a:sym typeface="+mn-lt"/>
              </a:rPr>
              <a:t>f(n)=n</a:t>
            </a:r>
            <a:r>
              <a:rPr kumimoji="0" lang="en-US" altLang="zh-CN" sz="2400" b="1" i="0" u="none" strike="noStrike" kern="1200" cap="none" spc="0" normalizeH="0" baseline="30000" noProof="0">
                <a:ln>
                  <a:noFill/>
                </a:ln>
                <a:solidFill>
                  <a:schemeClr val="bg1"/>
                </a:solidFill>
                <a:effectLst/>
                <a:uLnTx/>
                <a:uFillTx/>
                <a:latin typeface="+mn-lt"/>
                <a:ea typeface="+mn-ea"/>
                <a:cs typeface="+mn-ea"/>
                <a:sym typeface="+mn-lt"/>
              </a:rPr>
              <a:t>2</a:t>
            </a:r>
            <a:endParaRPr kumimoji="0" lang="en-US" altLang="zh-CN" sz="2400" b="1" i="0" u="none" strike="noStrike" kern="1200" cap="none" spc="0" normalizeH="0" baseline="0" noProof="0">
              <a:ln>
                <a:noFill/>
              </a:ln>
              <a:solidFill>
                <a:schemeClr val="bg1"/>
              </a:solidFill>
              <a:effectLst/>
              <a:uLnTx/>
              <a:uFillTx/>
              <a:latin typeface="+mn-lt"/>
              <a:ea typeface="+mn-ea"/>
              <a:cs typeface="+mn-ea"/>
              <a:sym typeface="+mn-lt"/>
            </a:endParaRPr>
          </a:p>
        </p:txBody>
      </p:sp>
      <p:sp>
        <p:nvSpPr>
          <p:cNvPr id="17" name="云形标注 16"/>
          <p:cNvSpPr>
            <a:spLocks noChangeArrowheads="1"/>
          </p:cNvSpPr>
          <p:nvPr/>
        </p:nvSpPr>
        <p:spPr bwMode="auto">
          <a:xfrm>
            <a:off x="5870575" y="3357563"/>
            <a:ext cx="2776538" cy="881063"/>
          </a:xfrm>
          <a:prstGeom prst="cloudCallout">
            <a:avLst>
              <a:gd name="adj1" fmla="val -23074"/>
              <a:gd name="adj2" fmla="val 152884"/>
            </a:avLst>
          </a:prstGeom>
          <a:solidFill>
            <a:schemeClr val="accent1">
              <a:lumMod val="60000"/>
              <a:lumOff val="40000"/>
            </a:schemeClr>
          </a:solidFill>
          <a:ln>
            <a:noFill/>
          </a:ln>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T(n) = O(n</a:t>
            </a:r>
            <a:r>
              <a:rPr kumimoji="0" lang="en-US" altLang="zh-CN" sz="2400" b="1" i="0" u="none" strike="noStrike" kern="1200" cap="none" spc="0" normalizeH="0" baseline="30000" noProof="0" dirty="0">
                <a:ln>
                  <a:noFill/>
                </a:ln>
                <a:solidFill>
                  <a:schemeClr val="bg1"/>
                </a:solidFill>
                <a:effectLst/>
                <a:uLnTx/>
                <a:uFillTx/>
                <a:latin typeface="+mn-lt"/>
                <a:ea typeface="+mn-ea"/>
                <a:cs typeface="+mn-ea"/>
                <a:sym typeface="+mn-lt"/>
              </a:rPr>
              <a:t>2</a:t>
            </a: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bg/>
                                          </p:spTgt>
                                        </p:tgtEl>
                                        <p:attrNameLst>
                                          <p:attrName>style.visibility</p:attrName>
                                        </p:attrNameLst>
                                      </p:cBhvr>
                                      <p:to>
                                        <p:strVal val="visible"/>
                                      </p:to>
                                    </p:set>
                                    <p:animEffect transition="in" filter="wipe(down)">
                                      <p:cBhvr>
                                        <p:cTn id="12" dur="500"/>
                                        <p:tgtEl>
                                          <p:spTgt spid="16">
                                            <p:bg/>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wipe(down)">
                                      <p:cBhvr>
                                        <p:cTn id="15" dur="500"/>
                                        <p:tgtEl>
                                          <p:spTgt spid="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7">
                                            <p:bg/>
                                          </p:spTgt>
                                        </p:tgtEl>
                                        <p:attrNameLst>
                                          <p:attrName>style.visibility</p:attrName>
                                        </p:attrNameLst>
                                      </p:cBhvr>
                                      <p:to>
                                        <p:strVal val="visible"/>
                                      </p:to>
                                    </p:set>
                                    <p:animEffect transition="in" filter="wipe(down)">
                                      <p:cBhvr>
                                        <p:cTn id="20" dur="500"/>
                                        <p:tgtEl>
                                          <p:spTgt spid="17">
                                            <p:bg/>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wipe(down)">
                                      <p:cBhvr>
                                        <p:cTn id="23"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build="allAtOnce"/>
      <p:bldP spid="17" grpId="0" animBg="1"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1"/>
          <p:cNvSpPr/>
          <p:nvPr/>
        </p:nvSpPr>
        <p:spPr>
          <a:xfrm>
            <a:off x="0" y="1196975"/>
            <a:ext cx="9144000" cy="4679950"/>
          </a:xfrm>
          <a:prstGeom prst="rect">
            <a:avLst/>
          </a:prstGeom>
          <a:solidFill>
            <a:schemeClr val="accent1">
              <a:alpha val="25098"/>
            </a:schemeClr>
          </a:solidFill>
          <a:ln w="9525">
            <a:noFill/>
          </a:ln>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61441" name="Text Box 2"/>
          <p:cNvSpPr txBox="1">
            <a:spLocks noChangeArrowheads="1"/>
          </p:cNvSpPr>
          <p:nvPr/>
        </p:nvSpPr>
        <p:spPr bwMode="auto">
          <a:xfrm>
            <a:off x="365125" y="1287463"/>
            <a:ext cx="8610600" cy="441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47" tIns="56473" rIns="112947" bIns="56473">
            <a:spAutoFit/>
          </a:bodyPr>
          <a:lstStyle>
            <a:lvl1pPr defTabSz="1129030">
              <a:defRPr sz="2800">
                <a:solidFill>
                  <a:schemeClr val="tx1"/>
                </a:solidFill>
                <a:latin typeface="Times New Roman" panose="02020603050405020304" pitchFamily="18" charset="0"/>
                <a:ea typeface="仿宋_GB2312" pitchFamily="49" charset="-122"/>
              </a:defRPr>
            </a:lvl1pPr>
            <a:lvl2pPr defTabSz="1129030">
              <a:defRPr sz="2800">
                <a:solidFill>
                  <a:schemeClr val="tx1"/>
                </a:solidFill>
                <a:latin typeface="Times New Roman" panose="02020603050405020304" pitchFamily="18" charset="0"/>
                <a:ea typeface="仿宋_GB2312" pitchFamily="49" charset="-122"/>
              </a:defRPr>
            </a:lvl2pPr>
            <a:lvl3pPr defTabSz="1129030">
              <a:defRPr sz="2800">
                <a:solidFill>
                  <a:schemeClr val="tx1"/>
                </a:solidFill>
                <a:latin typeface="Times New Roman" panose="02020603050405020304" pitchFamily="18" charset="0"/>
                <a:ea typeface="仿宋_GB2312" pitchFamily="49" charset="-122"/>
              </a:defRPr>
            </a:lvl3pPr>
            <a:lvl4pPr defTabSz="1129030">
              <a:defRPr sz="2800">
                <a:solidFill>
                  <a:schemeClr val="tx1"/>
                </a:solidFill>
                <a:latin typeface="Times New Roman" panose="02020603050405020304" pitchFamily="18" charset="0"/>
                <a:ea typeface="仿宋_GB2312" pitchFamily="49" charset="-122"/>
              </a:defRPr>
            </a:lvl4pPr>
            <a:lvl5pPr defTabSz="1129030">
              <a:defRPr sz="2800">
                <a:solidFill>
                  <a:schemeClr val="tx1"/>
                </a:solidFill>
                <a:latin typeface="Times New Roman" panose="02020603050405020304" pitchFamily="18" charset="0"/>
                <a:ea typeface="仿宋_GB2312" pitchFamily="49" charset="-122"/>
              </a:defRPr>
            </a:lvl5pPr>
            <a:lvl6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defTabSz="1129030"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1129030" rtl="0" eaLnBrk="0" fontAlgn="base" latinLnBrk="0" hangingPunct="0">
              <a:lnSpc>
                <a:spcPct val="100000"/>
              </a:lnSpc>
              <a:spcBef>
                <a:spcPct val="0"/>
              </a:spcBef>
              <a:spcAft>
                <a:spcPct val="0"/>
              </a:spcAft>
              <a:buClrTx/>
              <a:buSzTx/>
              <a:buFontTx/>
              <a:buNone/>
              <a:defRPr/>
            </a:pPr>
            <a:r>
              <a:rPr kumimoji="0" lang="zh-CN" altLang="zh-CN" sz="30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void exam ( float x[ ][ ], int m, int n )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112903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float sum [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112903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for ( int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0;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&lt; m;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1129030" rtl="0" eaLnBrk="0" fontAlgn="base" latinLnBrk="0" hangingPunct="0">
              <a:lnSpc>
                <a:spcPct val="100000"/>
              </a:lnSpc>
              <a:spcBef>
                <a:spcPct val="0"/>
              </a:spcBef>
              <a:spcAft>
                <a:spcPct val="0"/>
              </a:spcAft>
              <a:buClrTx/>
              <a:buSzTx/>
              <a:buFontTx/>
              <a:buNone/>
              <a:defRPr/>
            </a:pP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sum[</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0.0;                      </a:t>
            </a:r>
            <a:endPar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1129030" rtl="0" eaLnBrk="0" fontAlgn="base" latinLnBrk="0" hangingPunct="0">
              <a:lnSpc>
                <a:spcPct val="100000"/>
              </a:lnSpc>
              <a:spcBef>
                <a:spcPct val="0"/>
              </a:spcBef>
              <a:spcAft>
                <a:spcPct val="0"/>
              </a:spcAft>
              <a:buClrTx/>
              <a:buSzTx/>
              <a:buFontTx/>
              <a:buNone/>
              <a:defRPr/>
            </a:pP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for ( int j = 0; j &lt; n; j++ ) </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112903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sum[</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 += x[</a:t>
            </a:r>
            <a:r>
              <a:rPr kumimoji="0" lang="en-US" altLang="zh-CN" sz="28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rgbClr val="FF0000"/>
                </a:solidFill>
                <a:effectLst/>
                <a:uLnTx/>
                <a:uFillTx/>
                <a:latin typeface="+mn-lt"/>
                <a:ea typeface="+mn-ea"/>
                <a:cs typeface="+mn-ea"/>
                <a:sym typeface="+mn-lt"/>
              </a:rPr>
              <a:t>][j];  </a:t>
            </a:r>
            <a:endPar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112903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1129030" rtl="0" eaLnBrk="0" fontAlgn="base" latinLnBrk="0" hangingPunct="0">
              <a:lnSpc>
                <a:spcPct val="100000"/>
              </a:lnSpc>
              <a:spcBef>
                <a:spcPct val="0"/>
              </a:spcBef>
              <a:spcAft>
                <a:spcPct val="0"/>
              </a:spcAft>
              <a:buClrTx/>
              <a:buSzTx/>
              <a:buFontTx/>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for (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0;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&lt; m;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1129030" rtl="0" eaLnBrk="0" fontAlgn="base" latinLnBrk="0" hangingPunct="0">
              <a:lnSpc>
                <a:spcPct val="100000"/>
              </a:lnSpc>
              <a:spcBef>
                <a:spcPct val="0"/>
              </a:spcBef>
              <a:spcAft>
                <a:spcPct val="0"/>
              </a:spcAft>
              <a:buClrTx/>
              <a:buSzTx/>
              <a:buFontTx/>
              <a:buNone/>
              <a:defRPr/>
            </a:pPr>
            <a:r>
              <a:rPr kumimoji="0" lang="zh-CN"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cout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&lt;&lt;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&lt;&lt; “ : ” &lt;&lt;sum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&lt;&lt;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endl</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112903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352260" name="Rectangle 4"/>
          <p:cNvSpPr>
            <a:spLocks noChangeArrowheads="1"/>
          </p:cNvSpPr>
          <p:nvPr/>
        </p:nvSpPr>
        <p:spPr bwMode="auto">
          <a:xfrm>
            <a:off x="755650" y="190500"/>
            <a:ext cx="7366000" cy="52387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时间复杂度是由嵌套最深层语句的频度决定的</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7" name="云形标注 6"/>
          <p:cNvSpPr>
            <a:spLocks noChangeArrowheads="1"/>
          </p:cNvSpPr>
          <p:nvPr/>
        </p:nvSpPr>
        <p:spPr bwMode="auto">
          <a:xfrm>
            <a:off x="6227763" y="3536950"/>
            <a:ext cx="2352675" cy="781050"/>
          </a:xfrm>
          <a:prstGeom prst="cloudCallout">
            <a:avLst>
              <a:gd name="adj1" fmla="val -111156"/>
              <a:gd name="adj2" fmla="val -13255"/>
            </a:avLst>
          </a:prstGeom>
          <a:solidFill>
            <a:schemeClr val="accent1">
              <a:lumMod val="60000"/>
              <a:lumOff val="40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f(n)=m*n</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 name="云形标注 7"/>
          <p:cNvSpPr>
            <a:spLocks noChangeArrowheads="1"/>
          </p:cNvSpPr>
          <p:nvPr/>
        </p:nvSpPr>
        <p:spPr bwMode="auto">
          <a:xfrm>
            <a:off x="5546725" y="1844675"/>
            <a:ext cx="3324225" cy="814388"/>
          </a:xfrm>
          <a:prstGeom prst="cloudCallout">
            <a:avLst>
              <a:gd name="adj1" fmla="val -23074"/>
              <a:gd name="adj2" fmla="val 152884"/>
            </a:avLst>
          </a:prstGeom>
          <a:solidFill>
            <a:schemeClr val="accent1">
              <a:lumMod val="60000"/>
              <a:lumOff val="40000"/>
            </a:schemeClr>
          </a:solidFill>
          <a:ln>
            <a:noFill/>
          </a:ln>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rPr>
              <a:t>T(n) = O(m*n)</a:t>
            </a:r>
            <a:endParaRPr kumimoji="0" lang="en-US" altLang="zh-CN" sz="2400" b="1"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6" name="组合 5"/>
          <p:cNvGrpSpPr/>
          <p:nvPr/>
        </p:nvGrpSpPr>
        <p:grpSpPr>
          <a:xfrm>
            <a:off x="0" y="6380163"/>
            <a:ext cx="9144000" cy="431800"/>
            <a:chOff x="0" y="6379908"/>
            <a:chExt cx="9144000" cy="432048"/>
          </a:xfrm>
        </p:grpSpPr>
        <p:grpSp>
          <p:nvGrpSpPr>
            <p:cNvPr id="68616" name="组合 5"/>
            <p:cNvGrpSpPr/>
            <p:nvPr/>
          </p:nvGrpSpPr>
          <p:grpSpPr>
            <a:xfrm>
              <a:off x="0" y="6379908"/>
              <a:ext cx="9144000" cy="432048"/>
              <a:chOff x="0" y="6165304"/>
              <a:chExt cx="9144000" cy="432048"/>
            </a:xfrm>
          </p:grpSpPr>
          <p:cxnSp>
            <p:nvCxnSpPr>
              <p:cNvPr id="68618" name="直接连接符 6"/>
              <p:cNvCxnSpPr/>
              <p:nvPr/>
            </p:nvCxnSpPr>
            <p:spPr>
              <a:xfrm>
                <a:off x="0" y="6597352"/>
                <a:ext cx="9144000" cy="0"/>
              </a:xfrm>
              <a:prstGeom prst="line">
                <a:avLst/>
              </a:prstGeom>
              <a:ln w="142875" cap="flat" cmpd="sng">
                <a:solidFill>
                  <a:schemeClr val="bg2"/>
                </a:solidFill>
                <a:prstDash val="solid"/>
                <a:headEnd type="none" w="med" len="med"/>
                <a:tailEnd type="none" w="med" len="med"/>
              </a:ln>
            </p:spPr>
          </p:cxnSp>
          <p:cxnSp>
            <p:nvCxnSpPr>
              <p:cNvPr id="12" name="直接连接符 11"/>
              <p:cNvCxnSpPr/>
              <p:nvPr/>
            </p:nvCxnSpPr>
            <p:spPr bwMode="auto">
              <a:xfrm>
                <a:off x="2339975" y="6381328"/>
                <a:ext cx="6804025" cy="0"/>
              </a:xfrm>
              <a:prstGeom prst="line">
                <a:avLst/>
              </a:prstGeom>
              <a:solidFill>
                <a:schemeClr val="accent1"/>
              </a:solidFill>
              <a:ln w="57150" cap="flat" cmpd="sng" algn="ctr">
                <a:solidFill>
                  <a:schemeClr val="bg2">
                    <a:lumMod val="60000"/>
                    <a:lumOff val="40000"/>
                  </a:schemeClr>
                </a:solidFill>
                <a:prstDash val="solid"/>
                <a:round/>
                <a:headEnd type="none" w="med" len="med"/>
                <a:tailEnd type="none" w="med" len="med"/>
              </a:ln>
            </p:spPr>
          </p:cxnSp>
          <p:cxnSp>
            <p:nvCxnSpPr>
              <p:cNvPr id="68620" name="直接连接符 8"/>
              <p:cNvCxnSpPr/>
              <p:nvPr/>
            </p:nvCxnSpPr>
            <p:spPr>
              <a:xfrm>
                <a:off x="4283968" y="6165304"/>
                <a:ext cx="4860032" cy="0"/>
              </a:xfrm>
              <a:prstGeom prst="line">
                <a:avLst/>
              </a:prstGeom>
              <a:ln w="57150" cap="flat" cmpd="sng">
                <a:solidFill>
                  <a:srgbClr val="E2D9EB"/>
                </a:solidFill>
                <a:prstDash val="solid"/>
                <a:headEnd type="none" w="med" len="med"/>
                <a:tailEnd type="none" w="med" len="med"/>
              </a:ln>
            </p:spPr>
          </p:cxnSp>
        </p:grpSp>
        <p:sp>
          <p:nvSpPr>
            <p:cNvPr id="10" name="Shape 26"/>
            <p:cNvSpPr/>
            <p:nvPr/>
          </p:nvSpPr>
          <p:spPr>
            <a:xfrm flipH="1">
              <a:off x="0" y="6449798"/>
              <a:ext cx="2128838" cy="292268"/>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gr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down)">
                                      <p:cBhvr>
                                        <p:cTn id="7" dur="500"/>
                                        <p:tgtEl>
                                          <p:spTgt spid="7">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down)">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down)">
                                      <p:cBhvr>
                                        <p:cTn id="15" dur="500"/>
                                        <p:tgtEl>
                                          <p:spTgt spid="8">
                                            <p:bg/>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down)">
                                      <p:cBhvr>
                                        <p:cTn id="18" dur="500"/>
                                        <p:tgtEl>
                                          <p:spTgt spid="8">
                                            <p:txEl>
                                              <p:pRg st="0" end="0"/>
                                            </p:txEl>
                                          </p:spTgt>
                                        </p:tgtEl>
                                      </p:cBhvr>
                                    </p:animEffect>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build="allAtOnce"/>
      <p:bldP spid="8" grpId="0" animBg="1"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98450" y="5013325"/>
            <a:ext cx="8534400" cy="1676400"/>
            <a:chOff x="298822" y="5013176"/>
            <a:chExt cx="8534028" cy="1675804"/>
          </a:xfrm>
        </p:grpSpPr>
        <p:sp>
          <p:nvSpPr>
            <p:cNvPr id="13" name="矩形 12"/>
            <p:cNvSpPr/>
            <p:nvPr/>
          </p:nvSpPr>
          <p:spPr bwMode="auto">
            <a:xfrm>
              <a:off x="298822" y="5589234"/>
              <a:ext cx="8534028" cy="1099746"/>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2" name="矩形: 圆角 16"/>
            <p:cNvSpPr>
              <a:spLocks noChangeArrowheads="1"/>
            </p:cNvSpPr>
            <p:nvPr/>
          </p:nvSpPr>
          <p:spPr bwMode="auto">
            <a:xfrm>
              <a:off x="298822" y="5013176"/>
              <a:ext cx="8534028" cy="504646"/>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4" name="矩形 3"/>
          <p:cNvSpPr/>
          <p:nvPr/>
        </p:nvSpPr>
        <p:spPr bwMode="auto">
          <a:xfrm>
            <a:off x="6588125" y="2805113"/>
            <a:ext cx="2087563" cy="631825"/>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62465" name="Text Box 4"/>
          <p:cNvSpPr txBox="1">
            <a:spLocks noChangeArrowheads="1"/>
          </p:cNvSpPr>
          <p:nvPr/>
        </p:nvSpPr>
        <p:spPr bwMode="auto">
          <a:xfrm>
            <a:off x="363538" y="981075"/>
            <a:ext cx="4752975" cy="3752850"/>
          </a:xfrm>
          <a:prstGeom prst="rect">
            <a:avLst/>
          </a:prstGeom>
          <a:solidFill>
            <a:schemeClr val="bg2">
              <a:lumMod val="20000"/>
              <a:lumOff val="80000"/>
            </a:schemeClr>
          </a:solidFill>
          <a:ln w="9525">
            <a:noFill/>
            <a:miter lim="800000"/>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例</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N×N</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矩阵相乘</a:t>
            </a:r>
            <a:endPar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for(</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=1;i&lt;=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n;i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for(j=1;j&lt;=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n;j</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{c[</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][j]=0;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for(k=1;k&lt;=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n;k</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c[</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][j]=c[</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][j]+a[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][k]*b[k][j];</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pSp>
        <p:nvGrpSpPr>
          <p:cNvPr id="2" name="Group 12"/>
          <p:cNvGrpSpPr/>
          <p:nvPr/>
        </p:nvGrpSpPr>
        <p:grpSpPr>
          <a:xfrm>
            <a:off x="369888" y="5013325"/>
            <a:ext cx="8516937" cy="1539875"/>
            <a:chOff x="179" y="2826"/>
            <a:chExt cx="5365" cy="970"/>
          </a:xfrm>
        </p:grpSpPr>
        <p:sp>
          <p:nvSpPr>
            <p:cNvPr id="62467" name="Rectangle 5"/>
            <p:cNvSpPr>
              <a:spLocks noChangeArrowheads="1"/>
            </p:cNvSpPr>
            <p:nvPr/>
          </p:nvSpPr>
          <p:spPr bwMode="auto">
            <a:xfrm>
              <a:off x="179" y="2826"/>
              <a:ext cx="514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算法中的基本操作语句为</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c[</a:t>
              </a:r>
              <a:r>
                <a:rPr kumimoji="0" lang="en-US" altLang="zh-CN" sz="2400" b="0" i="0" u="none" strike="noStrike" kern="1200" cap="none" spc="0" normalizeH="0" baseline="0" noProof="0" dirty="0" err="1">
                  <a:ln>
                    <a:noFill/>
                  </a:ln>
                  <a:solidFill>
                    <a:schemeClr val="bg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][j]=c[</a:t>
              </a:r>
              <a:r>
                <a:rPr kumimoji="0" lang="en-US" altLang="zh-CN" sz="2400" b="0" i="0" u="none" strike="noStrike" kern="1200" cap="none" spc="0" normalizeH="0" baseline="0" noProof="0" dirty="0" err="1">
                  <a:ln>
                    <a:noFill/>
                  </a:ln>
                  <a:solidFill>
                    <a:schemeClr val="bg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][j]+a[</a:t>
              </a:r>
              <a:r>
                <a:rPr kumimoji="0" lang="en-US" altLang="zh-CN" sz="2400" b="0" i="0" u="none" strike="noStrike" kern="1200" cap="none" spc="0" normalizeH="0" baseline="0" noProof="0" dirty="0" err="1">
                  <a:ln>
                    <a:noFill/>
                  </a:ln>
                  <a:solidFill>
                    <a:schemeClr val="bg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][k]*b[k][j]; </a:t>
              </a:r>
              <a:endPar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endParaRPr>
            </a:p>
          </p:txBody>
        </p:sp>
        <p:graphicFrame>
          <p:nvGraphicFramePr>
            <p:cNvPr id="69643" name="Object 6"/>
            <p:cNvGraphicFramePr/>
            <p:nvPr/>
          </p:nvGraphicFramePr>
          <p:xfrm>
            <a:off x="179" y="3169"/>
            <a:ext cx="5365" cy="627"/>
          </p:xfrm>
          <a:graphic>
            <a:graphicData uri="http://schemas.openxmlformats.org/presentationml/2006/ole">
              <mc:AlternateContent xmlns:mc="http://schemas.openxmlformats.org/markup-compatibility/2006">
                <mc:Choice xmlns:v="urn:schemas-microsoft-com:vml" Requires="v">
                  <p:oleObj spid="_x0000_s3" name="" r:id="rId1" imgW="2907030" imgH="444500" progId="Equation.DSMT4">
                    <p:embed/>
                  </p:oleObj>
                </mc:Choice>
                <mc:Fallback>
                  <p:oleObj name="" r:id="rId1" imgW="2907030" imgH="444500" progId="Equation.DSMT4">
                    <p:embed/>
                    <p:pic>
                      <p:nvPicPr>
                        <p:cNvPr id="0" name="图片 3077"/>
                        <p:cNvPicPr/>
                        <p:nvPr/>
                      </p:nvPicPr>
                      <p:blipFill>
                        <a:blip r:embed="rId2"/>
                        <a:stretch>
                          <a:fillRect/>
                        </a:stretch>
                      </p:blipFill>
                      <p:spPr>
                        <a:xfrm>
                          <a:off x="179" y="3169"/>
                          <a:ext cx="5365" cy="627"/>
                        </a:xfrm>
                        <a:prstGeom prst="rect">
                          <a:avLst/>
                        </a:prstGeom>
                        <a:noFill/>
                        <a:ln w="38100">
                          <a:noFill/>
                          <a:miter/>
                        </a:ln>
                      </p:spPr>
                    </p:pic>
                  </p:oleObj>
                </mc:Fallback>
              </mc:AlternateContent>
            </a:graphicData>
          </a:graphic>
        </p:graphicFrame>
      </p:grpSp>
      <p:grpSp>
        <p:nvGrpSpPr>
          <p:cNvPr id="6" name="Group 11"/>
          <p:cNvGrpSpPr/>
          <p:nvPr/>
        </p:nvGrpSpPr>
        <p:grpSpPr>
          <a:xfrm>
            <a:off x="5348288" y="2497138"/>
            <a:ext cx="3027362" cy="939800"/>
            <a:chOff x="3420" y="1032"/>
            <a:chExt cx="1907" cy="592"/>
          </a:xfrm>
        </p:grpSpPr>
        <p:graphicFrame>
          <p:nvGraphicFramePr>
            <p:cNvPr id="69640" name="Object 8"/>
            <p:cNvGraphicFramePr/>
            <p:nvPr/>
          </p:nvGraphicFramePr>
          <p:xfrm>
            <a:off x="4291" y="1032"/>
            <a:ext cx="1036" cy="592"/>
          </p:xfrm>
          <a:graphic>
            <a:graphicData uri="http://schemas.openxmlformats.org/presentationml/2006/ole">
              <mc:AlternateContent xmlns:mc="http://schemas.openxmlformats.org/markup-compatibility/2006">
                <mc:Choice xmlns:v="urn:schemas-microsoft-com:vml" Requires="v">
                  <p:oleObj spid="_x0000_s7" name="" r:id="rId3" imgW="889000" imgH="508000" progId="Equation.DSMT4">
                    <p:embed/>
                  </p:oleObj>
                </mc:Choice>
                <mc:Fallback>
                  <p:oleObj name="" r:id="rId3" imgW="889000" imgH="508000" progId="Equation.DSMT4">
                    <p:embed/>
                    <p:pic>
                      <p:nvPicPr>
                        <p:cNvPr id="0" name="图片 3078"/>
                        <p:cNvPicPr/>
                        <p:nvPr/>
                      </p:nvPicPr>
                      <p:blipFill>
                        <a:blip r:embed="rId4"/>
                        <a:stretch>
                          <a:fillRect/>
                        </a:stretch>
                      </p:blipFill>
                      <p:spPr>
                        <a:xfrm>
                          <a:off x="4291" y="1032"/>
                          <a:ext cx="1036" cy="592"/>
                        </a:xfrm>
                        <a:prstGeom prst="rect">
                          <a:avLst/>
                        </a:prstGeom>
                        <a:noFill/>
                        <a:ln w="38100">
                          <a:noFill/>
                          <a:miter/>
                        </a:ln>
                      </p:spPr>
                    </p:pic>
                  </p:oleObj>
                </mc:Fallback>
              </mc:AlternateContent>
            </a:graphicData>
          </a:graphic>
        </p:graphicFrame>
        <p:sp>
          <p:nvSpPr>
            <p:cNvPr id="62471" name="AutoShape 10"/>
            <p:cNvSpPr>
              <a:spLocks noChangeArrowheads="1"/>
            </p:cNvSpPr>
            <p:nvPr/>
          </p:nvSpPr>
          <p:spPr bwMode="auto">
            <a:xfrm>
              <a:off x="3420" y="1364"/>
              <a:ext cx="725" cy="139"/>
            </a:xfrm>
            <a:prstGeom prst="rightArrow">
              <a:avLst>
                <a:gd name="adj1" fmla="val 50000"/>
                <a:gd name="adj2" fmla="val 13034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9" name="Rectangle 4"/>
          <p:cNvSpPr>
            <a:spLocks noChangeArrowheads="1"/>
          </p:cNvSpPr>
          <p:nvPr/>
        </p:nvSpPr>
        <p:spPr bwMode="auto">
          <a:xfrm>
            <a:off x="755650" y="203200"/>
            <a:ext cx="7366000" cy="52387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时间复杂度是由嵌套最深层语句的频度决定的</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3817938"/>
            <a:ext cx="9144000" cy="30654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 name="矩形 1"/>
          <p:cNvSpPr/>
          <p:nvPr/>
        </p:nvSpPr>
        <p:spPr bwMode="auto">
          <a:xfrm>
            <a:off x="0" y="914400"/>
            <a:ext cx="4211638" cy="2636838"/>
          </a:xfrm>
          <a:prstGeom prst="rect">
            <a:avLst/>
          </a:prstGeom>
          <a:solidFill>
            <a:schemeClr val="accent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63489" name="Text Box 4"/>
          <p:cNvSpPr txBox="1">
            <a:spLocks noChangeArrowheads="1"/>
          </p:cNvSpPr>
          <p:nvPr/>
        </p:nvSpPr>
        <p:spPr bwMode="auto">
          <a:xfrm>
            <a:off x="0" y="1079500"/>
            <a:ext cx="4211638" cy="2308225"/>
          </a:xfrm>
          <a:prstGeom prst="rect">
            <a:avLst/>
          </a:prstGeom>
          <a:solidFill>
            <a:schemeClr val="accent2">
              <a:lumMod val="20000"/>
              <a:lumOff val="80000"/>
              <a:alpha val="96077"/>
            </a:schemeClr>
          </a:solidFill>
          <a:ln w="9525">
            <a:noFill/>
            <a:miter lim="800000"/>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例</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for(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&lt;=n;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for (j=1; j&lt;=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j++) </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for (k=1; k&lt;=j; k++)</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800000"/>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rgbClr val="FF6699"/>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FF6699"/>
                </a:solidFill>
                <a:effectLst/>
                <a:uLnTx/>
                <a:uFillTx/>
                <a:latin typeface="+mn-lt"/>
                <a:ea typeface="+mn-ea"/>
                <a:cs typeface="+mn-ea"/>
                <a:sym typeface="+mn-lt"/>
              </a:rPr>
              <a:t>x=x+1;</a:t>
            </a:r>
            <a:endParaRPr kumimoji="0" lang="en-US" altLang="zh-CN" sz="2400" b="0" i="0" u="none" strike="noStrike" kern="1200" cap="none" spc="0" normalizeH="0" baseline="0" noProof="0" dirty="0">
              <a:ln>
                <a:noFill/>
              </a:ln>
              <a:solidFill>
                <a:srgbClr val="FF6699"/>
              </a:solidFill>
              <a:effectLst/>
              <a:uLnTx/>
              <a:uFillTx/>
              <a:latin typeface="+mn-lt"/>
              <a:ea typeface="+mn-ea"/>
              <a:cs typeface="+mn-ea"/>
              <a:sym typeface="+mn-lt"/>
            </a:endParaRPr>
          </a:p>
        </p:txBody>
      </p:sp>
      <p:graphicFrame>
        <p:nvGraphicFramePr>
          <p:cNvPr id="440325" name="Object 5"/>
          <p:cNvGraphicFramePr/>
          <p:nvPr/>
        </p:nvGraphicFramePr>
        <p:xfrm>
          <a:off x="1785938" y="3859213"/>
          <a:ext cx="4048125" cy="877887"/>
        </p:xfrm>
        <a:graphic>
          <a:graphicData uri="http://schemas.openxmlformats.org/presentationml/2006/ole">
            <mc:AlternateContent xmlns:mc="http://schemas.openxmlformats.org/markup-compatibility/2006">
              <mc:Choice xmlns:v="urn:schemas-microsoft-com:vml" Requires="v">
                <p:oleObj spid="_x0000_s4" name="" r:id="rId1" imgW="3830955" imgH="810260" progId="Equation.3">
                  <p:embed/>
                </p:oleObj>
              </mc:Choice>
              <mc:Fallback>
                <p:oleObj name="" r:id="rId1" imgW="3830955" imgH="810260" progId="Equation.3">
                  <p:embed/>
                  <p:pic>
                    <p:nvPicPr>
                      <p:cNvPr id="0" name="图片 3079"/>
                      <p:cNvPicPr/>
                      <p:nvPr/>
                    </p:nvPicPr>
                    <p:blipFill>
                      <a:blip r:embed="rId2">
                        <a:clrChange>
                          <a:clrFrom>
                            <a:srgbClr val="000000"/>
                          </a:clrFrom>
                          <a:clrTo>
                            <a:srgbClr val="FF0000"/>
                          </a:clrTo>
                        </a:clrChange>
                      </a:blip>
                      <a:stretch>
                        <a:fillRect/>
                      </a:stretch>
                    </p:blipFill>
                    <p:spPr>
                      <a:xfrm>
                        <a:off x="1785938" y="3859213"/>
                        <a:ext cx="4048125" cy="877887"/>
                      </a:xfrm>
                      <a:prstGeom prst="rect">
                        <a:avLst/>
                      </a:prstGeom>
                      <a:noFill/>
                      <a:ln w="38100">
                        <a:noFill/>
                        <a:miter/>
                      </a:ln>
                    </p:spPr>
                  </p:pic>
                </p:oleObj>
              </mc:Fallback>
            </mc:AlternateContent>
          </a:graphicData>
        </a:graphic>
      </p:graphicFrame>
      <p:graphicFrame>
        <p:nvGraphicFramePr>
          <p:cNvPr id="440326" name="Object 6"/>
          <p:cNvGraphicFramePr/>
          <p:nvPr/>
        </p:nvGraphicFramePr>
        <p:xfrm>
          <a:off x="1403350" y="4856163"/>
          <a:ext cx="4627563" cy="2001837"/>
        </p:xfrm>
        <a:graphic>
          <a:graphicData uri="http://schemas.openxmlformats.org/presentationml/2006/ole">
            <mc:AlternateContent xmlns:mc="http://schemas.openxmlformats.org/markup-compatibility/2006">
              <mc:Choice xmlns:v="urn:schemas-microsoft-com:vml" Requires="v">
                <p:oleObj spid="_x0000_s5" name="" r:id="rId3" imgW="1741805" imgH="1157605" progId="Equation.DSMT4">
                  <p:embed/>
                </p:oleObj>
              </mc:Choice>
              <mc:Fallback>
                <p:oleObj name="" r:id="rId3" imgW="1741805" imgH="1157605" progId="Equation.DSMT4">
                  <p:embed/>
                  <p:pic>
                    <p:nvPicPr>
                      <p:cNvPr id="0" name="图片 3080"/>
                      <p:cNvPicPr/>
                      <p:nvPr/>
                    </p:nvPicPr>
                    <p:blipFill>
                      <a:blip r:embed="rId4">
                        <a:clrChange>
                          <a:clrFrom>
                            <a:srgbClr val="000000"/>
                          </a:clrFrom>
                          <a:clrTo>
                            <a:srgbClr val="800000"/>
                          </a:clrTo>
                        </a:clrChange>
                      </a:blip>
                      <a:stretch>
                        <a:fillRect/>
                      </a:stretch>
                    </p:blipFill>
                    <p:spPr>
                      <a:xfrm>
                        <a:off x="1403350" y="4856163"/>
                        <a:ext cx="4627563" cy="2001837"/>
                      </a:xfrm>
                      <a:prstGeom prst="rect">
                        <a:avLst/>
                      </a:prstGeom>
                      <a:noFill/>
                      <a:ln w="38100">
                        <a:noFill/>
                        <a:miter/>
                      </a:ln>
                    </p:spPr>
                  </p:pic>
                </p:oleObj>
              </mc:Fallback>
            </mc:AlternateContent>
          </a:graphicData>
        </a:graphic>
      </p:graphicFrame>
      <p:sp>
        <p:nvSpPr>
          <p:cNvPr id="440327" name="Rectangle 7"/>
          <p:cNvSpPr>
            <a:spLocks noChangeArrowheads="1"/>
          </p:cNvSpPr>
          <p:nvPr/>
        </p:nvSpPr>
        <p:spPr bwMode="auto">
          <a:xfrm>
            <a:off x="104775" y="4130675"/>
            <a:ext cx="1666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语句频度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Text Box 2"/>
          <p:cNvSpPr txBox="1">
            <a:spLocks noChangeArrowheads="1"/>
          </p:cNvSpPr>
          <p:nvPr/>
        </p:nvSpPr>
        <p:spPr bwMode="auto">
          <a:xfrm>
            <a:off x="4429125" y="966788"/>
            <a:ext cx="4714875" cy="1508125"/>
          </a:xfrm>
          <a:prstGeom prst="rect">
            <a:avLst/>
          </a:prstGeom>
          <a:solidFill>
            <a:schemeClr val="bg2">
              <a:lumMod val="20000"/>
              <a:lumOff val="80000"/>
            </a:schemeClr>
          </a:solidFill>
          <a:ln>
            <a:noFill/>
          </a:ln>
        </p:spPr>
        <p:txBody>
          <a:bodyPr lIns="112947" tIns="56473" rIns="112947" bIns="56473">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定理</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1.1</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f</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1" u="none" strike="noStrike" kern="1200" cap="none" spc="0" normalizeH="0" baseline="-25000" noProof="0" dirty="0">
                <a:ln>
                  <a:noFill/>
                </a:ln>
                <a:solidFill>
                  <a:schemeClr val="tx1"/>
                </a:solidFill>
                <a:effectLst/>
                <a:uLnTx/>
                <a:uFillTx/>
                <a:latin typeface="+mn-lt"/>
                <a:ea typeface="+mn-ea"/>
                <a:cs typeface="+mn-ea"/>
                <a:sym typeface="+mn-lt"/>
              </a:rPr>
              <a:t>m</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1" u="none" strike="noStrike" kern="1200" cap="none" spc="0" normalizeH="0" baseline="30000" noProof="0" dirty="0">
                <a:ln>
                  <a:noFill/>
                </a:ln>
                <a:solidFill>
                  <a:schemeClr val="tx1"/>
                </a:solidFill>
                <a:effectLst/>
                <a:uLnTx/>
                <a:uFillTx/>
                <a:latin typeface="+mn-lt"/>
                <a:ea typeface="+mn-ea"/>
                <a:cs typeface="+mn-ea"/>
                <a:sym typeface="+mn-lt"/>
              </a:rPr>
              <a:t>m</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1" u="none" strike="noStrike" kern="1200" cap="none" spc="0" normalizeH="0" baseline="-25000" noProof="0" dirty="0">
                <a:ln>
                  <a:noFill/>
                </a:ln>
                <a:solidFill>
                  <a:schemeClr val="tx1"/>
                </a:solidFill>
                <a:effectLst/>
                <a:uLnTx/>
                <a:uFillTx/>
                <a:latin typeface="+mn-lt"/>
                <a:ea typeface="+mn-ea"/>
                <a:cs typeface="+mn-ea"/>
                <a:sym typeface="+mn-lt"/>
              </a:rPr>
              <a:t>m</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-1</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1" u="none" strike="noStrike" kern="1200" cap="none" spc="0" normalizeH="0" baseline="30000" noProof="0" dirty="0">
                <a:ln>
                  <a:noFill/>
                </a:ln>
                <a:solidFill>
                  <a:schemeClr val="tx1"/>
                </a:solidFill>
                <a:effectLst/>
                <a:uLnTx/>
                <a:uFillTx/>
                <a:latin typeface="+mn-lt"/>
                <a:ea typeface="+mn-ea"/>
                <a:cs typeface="+mn-ea"/>
                <a:sym typeface="+mn-lt"/>
              </a:rPr>
              <a:t>m</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-1</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1</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25000" noProof="0" dirty="0">
                <a:ln>
                  <a:noFill/>
                </a:ln>
                <a:solidFill>
                  <a:schemeClr val="tx1"/>
                </a:solidFill>
                <a:effectLst/>
                <a:uLnTx/>
                <a:uFillTx/>
                <a:latin typeface="+mn-lt"/>
                <a:ea typeface="+mn-ea"/>
                <a:cs typeface="+mn-ea"/>
                <a:sym typeface="+mn-lt"/>
              </a:rPr>
              <a:t>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是</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m</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次多项式，则</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O(</a:t>
            </a:r>
            <a:r>
              <a:rPr kumimoji="0" lang="en-US" altLang="zh-CN" sz="2400" b="0" i="1" u="none" strike="noStrike" kern="1200" cap="none" spc="0" normalizeH="0" baseline="0" noProof="0" dirty="0">
                <a:ln>
                  <a:noFill/>
                </a:ln>
                <a:solidFill>
                  <a:srgbClr val="FF0000"/>
                </a:solidFill>
                <a:effectLst/>
                <a:uLnTx/>
                <a:uFillTx/>
                <a:latin typeface="+mn-lt"/>
                <a:ea typeface="+mn-ea"/>
                <a:cs typeface="+mn-ea"/>
                <a:sym typeface="+mn-lt"/>
              </a:rPr>
              <a:t>n</a:t>
            </a:r>
            <a:r>
              <a:rPr kumimoji="0" lang="en-US" altLang="zh-CN" sz="2400" b="0" i="1" u="none" strike="noStrike" kern="1200" cap="none" spc="0" normalizeH="0" baseline="30000" noProof="0" dirty="0">
                <a:ln>
                  <a:noFill/>
                </a:ln>
                <a:solidFill>
                  <a:srgbClr val="FF0000"/>
                </a:solidFill>
                <a:effectLst/>
                <a:uLnTx/>
                <a:uFillTx/>
                <a:latin typeface="+mn-lt"/>
                <a:ea typeface="+mn-ea"/>
                <a:cs typeface="+mn-ea"/>
                <a:sym typeface="+mn-lt"/>
              </a:rPr>
              <a:t>m</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9" name="线形标注 3(带边框和强调线) 8"/>
          <p:cNvSpPr/>
          <p:nvPr/>
        </p:nvSpPr>
        <p:spPr bwMode="auto">
          <a:xfrm>
            <a:off x="4429125" y="2624138"/>
            <a:ext cx="3743325" cy="927100"/>
          </a:xfrm>
          <a:prstGeom prst="accentBorderCallout3">
            <a:avLst>
              <a:gd name="adj1" fmla="val 46986"/>
              <a:gd name="adj2" fmla="val 105268"/>
              <a:gd name="adj3" fmla="val 46986"/>
              <a:gd name="adj4" fmla="val 119519"/>
              <a:gd name="adj5" fmla="val -39263"/>
              <a:gd name="adj6" fmla="val 119154"/>
              <a:gd name="adj7" fmla="val -39893"/>
              <a:gd name="adj8" fmla="val 100841"/>
            </a:avLst>
          </a:prstGeom>
          <a:solidFill>
            <a:srgbClr val="8064A2">
              <a:alpha val="54000"/>
            </a:srgb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忽略所有</a:t>
            </a:r>
            <a:r>
              <a:rPr kumimoji="1" lang="zh-CN" altLang="en-US" sz="2000" b="0" i="0" u="none" strike="noStrike" kern="1200" cap="none" spc="0" normalizeH="0" baseline="0" noProof="0" dirty="0">
                <a:ln>
                  <a:noFill/>
                </a:ln>
                <a:solidFill>
                  <a:srgbClr val="FF0000"/>
                </a:solidFill>
                <a:effectLst/>
                <a:uLnTx/>
                <a:uFillTx/>
                <a:latin typeface="+mn-lt"/>
                <a:ea typeface="+mn-ea"/>
                <a:cs typeface="+mn-ea"/>
                <a:sym typeface="+mn-lt"/>
              </a:rPr>
              <a:t>低次幂项和最高次幂系数</a:t>
            </a:r>
            <a:r>
              <a:rPr kumimoji="1" lang="zh-CN" altLang="en-US" sz="2000" b="0" i="0" u="none" strike="noStrike" kern="1200" cap="none" spc="0" normalizeH="0" baseline="0" noProof="0" dirty="0">
                <a:ln>
                  <a:noFill/>
                </a:ln>
                <a:solidFill>
                  <a:schemeClr val="dk1"/>
                </a:solidFill>
                <a:effectLst/>
                <a:uLnTx/>
                <a:uFillTx/>
                <a:latin typeface="+mn-lt"/>
                <a:ea typeface="+mn-ea"/>
                <a:cs typeface="+mn-ea"/>
                <a:sym typeface="+mn-lt"/>
              </a:rPr>
              <a:t>，</a:t>
            </a:r>
            <a:r>
              <a:rPr kumimoji="1" lang="zh-CN" altLang="en-US" sz="20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rPr>
              <a:t>体现出增长率的含义</a:t>
            </a:r>
            <a:endParaRPr kumimoji="1" lang="en-US" altLang="zh-CN" sz="2000" b="0" i="0" u="none" strike="noStrike" kern="1200" cap="none" spc="0" normalizeH="0" baseline="0" noProof="0" dirty="0">
              <a:ln>
                <a:noFill/>
              </a:ln>
              <a:solidFill>
                <a:schemeClr val="tx1">
                  <a:lumMod val="95000"/>
                  <a:lumOff val="5000"/>
                </a:schemeClr>
              </a:solidFill>
              <a:effectLst/>
              <a:uLnTx/>
              <a:uFillTx/>
              <a:latin typeface="+mn-lt"/>
              <a:ea typeface="+mn-ea"/>
              <a:cs typeface="+mn-ea"/>
              <a:sym typeface="+mn-lt"/>
            </a:endParaRPr>
          </a:p>
        </p:txBody>
      </p:sp>
      <p:sp>
        <p:nvSpPr>
          <p:cNvPr id="10" name="Rectangle 4"/>
          <p:cNvSpPr>
            <a:spLocks noChangeArrowheads="1"/>
          </p:cNvSpPr>
          <p:nvPr/>
        </p:nvSpPr>
        <p:spPr bwMode="auto">
          <a:xfrm>
            <a:off x="755650" y="203200"/>
            <a:ext cx="7366000" cy="52387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时间复杂度是由嵌套最深层语句的频度决定的</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440327"/>
                                        </p:tgtEl>
                                        <p:attrNameLst>
                                          <p:attrName>style.visibility</p:attrName>
                                        </p:attrNameLst>
                                      </p:cBhvr>
                                      <p:to>
                                        <p:strVal val="visible"/>
                                      </p:to>
                                    </p:set>
                                    <p:animEffect transition="in" filter="strips(downRight)">
                                      <p:cBhvr>
                                        <p:cTn id="13" dur="500"/>
                                        <p:tgtEl>
                                          <p:spTgt spid="440327"/>
                                        </p:tgtEl>
                                      </p:cBhvr>
                                    </p:animEffect>
                                  </p:childTnLst>
                                </p:cTn>
                              </p:par>
                            </p:childTnLst>
                          </p:cTn>
                        </p:par>
                        <p:par>
                          <p:cTn id="14" fill="hold">
                            <p:stCondLst>
                              <p:cond delay="500"/>
                            </p:stCondLst>
                            <p:childTnLst>
                              <p:par>
                                <p:cTn id="15" presetID="18" presetClass="entr" presetSubtype="6" fill="hold" nodeType="afterEffect">
                                  <p:stCondLst>
                                    <p:cond delay="0"/>
                                  </p:stCondLst>
                                  <p:childTnLst>
                                    <p:set>
                                      <p:cBhvr>
                                        <p:cTn id="16" dur="1" fill="hold">
                                          <p:stCondLst>
                                            <p:cond delay="0"/>
                                          </p:stCondLst>
                                        </p:cTn>
                                        <p:tgtEl>
                                          <p:spTgt spid="440325"/>
                                        </p:tgtEl>
                                        <p:attrNameLst>
                                          <p:attrName>style.visibility</p:attrName>
                                        </p:attrNameLst>
                                      </p:cBhvr>
                                      <p:to>
                                        <p:strVal val="visible"/>
                                      </p:to>
                                    </p:set>
                                    <p:animEffect transition="in" filter="strips(downRight)">
                                      <p:cBhvr>
                                        <p:cTn id="17" dur="500"/>
                                        <p:tgtEl>
                                          <p:spTgt spid="44032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440326"/>
                                        </p:tgtEl>
                                        <p:attrNameLst>
                                          <p:attrName>style.visibility</p:attrName>
                                        </p:attrNameLst>
                                      </p:cBhvr>
                                      <p:to>
                                        <p:strVal val="visible"/>
                                      </p:to>
                                    </p:set>
                                    <p:animEffect transition="in" filter="strips(downRight)">
                                      <p:cBhvr>
                                        <p:cTn id="22" dur="500"/>
                                        <p:tgtEl>
                                          <p:spTgt spid="44032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i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bg/>
                                          </p:spTgt>
                                        </p:tgtEl>
                                        <p:attrNameLst>
                                          <p:attrName>style.visibility</p:attrName>
                                        </p:attrNameLst>
                                      </p:cBhvr>
                                      <p:to>
                                        <p:strVal val="visible"/>
                                      </p:to>
                                    </p:set>
                                    <p:animEffect transition="in" filter="wipe(down)">
                                      <p:cBhvr>
                                        <p:cTn id="32" dur="500"/>
                                        <p:tgtEl>
                                          <p:spTgt spid="9">
                                            <p:bg/>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wipe(down)">
                                      <p:cBhvr>
                                        <p:cTn id="3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40327" grpId="0"/>
      <p:bldP spid="8" grpId="0" animBg="1"/>
      <p:bldP spid="9" grpId="0" animBg="1" build="allAtOnce"/>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16"/>
          <p:cNvSpPr>
            <a:spLocks noChangeArrowheads="1"/>
          </p:cNvSpPr>
          <p:nvPr/>
        </p:nvSpPr>
        <p:spPr bwMode="auto">
          <a:xfrm>
            <a:off x="395288" y="1346200"/>
            <a:ext cx="8534400"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13" name="Rectangle 2050"/>
          <p:cNvSpPr>
            <a:spLocks noChangeArrowheads="1"/>
          </p:cNvSpPr>
          <p:nvPr/>
        </p:nvSpPr>
        <p:spPr bwMode="auto">
          <a:xfrm>
            <a:off x="776288" y="1230313"/>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例</a:t>
            </a:r>
            <a:r>
              <a:rPr kumimoji="0" lang="en-US" altLang="zh-CN" sz="2400" b="0" i="0" u="none" strike="noStrike" kern="1200" cap="none" spc="0" normalizeH="0" baseline="0" noProof="0" dirty="0">
                <a:ln>
                  <a:noFill/>
                </a:ln>
                <a:solidFill>
                  <a:schemeClr val="bg1"/>
                </a:solidFill>
                <a:effectLst/>
                <a:uLnTx/>
                <a:uFillTx/>
                <a:latin typeface="+mn-lt"/>
                <a:ea typeface="+mn-ea"/>
                <a:cs typeface="+mn-ea"/>
                <a:sym typeface="+mn-lt"/>
              </a:rPr>
              <a:t>3</a:t>
            </a:r>
            <a:r>
              <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rPr>
              <a:t>：分析以下程序段的时间复杂度</a:t>
            </a:r>
            <a:endParaRPr kumimoji="0"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4514" name="Rectangle 2051"/>
          <p:cNvSpPr>
            <a:spLocks noChangeArrowheads="1"/>
          </p:cNvSpPr>
          <p:nvPr/>
        </p:nvSpPr>
        <p:spPr bwMode="auto">
          <a:xfrm>
            <a:off x="395288" y="1971675"/>
            <a:ext cx="8534400" cy="3617913"/>
          </a:xfrm>
          <a:prstGeom prst="rect">
            <a:avLst/>
          </a:prstGeom>
          <a:solidFill>
            <a:schemeClr val="bg2">
              <a:lumMod val="20000"/>
              <a:lumOff val="80000"/>
            </a:schemeClr>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                              ①</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while(</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&lt;=n)</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                      ②</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graphicFrame>
        <p:nvGraphicFramePr>
          <p:cNvPr id="417800" name="Object 2056"/>
          <p:cNvGraphicFramePr/>
          <p:nvPr/>
        </p:nvGraphicFramePr>
        <p:xfrm>
          <a:off x="776288" y="3897313"/>
          <a:ext cx="1828800" cy="665162"/>
        </p:xfrm>
        <a:graphic>
          <a:graphicData uri="http://schemas.openxmlformats.org/presentationml/2006/ole">
            <mc:AlternateContent xmlns:mc="http://schemas.openxmlformats.org/markup-compatibility/2006">
              <mc:Choice xmlns:v="urn:schemas-microsoft-com:vml" Requires="v">
                <p:oleObj spid="_x0000_s2" name="" r:id="rId1" imgW="558165" imgH="203200" progId="Equation.3">
                  <p:embed/>
                </p:oleObj>
              </mc:Choice>
              <mc:Fallback>
                <p:oleObj name="" r:id="rId1" imgW="558165" imgH="203200" progId="Equation.3">
                  <p:embed/>
                  <p:pic>
                    <p:nvPicPr>
                      <p:cNvPr id="0" name="图片 3081"/>
                      <p:cNvPicPr/>
                      <p:nvPr/>
                    </p:nvPicPr>
                    <p:blipFill>
                      <a:blip r:embed="rId2"/>
                      <a:stretch>
                        <a:fillRect/>
                      </a:stretch>
                    </p:blipFill>
                    <p:spPr>
                      <a:xfrm>
                        <a:off x="776288" y="3897313"/>
                        <a:ext cx="1828800" cy="665162"/>
                      </a:xfrm>
                      <a:prstGeom prst="rect">
                        <a:avLst/>
                      </a:prstGeom>
                      <a:noFill/>
                      <a:ln w="38100">
                        <a:noFill/>
                        <a:miter/>
                      </a:ln>
                    </p:spPr>
                  </p:pic>
                </p:oleObj>
              </mc:Fallback>
            </mc:AlternateContent>
          </a:graphicData>
        </a:graphic>
      </p:graphicFrame>
      <p:sp>
        <p:nvSpPr>
          <p:cNvPr id="417801" name="Text Box 2057"/>
          <p:cNvSpPr txBox="1">
            <a:spLocks noChangeArrowheads="1"/>
          </p:cNvSpPr>
          <p:nvPr/>
        </p:nvSpPr>
        <p:spPr bwMode="auto">
          <a:xfrm>
            <a:off x="2967038" y="4011613"/>
            <a:ext cx="59626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5000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即</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f(n)≤log</a:t>
            </a:r>
            <a:r>
              <a:rPr kumimoji="0" lang="en-US" altLang="zh-CN" sz="2400" b="0" i="0" u="none" strike="noStrike" kern="1200" cap="none" spc="0" normalizeH="0" baseline="-25000" noProof="0">
                <a:ln>
                  <a:noFill/>
                </a:ln>
                <a:solidFill>
                  <a:schemeClr val="tx1"/>
                </a:solidFill>
                <a:effectLst/>
                <a:uLnTx/>
                <a:uFillTx/>
                <a:latin typeface="+mn-lt"/>
                <a:ea typeface="+mn-ea"/>
                <a:cs typeface="+mn-ea"/>
                <a:sym typeface="+mn-lt"/>
              </a:rPr>
              <a:t>2</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a:ln>
                  <a:noFill/>
                </a:ln>
                <a:solidFill>
                  <a:schemeClr val="hlink"/>
                </a:solidFill>
                <a:effectLst/>
                <a:uLnTx/>
                <a:uFillTx/>
                <a:latin typeface="+mn-lt"/>
                <a:ea typeface="+mn-ea"/>
                <a:cs typeface="+mn-ea"/>
                <a:sym typeface="+mn-lt"/>
              </a:rPr>
              <a:t>取最大值</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f(n)=log</a:t>
            </a:r>
            <a:r>
              <a:rPr kumimoji="0" lang="en-US" altLang="zh-CN" sz="2400" b="0" i="0" u="none" strike="noStrike" kern="1200" cap="none" spc="0" normalizeH="0" baseline="-25000" noProof="0">
                <a:ln>
                  <a:noFill/>
                </a:ln>
                <a:solidFill>
                  <a:schemeClr val="tx1"/>
                </a:solidFill>
                <a:effectLst/>
                <a:uLnTx/>
                <a:uFillTx/>
                <a:latin typeface="+mn-lt"/>
                <a:ea typeface="+mn-ea"/>
                <a:cs typeface="+mn-ea"/>
                <a:sym typeface="+mn-lt"/>
              </a:rPr>
              <a:t>2</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n</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17802" name="Text Box 2058"/>
          <p:cNvSpPr txBox="1">
            <a:spLocks noChangeArrowheads="1"/>
          </p:cNvSpPr>
          <p:nvPr/>
        </p:nvSpPr>
        <p:spPr bwMode="auto">
          <a:xfrm>
            <a:off x="746125" y="4678363"/>
            <a:ext cx="711358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5000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所以该程序段的时间复杂度</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T(n) =</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O( log</a:t>
            </a:r>
            <a:r>
              <a:rPr kumimoji="0" lang="en-US" altLang="zh-CN" sz="2400" b="0" i="0" u="none" strike="noStrike" kern="1200" cap="none" spc="0" normalizeH="0" baseline="-25000" noProof="0" dirty="0">
                <a:ln>
                  <a:noFill/>
                </a:ln>
                <a:solidFill>
                  <a:schemeClr val="hlink"/>
                </a:solidFill>
                <a:effectLst/>
                <a:uLnTx/>
                <a:uFillTx/>
                <a:latin typeface="+mn-lt"/>
                <a:ea typeface="+mn-ea"/>
                <a:cs typeface="+mn-ea"/>
                <a:sym typeface="+mn-lt"/>
              </a:rPr>
              <a:t>2</a:t>
            </a: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n)</a:t>
            </a:r>
            <a:endPar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endParaRPr>
          </a:p>
        </p:txBody>
      </p:sp>
      <p:sp>
        <p:nvSpPr>
          <p:cNvPr id="7" name="Rectangle 4"/>
          <p:cNvSpPr>
            <a:spLocks noChangeArrowheads="1"/>
          </p:cNvSpPr>
          <p:nvPr/>
        </p:nvSpPr>
        <p:spPr bwMode="auto">
          <a:xfrm>
            <a:off x="755650" y="203200"/>
            <a:ext cx="7366000" cy="52387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时间复杂度是由嵌套最深层语句的频度决定的</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grpSp>
        <p:nvGrpSpPr>
          <p:cNvPr id="9" name="组合 8"/>
          <p:cNvGrpSpPr/>
          <p:nvPr/>
        </p:nvGrpSpPr>
        <p:grpSpPr>
          <a:xfrm>
            <a:off x="0" y="6380163"/>
            <a:ext cx="9144000" cy="431800"/>
            <a:chOff x="0" y="6379908"/>
            <a:chExt cx="9144000" cy="432048"/>
          </a:xfrm>
        </p:grpSpPr>
        <p:grpSp>
          <p:nvGrpSpPr>
            <p:cNvPr id="71690" name="组合 5"/>
            <p:cNvGrpSpPr/>
            <p:nvPr/>
          </p:nvGrpSpPr>
          <p:grpSpPr>
            <a:xfrm>
              <a:off x="0" y="6379908"/>
              <a:ext cx="9144000" cy="432048"/>
              <a:chOff x="0" y="6165304"/>
              <a:chExt cx="9144000" cy="432048"/>
            </a:xfrm>
          </p:grpSpPr>
          <p:cxnSp>
            <p:nvCxnSpPr>
              <p:cNvPr id="71692" name="直接连接符 6"/>
              <p:cNvCxnSpPr/>
              <p:nvPr/>
            </p:nvCxnSpPr>
            <p:spPr>
              <a:xfrm>
                <a:off x="0" y="6597352"/>
                <a:ext cx="9144000" cy="0"/>
              </a:xfrm>
              <a:prstGeom prst="line">
                <a:avLst/>
              </a:prstGeom>
              <a:ln w="142875" cap="flat" cmpd="sng">
                <a:solidFill>
                  <a:schemeClr val="bg2"/>
                </a:solidFill>
                <a:prstDash val="solid"/>
                <a:headEnd type="none" w="med" len="med"/>
                <a:tailEnd type="none" w="med" len="med"/>
              </a:ln>
            </p:spPr>
          </p:cxnSp>
          <p:cxnSp>
            <p:nvCxnSpPr>
              <p:cNvPr id="13" name="直接连接符 12"/>
              <p:cNvCxnSpPr/>
              <p:nvPr/>
            </p:nvCxnSpPr>
            <p:spPr bwMode="auto">
              <a:xfrm>
                <a:off x="2339975" y="6381328"/>
                <a:ext cx="6804025" cy="0"/>
              </a:xfrm>
              <a:prstGeom prst="line">
                <a:avLst/>
              </a:prstGeom>
              <a:solidFill>
                <a:schemeClr val="accent1"/>
              </a:solidFill>
              <a:ln w="57150" cap="flat" cmpd="sng" algn="ctr">
                <a:solidFill>
                  <a:schemeClr val="bg2">
                    <a:lumMod val="60000"/>
                    <a:lumOff val="40000"/>
                  </a:schemeClr>
                </a:solidFill>
                <a:prstDash val="solid"/>
                <a:round/>
                <a:headEnd type="none" w="med" len="med"/>
                <a:tailEnd type="none" w="med" len="med"/>
              </a:ln>
            </p:spPr>
          </p:cxnSp>
          <p:cxnSp>
            <p:nvCxnSpPr>
              <p:cNvPr id="71694" name="直接连接符 8"/>
              <p:cNvCxnSpPr/>
              <p:nvPr/>
            </p:nvCxnSpPr>
            <p:spPr>
              <a:xfrm>
                <a:off x="4283968" y="6165304"/>
                <a:ext cx="4860032" cy="0"/>
              </a:xfrm>
              <a:prstGeom prst="line">
                <a:avLst/>
              </a:prstGeom>
              <a:ln w="57150" cap="flat" cmpd="sng">
                <a:solidFill>
                  <a:srgbClr val="E2D9EB"/>
                </a:solidFill>
                <a:prstDash val="solid"/>
                <a:headEnd type="none" w="med" len="med"/>
                <a:tailEnd type="none" w="med" len="med"/>
              </a:ln>
            </p:spPr>
          </p:cxnSp>
        </p:grpSp>
        <p:sp>
          <p:nvSpPr>
            <p:cNvPr id="11" name="Shape 26"/>
            <p:cNvSpPr/>
            <p:nvPr/>
          </p:nvSpPr>
          <p:spPr>
            <a:xfrm flipH="1">
              <a:off x="0" y="6449798"/>
              <a:ext cx="2128838" cy="292268"/>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blinds(horizontal)">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linds(horizont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4514">
                                            <p:bg/>
                                          </p:spTgt>
                                        </p:tgtEl>
                                        <p:attrNameLst>
                                          <p:attrName>style.visibility</p:attrName>
                                        </p:attrNameLst>
                                      </p:cBhvr>
                                      <p:to>
                                        <p:strVal val="visible"/>
                                      </p:to>
                                    </p:set>
                                    <p:animEffect transition="in" filter="blinds(horizontal)">
                                      <p:cBhvr>
                                        <p:cTn id="17" dur="500"/>
                                        <p:tgtEl>
                                          <p:spTgt spid="64514">
                                            <p:bg/>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4514">
                                            <p:txEl>
                                              <p:pRg st="0" end="0"/>
                                            </p:txEl>
                                          </p:spTgt>
                                        </p:tgtEl>
                                        <p:attrNameLst>
                                          <p:attrName>style.visibility</p:attrName>
                                        </p:attrNameLst>
                                      </p:cBhvr>
                                      <p:to>
                                        <p:strVal val="visible"/>
                                      </p:to>
                                    </p:set>
                                    <p:animEffect transition="in" filter="blinds(horizontal)">
                                      <p:cBhvr>
                                        <p:cTn id="22" dur="500"/>
                                        <p:tgtEl>
                                          <p:spTgt spid="645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4514">
                                            <p:txEl>
                                              <p:pRg st="1" end="1"/>
                                            </p:txEl>
                                          </p:spTgt>
                                        </p:tgtEl>
                                        <p:attrNameLst>
                                          <p:attrName>style.visibility</p:attrName>
                                        </p:attrNameLst>
                                      </p:cBhvr>
                                      <p:to>
                                        <p:strVal val="visible"/>
                                      </p:to>
                                    </p:set>
                                    <p:animEffect transition="in" filter="blinds(horizontal)">
                                      <p:cBhvr>
                                        <p:cTn id="27" dur="500"/>
                                        <p:tgtEl>
                                          <p:spTgt spid="6451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4514">
                                            <p:txEl>
                                              <p:pRg st="2" end="2"/>
                                            </p:txEl>
                                          </p:spTgt>
                                        </p:tgtEl>
                                        <p:attrNameLst>
                                          <p:attrName>style.visibility</p:attrName>
                                        </p:attrNameLst>
                                      </p:cBhvr>
                                      <p:to>
                                        <p:strVal val="visible"/>
                                      </p:to>
                                    </p:set>
                                    <p:animEffect transition="in" filter="blinds(horizontal)">
                                      <p:cBhvr>
                                        <p:cTn id="32" dur="500"/>
                                        <p:tgtEl>
                                          <p:spTgt spid="6451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17800"/>
                                        </p:tgtEl>
                                        <p:attrNameLst>
                                          <p:attrName>style.visibility</p:attrName>
                                        </p:attrNameLst>
                                      </p:cBhvr>
                                      <p:to>
                                        <p:strVal val="visible"/>
                                      </p:to>
                                    </p:set>
                                    <p:anim calcmode="lin" valueType="num">
                                      <p:cBhvr additive="base">
                                        <p:cTn id="37" dur="500" fill="hold"/>
                                        <p:tgtEl>
                                          <p:spTgt spid="417800"/>
                                        </p:tgtEl>
                                        <p:attrNameLst>
                                          <p:attrName>ppt_x</p:attrName>
                                        </p:attrNameLst>
                                      </p:cBhvr>
                                      <p:tavLst>
                                        <p:tav tm="0">
                                          <p:val>
                                            <p:strVal val="0-#ppt_w/2"/>
                                          </p:val>
                                        </p:tav>
                                        <p:tav tm="100000">
                                          <p:val>
                                            <p:strVal val="#ppt_x"/>
                                          </p:val>
                                        </p:tav>
                                      </p:tavLst>
                                    </p:anim>
                                    <p:anim calcmode="lin" valueType="num">
                                      <p:cBhvr additive="base">
                                        <p:cTn id="38" dur="500" fill="hold"/>
                                        <p:tgtEl>
                                          <p:spTgt spid="41780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grpId="0" nodeType="clickEffect">
                                  <p:stCondLst>
                                    <p:cond delay="0"/>
                                  </p:stCondLst>
                                  <p:childTnLst>
                                    <p:set>
                                      <p:cBhvr>
                                        <p:cTn id="42" dur="1" fill="hold">
                                          <p:stCondLst>
                                            <p:cond delay="0"/>
                                          </p:stCondLst>
                                        </p:cTn>
                                        <p:tgtEl>
                                          <p:spTgt spid="417801"/>
                                        </p:tgtEl>
                                        <p:attrNameLst>
                                          <p:attrName>style.visibility</p:attrName>
                                        </p:attrNameLst>
                                      </p:cBhvr>
                                      <p:to>
                                        <p:strVal val="visible"/>
                                      </p:to>
                                    </p:set>
                                    <p:animEffect transition="in" filter="strips(downRight)">
                                      <p:cBhvr>
                                        <p:cTn id="43" dur="500"/>
                                        <p:tgtEl>
                                          <p:spTgt spid="417801"/>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grpId="0" nodeType="clickEffect">
                                  <p:stCondLst>
                                    <p:cond delay="0"/>
                                  </p:stCondLst>
                                  <p:childTnLst>
                                    <p:set>
                                      <p:cBhvr>
                                        <p:cTn id="47" dur="1" fill="hold">
                                          <p:stCondLst>
                                            <p:cond delay="0"/>
                                          </p:stCondLst>
                                        </p:cTn>
                                        <p:tgtEl>
                                          <p:spTgt spid="417802"/>
                                        </p:tgtEl>
                                        <p:attrNameLst>
                                          <p:attrName>style.visibility</p:attrName>
                                        </p:attrNameLst>
                                      </p:cBhvr>
                                      <p:to>
                                        <p:strVal val="visible"/>
                                      </p:to>
                                    </p:set>
                                    <p:animEffect transition="in" filter="strips(downRight)">
                                      <p:cBhvr>
                                        <p:cTn id="48" dur="500"/>
                                        <p:tgtEl>
                                          <p:spTgt spid="417802"/>
                                        </p:tgtEl>
                                      </p:cBhvr>
                                    </p:animEffect>
                                  </p:childTnLst>
                                </p:cTn>
                              </p:par>
                            </p:childTnLst>
                          </p:cTn>
                        </p:par>
                        <p:par>
                          <p:cTn id="49" fill="hold">
                            <p:stCondLst>
                              <p:cond delay="500"/>
                            </p:stCondLst>
                            <p:childTnLst>
                              <p:par>
                                <p:cTn id="50" presetID="2" presetClass="entr" presetSubtype="4"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2" animBg="1" build="p"/>
      <p:bldP spid="64514" grpId="0" bldLvl="2" animBg="1" build="p"/>
      <p:bldP spid="417801" grpId="0"/>
      <p:bldP spid="41780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40" name="Rectangle 4"/>
          <p:cNvSpPr>
            <a:spLocks noChangeArrowheads="1"/>
          </p:cNvSpPr>
          <p:nvPr/>
        </p:nvSpPr>
        <p:spPr bwMode="auto">
          <a:xfrm>
            <a:off x="3279775" y="2306638"/>
            <a:ext cx="5513388" cy="2492375"/>
          </a:xfrm>
          <a:prstGeom prst="rect">
            <a:avLst/>
          </a:prstGeom>
          <a:noFill/>
          <a:ln w="38100">
            <a:solidFill>
              <a:schemeClr val="bg2">
                <a:lumMod val="60000"/>
                <a:lumOff val="40000"/>
              </a:schemeClr>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indent="2286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2286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例</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4</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：顺序查找，在数组</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中查找值等于</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的元素，返回其所在位置。</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286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for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=0;i&lt;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n;i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286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if (a[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 return i+1;</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2860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return 0;</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5538" name="Rectangle 5"/>
          <p:cNvSpPr>
            <a:spLocks noChangeArrowheads="1"/>
          </p:cNvSpPr>
          <p:nvPr/>
        </p:nvSpPr>
        <p:spPr bwMode="auto">
          <a:xfrm>
            <a:off x="258763" y="1027113"/>
            <a:ext cx="8442325"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有的情况下，算法中基本操作重复执行的次数还随问题的</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输入数据集</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不同而不同</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449542" name="Text Box 6"/>
          <p:cNvSpPr txBox="1">
            <a:spLocks noChangeArrowheads="1"/>
          </p:cNvSpPr>
          <p:nvPr/>
        </p:nvSpPr>
        <p:spPr bwMode="auto">
          <a:xfrm>
            <a:off x="288925" y="5592763"/>
            <a:ext cx="2452688" cy="573088"/>
          </a:xfrm>
          <a:prstGeom prst="rect">
            <a:avLst/>
          </a:prstGeom>
          <a:no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
                <a:schemeClr val="accent1"/>
              </a:buClr>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最好情况：</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次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 name="Rectangle 4"/>
          <p:cNvSpPr>
            <a:spLocks noChangeArrowheads="1"/>
          </p:cNvSpPr>
          <p:nvPr/>
        </p:nvSpPr>
        <p:spPr bwMode="auto">
          <a:xfrm>
            <a:off x="755650" y="203200"/>
            <a:ext cx="7366000" cy="52387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时间复杂度是由嵌套最深层语句的频度决定的</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9" name="矩形 8"/>
          <p:cNvSpPr>
            <a:spLocks noChangeAspect="1" noChangeArrowheads="1"/>
          </p:cNvSpPr>
          <p:nvPr/>
        </p:nvSpPr>
        <p:spPr bwMode="auto">
          <a:xfrm>
            <a:off x="351700" y="2290276"/>
            <a:ext cx="2939877" cy="2509262"/>
          </a:xfrm>
          <a:prstGeom prst="rect">
            <a:avLst/>
          </a:prstGeom>
          <a:blipFill dpi="0" rotWithShape="1">
            <a:blip r:embed="rId1"/>
            <a:srcRect/>
            <a:stretch>
              <a:fillRect l="-25655"/>
            </a:stretch>
          </a:blipFill>
          <a:ln w="9525">
            <a:noFill/>
            <a:miter lim="800000"/>
          </a:ln>
        </p:spPr>
        <p:txBody>
          <a:bodyPr lIns="121909" tIns="60954" rIns="121909" bIns="60954"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10" name="Group 12"/>
          <p:cNvGrpSpPr/>
          <p:nvPr/>
        </p:nvGrpSpPr>
        <p:grpSpPr>
          <a:xfrm>
            <a:off x="430213" y="5170488"/>
            <a:ext cx="330200" cy="334962"/>
            <a:chOff x="0" y="0"/>
            <a:chExt cx="256" cy="264"/>
          </a:xfrm>
        </p:grpSpPr>
        <p:sp>
          <p:nvSpPr>
            <p:cNvPr id="72722" name="Oval 13"/>
            <p:cNvSpPr/>
            <p:nvPr/>
          </p:nvSpPr>
          <p:spPr>
            <a:xfrm>
              <a:off x="0" y="0"/>
              <a:ext cx="256" cy="256"/>
            </a:xfrm>
            <a:prstGeom prst="ellipse">
              <a:avLst/>
            </a:prstGeom>
            <a:solidFill>
              <a:srgbClr val="7F7F7F"/>
            </a:solidFill>
            <a:ln w="31750">
              <a:noFill/>
            </a:ln>
          </p:spPr>
          <p:txBody>
            <a:bodyPr lIns="0" tIns="0" rIns="0" bIns="0"/>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gn="ctr">
                <a:lnSpc>
                  <a:spcPct val="100000"/>
                </a:lnSpc>
              </a:pPr>
              <a:endParaRPr lang="en-US" altLang="zh-CN" sz="2800" dirty="0">
                <a:sym typeface="+mn-lt"/>
              </a:endParaRPr>
            </a:p>
          </p:txBody>
        </p:sp>
        <p:sp>
          <p:nvSpPr>
            <p:cNvPr id="12" name="Rectangle 14"/>
            <p:cNvSpPr/>
            <p:nvPr/>
          </p:nvSpPr>
          <p:spPr bwMode="auto">
            <a:xfrm>
              <a:off x="32" y="8"/>
              <a:ext cx="1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lgn="ctr" eaLnBrk="0" hangingPunct="0">
                <a:defRPr sz="2100">
                  <a:solidFill>
                    <a:srgbClr val="000000"/>
                  </a:solidFill>
                  <a:latin typeface="Gill Sans"/>
                  <a:ea typeface="ヒラギノ角ゴ ProN W3"/>
                  <a:cs typeface="ヒラギノ角ゴ ProN W3"/>
                  <a:sym typeface="Gill Sans"/>
                </a:defRPr>
              </a:lvl1pPr>
              <a:lvl2pPr marL="742950" indent="-285750" algn="ctr" eaLnBrk="0" hangingPunct="0">
                <a:defRPr sz="2100">
                  <a:solidFill>
                    <a:srgbClr val="000000"/>
                  </a:solidFill>
                  <a:latin typeface="Gill Sans"/>
                  <a:ea typeface="ヒラギノ角ゴ ProN W3"/>
                  <a:cs typeface="ヒラギノ角ゴ ProN W3"/>
                  <a:sym typeface="Gill Sans"/>
                </a:defRPr>
              </a:lvl2pPr>
              <a:lvl3pPr marL="1143000" indent="-228600" algn="ctr" eaLnBrk="0" hangingPunct="0">
                <a:defRPr sz="2100">
                  <a:solidFill>
                    <a:srgbClr val="000000"/>
                  </a:solidFill>
                  <a:latin typeface="Gill Sans"/>
                  <a:ea typeface="ヒラギノ角ゴ ProN W3"/>
                  <a:cs typeface="ヒラギノ角ゴ ProN W3"/>
                  <a:sym typeface="Gill Sans"/>
                </a:defRPr>
              </a:lvl3pPr>
              <a:lvl4pPr marL="1600200" indent="-228600" algn="ctr" eaLnBrk="0" hangingPunct="0">
                <a:defRPr sz="2100">
                  <a:solidFill>
                    <a:srgbClr val="000000"/>
                  </a:solidFill>
                  <a:latin typeface="Gill Sans"/>
                  <a:ea typeface="ヒラギノ角ゴ ProN W3"/>
                  <a:cs typeface="ヒラギノ角ゴ ProN W3"/>
                  <a:sym typeface="Gill Sans"/>
                </a:defRPr>
              </a:lvl4pPr>
              <a:lvl5pPr marL="2057400" indent="-228600" algn="ctr" eaLnBrk="0" hangingPunct="0">
                <a:defRPr sz="21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mn-lt"/>
                  <a:ea typeface="+mn-ea"/>
                  <a:cs typeface="+mn-ea"/>
                  <a:sym typeface="+mn-lt"/>
                </a:rPr>
                <a:t>1</a:t>
              </a:r>
              <a:endParaRPr kumimoji="0" lang="en-US" altLang="zh-CN" sz="1800" b="0" i="0" u="none" strike="noStrike" kern="1200" cap="none" spc="0" normalizeH="0" baseline="0" noProof="0" dirty="0">
                <a:ln>
                  <a:noFill/>
                </a:ln>
                <a:solidFill>
                  <a:srgbClr val="FFFFFF"/>
                </a:solidFill>
                <a:effectLst/>
                <a:uLnTx/>
                <a:uFillTx/>
                <a:latin typeface="+mn-lt"/>
                <a:ea typeface="+mn-ea"/>
                <a:cs typeface="+mn-ea"/>
                <a:sym typeface="+mn-lt"/>
              </a:endParaRPr>
            </a:p>
          </p:txBody>
        </p:sp>
      </p:grpSp>
      <p:grpSp>
        <p:nvGrpSpPr>
          <p:cNvPr id="13" name="Group 18"/>
          <p:cNvGrpSpPr/>
          <p:nvPr/>
        </p:nvGrpSpPr>
        <p:grpSpPr>
          <a:xfrm>
            <a:off x="2873375" y="5180013"/>
            <a:ext cx="331788" cy="336550"/>
            <a:chOff x="0" y="0"/>
            <a:chExt cx="256" cy="264"/>
          </a:xfrm>
        </p:grpSpPr>
        <p:sp>
          <p:nvSpPr>
            <p:cNvPr id="14" name="Oval 19"/>
            <p:cNvSpPr/>
            <p:nvPr/>
          </p:nvSpPr>
          <p:spPr bwMode="auto">
            <a:xfrm>
              <a:off x="0" y="0"/>
              <a:ext cx="256" cy="257"/>
            </a:xfrm>
            <a:prstGeom prst="ellipse">
              <a:avLst/>
            </a:prstGeom>
            <a:solidFill>
              <a:srgbClr val="7F7F7F"/>
            </a:solidFill>
            <a:ln>
              <a:noFill/>
            </a:ln>
            <a:extLst>
              <a:ext uri="{91240B29-F687-4F45-9708-019B960494DF}">
                <a14:hiddenLine xmlns:a14="http://schemas.microsoft.com/office/drawing/2010/main" w="31750">
                  <a:solidFill>
                    <a:srgbClr val="A0AAB4"/>
                  </a:solidFill>
                  <a:miter lim="800000"/>
                  <a:headEnd/>
                  <a:tailEnd/>
                </a14:hiddenLine>
              </a:ext>
            </a:extLst>
          </p:spPr>
          <p:txBody>
            <a:bodyPr lIns="0" tIns="0" rIns="0" bIns="0"/>
            <a:lstStyle>
              <a:lvl1pPr algn="ctr" eaLnBrk="0" hangingPunct="0">
                <a:defRPr sz="2100">
                  <a:solidFill>
                    <a:srgbClr val="000000"/>
                  </a:solidFill>
                  <a:latin typeface="Gill Sans"/>
                  <a:ea typeface="ヒラギノ角ゴ ProN W3"/>
                  <a:cs typeface="ヒラギノ角ゴ ProN W3"/>
                  <a:sym typeface="Gill Sans"/>
                </a:defRPr>
              </a:lvl1pPr>
              <a:lvl2pPr marL="742950" indent="-285750" algn="ctr" eaLnBrk="0" hangingPunct="0">
                <a:defRPr sz="2100">
                  <a:solidFill>
                    <a:srgbClr val="000000"/>
                  </a:solidFill>
                  <a:latin typeface="Gill Sans"/>
                  <a:ea typeface="ヒラギノ角ゴ ProN W3"/>
                  <a:cs typeface="ヒラギノ角ゴ ProN W3"/>
                  <a:sym typeface="Gill Sans"/>
                </a:defRPr>
              </a:lvl2pPr>
              <a:lvl3pPr marL="1143000" indent="-228600" algn="ctr" eaLnBrk="0" hangingPunct="0">
                <a:defRPr sz="2100">
                  <a:solidFill>
                    <a:srgbClr val="000000"/>
                  </a:solidFill>
                  <a:latin typeface="Gill Sans"/>
                  <a:ea typeface="ヒラギノ角ゴ ProN W3"/>
                  <a:cs typeface="ヒラギノ角ゴ ProN W3"/>
                  <a:sym typeface="Gill Sans"/>
                </a:defRPr>
              </a:lvl3pPr>
              <a:lvl4pPr marL="1600200" indent="-228600" algn="ctr" eaLnBrk="0" hangingPunct="0">
                <a:defRPr sz="2100">
                  <a:solidFill>
                    <a:srgbClr val="000000"/>
                  </a:solidFill>
                  <a:latin typeface="Gill Sans"/>
                  <a:ea typeface="ヒラギノ角ゴ ProN W3"/>
                  <a:cs typeface="ヒラギノ角ゴ ProN W3"/>
                  <a:sym typeface="Gill Sans"/>
                </a:defRPr>
              </a:lvl4pPr>
              <a:lvl5pPr marL="2057400" indent="-228600" algn="ctr" eaLnBrk="0" hangingPunct="0">
                <a:defRPr sz="21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15" name="Rectangle 20"/>
            <p:cNvSpPr/>
            <p:nvPr/>
          </p:nvSpPr>
          <p:spPr bwMode="auto">
            <a:xfrm>
              <a:off x="32" y="7"/>
              <a:ext cx="17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lgn="ctr" eaLnBrk="0" hangingPunct="0">
                <a:defRPr sz="2100">
                  <a:solidFill>
                    <a:srgbClr val="000000"/>
                  </a:solidFill>
                  <a:latin typeface="Gill Sans"/>
                  <a:ea typeface="ヒラギノ角ゴ ProN W3"/>
                  <a:cs typeface="ヒラギノ角ゴ ProN W3"/>
                  <a:sym typeface="Gill Sans"/>
                </a:defRPr>
              </a:lvl1pPr>
              <a:lvl2pPr marL="742950" indent="-285750" algn="ctr" eaLnBrk="0" hangingPunct="0">
                <a:defRPr sz="2100">
                  <a:solidFill>
                    <a:srgbClr val="000000"/>
                  </a:solidFill>
                  <a:latin typeface="Gill Sans"/>
                  <a:ea typeface="ヒラギノ角ゴ ProN W3"/>
                  <a:cs typeface="ヒラギノ角ゴ ProN W3"/>
                  <a:sym typeface="Gill Sans"/>
                </a:defRPr>
              </a:lvl2pPr>
              <a:lvl3pPr marL="1143000" indent="-228600" algn="ctr" eaLnBrk="0" hangingPunct="0">
                <a:defRPr sz="2100">
                  <a:solidFill>
                    <a:srgbClr val="000000"/>
                  </a:solidFill>
                  <a:latin typeface="Gill Sans"/>
                  <a:ea typeface="ヒラギノ角ゴ ProN W3"/>
                  <a:cs typeface="ヒラギノ角ゴ ProN W3"/>
                  <a:sym typeface="Gill Sans"/>
                </a:defRPr>
              </a:lvl3pPr>
              <a:lvl4pPr marL="1600200" indent="-228600" algn="ctr" eaLnBrk="0" hangingPunct="0">
                <a:defRPr sz="2100">
                  <a:solidFill>
                    <a:srgbClr val="000000"/>
                  </a:solidFill>
                  <a:latin typeface="Gill Sans"/>
                  <a:ea typeface="ヒラギノ角ゴ ProN W3"/>
                  <a:cs typeface="ヒラギノ角ゴ ProN W3"/>
                  <a:sym typeface="Gill Sans"/>
                </a:defRPr>
              </a:lvl4pPr>
              <a:lvl5pPr marL="2057400" indent="-228600" algn="ctr" eaLnBrk="0" hangingPunct="0">
                <a:defRPr sz="21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mn-lt"/>
                  <a:ea typeface="+mn-ea"/>
                  <a:cs typeface="+mn-ea"/>
                  <a:sym typeface="+mn-lt"/>
                </a:rPr>
                <a:t>2</a:t>
              </a:r>
              <a:endParaRPr kumimoji="0" lang="en-US" altLang="zh-CN" sz="1800" b="0" i="0" u="none" strike="noStrike" kern="1200" cap="none" spc="0" normalizeH="0" baseline="0" noProof="0" dirty="0">
                <a:ln>
                  <a:noFill/>
                </a:ln>
                <a:solidFill>
                  <a:srgbClr val="FFFFFF"/>
                </a:solidFill>
                <a:effectLst/>
                <a:uLnTx/>
                <a:uFillTx/>
                <a:latin typeface="+mn-lt"/>
                <a:ea typeface="+mn-ea"/>
                <a:cs typeface="+mn-ea"/>
                <a:sym typeface="+mn-lt"/>
              </a:endParaRPr>
            </a:p>
          </p:txBody>
        </p:sp>
      </p:grpSp>
      <p:grpSp>
        <p:nvGrpSpPr>
          <p:cNvPr id="16" name="Group 24"/>
          <p:cNvGrpSpPr/>
          <p:nvPr/>
        </p:nvGrpSpPr>
        <p:grpSpPr>
          <a:xfrm>
            <a:off x="5357813" y="5191125"/>
            <a:ext cx="331787" cy="334963"/>
            <a:chOff x="0" y="0"/>
            <a:chExt cx="256" cy="264"/>
          </a:xfrm>
        </p:grpSpPr>
        <p:sp>
          <p:nvSpPr>
            <p:cNvPr id="17" name="Oval 25"/>
            <p:cNvSpPr/>
            <p:nvPr/>
          </p:nvSpPr>
          <p:spPr bwMode="auto">
            <a:xfrm>
              <a:off x="0" y="0"/>
              <a:ext cx="256" cy="256"/>
            </a:xfrm>
            <a:prstGeom prst="ellipse">
              <a:avLst/>
            </a:prstGeom>
            <a:solidFill>
              <a:srgbClr val="7F7F7F"/>
            </a:solidFill>
            <a:ln>
              <a:noFill/>
            </a:ln>
            <a:extLst>
              <a:ext uri="{91240B29-F687-4F45-9708-019B960494DF}">
                <a14:hiddenLine xmlns:a14="http://schemas.microsoft.com/office/drawing/2010/main" w="31750">
                  <a:solidFill>
                    <a:srgbClr val="A0AAB4"/>
                  </a:solidFill>
                  <a:miter lim="800000"/>
                  <a:headEnd/>
                  <a:tailEnd/>
                </a14:hiddenLine>
              </a:ext>
            </a:extLst>
          </p:spPr>
          <p:txBody>
            <a:bodyPr lIns="0" tIns="0" rIns="0" bIns="0"/>
            <a:lstStyle>
              <a:lvl1pPr algn="ctr" eaLnBrk="0" hangingPunct="0">
                <a:defRPr sz="2100">
                  <a:solidFill>
                    <a:srgbClr val="000000"/>
                  </a:solidFill>
                  <a:latin typeface="Gill Sans"/>
                  <a:ea typeface="ヒラギノ角ゴ ProN W3"/>
                  <a:cs typeface="ヒラギノ角ゴ ProN W3"/>
                  <a:sym typeface="Gill Sans"/>
                </a:defRPr>
              </a:lvl1pPr>
              <a:lvl2pPr marL="742950" indent="-285750" algn="ctr" eaLnBrk="0" hangingPunct="0">
                <a:defRPr sz="2100">
                  <a:solidFill>
                    <a:srgbClr val="000000"/>
                  </a:solidFill>
                  <a:latin typeface="Gill Sans"/>
                  <a:ea typeface="ヒラギノ角ゴ ProN W3"/>
                  <a:cs typeface="ヒラギノ角ゴ ProN W3"/>
                  <a:sym typeface="Gill Sans"/>
                </a:defRPr>
              </a:lvl2pPr>
              <a:lvl3pPr marL="1143000" indent="-228600" algn="ctr" eaLnBrk="0" hangingPunct="0">
                <a:defRPr sz="2100">
                  <a:solidFill>
                    <a:srgbClr val="000000"/>
                  </a:solidFill>
                  <a:latin typeface="Gill Sans"/>
                  <a:ea typeface="ヒラギノ角ゴ ProN W3"/>
                  <a:cs typeface="ヒラギノ角ゴ ProN W3"/>
                  <a:sym typeface="Gill Sans"/>
                </a:defRPr>
              </a:lvl3pPr>
              <a:lvl4pPr marL="1600200" indent="-228600" algn="ctr" eaLnBrk="0" hangingPunct="0">
                <a:defRPr sz="2100">
                  <a:solidFill>
                    <a:srgbClr val="000000"/>
                  </a:solidFill>
                  <a:latin typeface="Gill Sans"/>
                  <a:ea typeface="ヒラギノ角ゴ ProN W3"/>
                  <a:cs typeface="ヒラギノ角ゴ ProN W3"/>
                  <a:sym typeface="Gill Sans"/>
                </a:defRPr>
              </a:lvl4pPr>
              <a:lvl5pPr marL="2057400" indent="-228600" algn="ctr" eaLnBrk="0" hangingPunct="0">
                <a:defRPr sz="21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8" name="Rectangle 26"/>
            <p:cNvSpPr/>
            <p:nvPr/>
          </p:nvSpPr>
          <p:spPr bwMode="auto">
            <a:xfrm>
              <a:off x="32" y="8"/>
              <a:ext cx="1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lgn="ctr" eaLnBrk="0" hangingPunct="0">
                <a:defRPr sz="2100">
                  <a:solidFill>
                    <a:srgbClr val="000000"/>
                  </a:solidFill>
                  <a:latin typeface="Gill Sans"/>
                  <a:ea typeface="ヒラギノ角ゴ ProN W3"/>
                  <a:cs typeface="ヒラギノ角ゴ ProN W3"/>
                  <a:sym typeface="Gill Sans"/>
                </a:defRPr>
              </a:lvl1pPr>
              <a:lvl2pPr marL="742950" indent="-285750" algn="ctr" eaLnBrk="0" hangingPunct="0">
                <a:defRPr sz="2100">
                  <a:solidFill>
                    <a:srgbClr val="000000"/>
                  </a:solidFill>
                  <a:latin typeface="Gill Sans"/>
                  <a:ea typeface="ヒラギノ角ゴ ProN W3"/>
                  <a:cs typeface="ヒラギノ角ゴ ProN W3"/>
                  <a:sym typeface="Gill Sans"/>
                </a:defRPr>
              </a:lvl2pPr>
              <a:lvl3pPr marL="1143000" indent="-228600" algn="ctr" eaLnBrk="0" hangingPunct="0">
                <a:defRPr sz="2100">
                  <a:solidFill>
                    <a:srgbClr val="000000"/>
                  </a:solidFill>
                  <a:latin typeface="Gill Sans"/>
                  <a:ea typeface="ヒラギノ角ゴ ProN W3"/>
                  <a:cs typeface="ヒラギノ角ゴ ProN W3"/>
                  <a:sym typeface="Gill Sans"/>
                </a:defRPr>
              </a:lvl3pPr>
              <a:lvl4pPr marL="1600200" indent="-228600" algn="ctr" eaLnBrk="0" hangingPunct="0">
                <a:defRPr sz="2100">
                  <a:solidFill>
                    <a:srgbClr val="000000"/>
                  </a:solidFill>
                  <a:latin typeface="Gill Sans"/>
                  <a:ea typeface="ヒラギノ角ゴ ProN W3"/>
                  <a:cs typeface="ヒラギノ角ゴ ProN W3"/>
                  <a:sym typeface="Gill Sans"/>
                </a:defRPr>
              </a:lvl4pPr>
              <a:lvl5pPr marL="2057400" indent="-228600" algn="ctr" eaLnBrk="0" hangingPunct="0">
                <a:defRPr sz="21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100">
                  <a:solidFill>
                    <a:srgbClr val="000000"/>
                  </a:solidFill>
                  <a:latin typeface="Gill Sans"/>
                  <a:ea typeface="ヒラギノ角ゴ ProN W3"/>
                  <a:cs typeface="ヒラギノ角ゴ ProN W3"/>
                  <a:sym typeface="Gill San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mn-lt"/>
                  <a:ea typeface="+mn-ea"/>
                  <a:cs typeface="+mn-ea"/>
                  <a:sym typeface="+mn-lt"/>
                </a:rPr>
                <a:t>3</a:t>
              </a:r>
              <a:endParaRPr kumimoji="0" lang="en-US" altLang="zh-CN" sz="1800" b="0" i="0" u="none" strike="noStrike" kern="1200" cap="none" spc="0" normalizeH="0" baseline="0" noProof="0" dirty="0">
                <a:ln>
                  <a:noFill/>
                </a:ln>
                <a:solidFill>
                  <a:srgbClr val="FFFFFF"/>
                </a:solidFill>
                <a:effectLst/>
                <a:uLnTx/>
                <a:uFillTx/>
                <a:latin typeface="+mn-lt"/>
                <a:ea typeface="+mn-ea"/>
                <a:cs typeface="+mn-ea"/>
                <a:sym typeface="+mn-lt"/>
              </a:endParaRPr>
            </a:p>
          </p:txBody>
        </p:sp>
      </p:grpSp>
      <p:sp>
        <p:nvSpPr>
          <p:cNvPr id="19" name="Text Box 6"/>
          <p:cNvSpPr txBox="1">
            <a:spLocks noChangeArrowheads="1"/>
          </p:cNvSpPr>
          <p:nvPr/>
        </p:nvSpPr>
        <p:spPr bwMode="auto">
          <a:xfrm>
            <a:off x="2803525" y="5592763"/>
            <a:ext cx="2182813" cy="573088"/>
          </a:xfrm>
          <a:prstGeom prst="rect">
            <a:avLst/>
          </a:prstGeom>
          <a:no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
                <a:schemeClr val="accent1"/>
              </a:buClr>
              <a:buSzTx/>
              <a:buFontTx/>
              <a:buNone/>
              <a:defRPr/>
            </a:pP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最坏情况：</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n</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20" name="Text Box 6"/>
          <p:cNvSpPr txBox="1">
            <a:spLocks noChangeArrowheads="1"/>
          </p:cNvSpPr>
          <p:nvPr/>
        </p:nvSpPr>
        <p:spPr bwMode="auto">
          <a:xfrm>
            <a:off x="5251450" y="5592763"/>
            <a:ext cx="3479800" cy="573088"/>
          </a:xfrm>
          <a:prstGeom prst="rect">
            <a:avLst/>
          </a:prstGeom>
          <a:noFill/>
          <a:ln>
            <a:noFill/>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
                <a:schemeClr val="accent1"/>
              </a:buClr>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平均时间复杂度为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:O(n)</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9540"/>
                                        </p:tgtEl>
                                        <p:attrNameLst>
                                          <p:attrName>style.visibility</p:attrName>
                                        </p:attrNameLst>
                                      </p:cBhvr>
                                      <p:to>
                                        <p:strVal val="visible"/>
                                      </p:to>
                                    </p:set>
                                    <p:anim calcmode="lin" valueType="num">
                                      <p:cBhvr additive="base">
                                        <p:cTn id="7" dur="500" fill="hold"/>
                                        <p:tgtEl>
                                          <p:spTgt spid="449540"/>
                                        </p:tgtEl>
                                        <p:attrNameLst>
                                          <p:attrName>ppt_x</p:attrName>
                                        </p:attrNameLst>
                                      </p:cBhvr>
                                      <p:tavLst>
                                        <p:tav tm="0">
                                          <p:val>
                                            <p:strVal val="#ppt_x"/>
                                          </p:val>
                                        </p:tav>
                                        <p:tav tm="100000">
                                          <p:val>
                                            <p:strVal val="#ppt_x"/>
                                          </p:val>
                                        </p:tav>
                                      </p:tavLst>
                                    </p:anim>
                                    <p:anim calcmode="lin" valueType="num">
                                      <p:cBhvr additive="base">
                                        <p:cTn id="8" dur="500" fill="hold"/>
                                        <p:tgtEl>
                                          <p:spTgt spid="4495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449542"/>
                                        </p:tgtEl>
                                        <p:attrNameLst>
                                          <p:attrName>style.visibility</p:attrName>
                                        </p:attrNameLst>
                                      </p:cBhvr>
                                      <p:to>
                                        <p:strVal val="visible"/>
                                      </p:to>
                                    </p:set>
                                    <p:animEffect transition="in" filter="diamond(in)">
                                      <p:cBhvr>
                                        <p:cTn id="19" dur="2000"/>
                                        <p:tgtEl>
                                          <p:spTgt spid="449542"/>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amond(in)">
                                      <p:cBhvr>
                                        <p:cTn id="30" dur="2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ppt_x</p:attrName>
                                        </p:attrNameLst>
                                      </p:cBhvr>
                                      <p:tavLst>
                                        <p:tav tm="0">
                                          <p:val>
                                            <p:strVal val="#ppt_x-#ppt_w/2"/>
                                          </p:val>
                                        </p:tav>
                                        <p:tav tm="100000">
                                          <p:val>
                                            <p:strVal val="#ppt_x"/>
                                          </p:val>
                                        </p:tav>
                                      </p:tavLst>
                                    </p:anim>
                                    <p:anim calcmode="lin" valueType="num">
                                      <p:cBhvr>
                                        <p:cTn id="36" dur="500" fill="hold"/>
                                        <p:tgtEl>
                                          <p:spTgt spid="16"/>
                                        </p:tgtEl>
                                        <p:attrNameLst>
                                          <p:attrName>ppt_y</p:attrName>
                                        </p:attrNameLst>
                                      </p:cBhvr>
                                      <p:tavLst>
                                        <p:tav tm="0">
                                          <p:val>
                                            <p:strVal val="#ppt_y"/>
                                          </p:val>
                                        </p:tav>
                                        <p:tav tm="100000">
                                          <p:val>
                                            <p:strVal val="#ppt_y"/>
                                          </p:val>
                                        </p:tav>
                                      </p:tavLst>
                                    </p:anim>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amond(in)">
                                      <p:cBhvr>
                                        <p:cTn id="43"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40" grpId="0" animBg="1"/>
      <p:bldP spid="449542" grpId="0"/>
      <p:bldP spid="19" grpId="0"/>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16"/>
          <p:cNvSpPr>
            <a:spLocks noChangeArrowheads="1"/>
          </p:cNvSpPr>
          <p:nvPr/>
        </p:nvSpPr>
        <p:spPr bwMode="auto">
          <a:xfrm>
            <a:off x="311150" y="3937000"/>
            <a:ext cx="8534400" cy="50482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38276" name="Rectangle 4"/>
          <p:cNvSpPr>
            <a:spLocks noChangeArrowheads="1"/>
          </p:cNvSpPr>
          <p:nvPr/>
        </p:nvSpPr>
        <p:spPr bwMode="auto">
          <a:xfrm>
            <a:off x="468313" y="3743325"/>
            <a:ext cx="7562850" cy="914400"/>
          </a:xfrm>
          <a:prstGeom prst="rect">
            <a:avLst/>
          </a:prstGeom>
          <a:noFill/>
          <a:ln w="9525">
            <a:noFill/>
            <a:miter lim="800000"/>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bg1"/>
                </a:solidFill>
                <a:effectLst/>
                <a:uLnTx/>
                <a:uFillTx/>
                <a:latin typeface="+mn-lt"/>
                <a:ea typeface="+mn-ea"/>
                <a:cs typeface="+mn-ea"/>
                <a:sym typeface="+mn-lt"/>
              </a:rPr>
              <a:t>时间复杂度</a:t>
            </a:r>
            <a:r>
              <a:rPr kumimoji="1" lang="en-US" altLang="zh-CN" sz="2400" b="0" i="0" u="none" strike="noStrike" kern="1200" cap="none" spc="0" normalizeH="0" baseline="0" noProof="0" dirty="0">
                <a:ln>
                  <a:noFill/>
                </a:ln>
                <a:solidFill>
                  <a:schemeClr val="bg1"/>
                </a:solidFill>
                <a:effectLst/>
                <a:uLnTx/>
                <a:uFillTx/>
                <a:latin typeface="+mn-lt"/>
                <a:ea typeface="+mn-ea"/>
                <a:cs typeface="+mn-ea"/>
                <a:sym typeface="+mn-lt"/>
              </a:rPr>
              <a:t>T(n)</a:t>
            </a:r>
            <a:r>
              <a:rPr kumimoji="1" lang="zh-CN" altLang="en-US" sz="2400" b="0" i="0" u="none" strike="noStrike" kern="1200" cap="none" spc="0" normalizeH="0" baseline="0" noProof="0" dirty="0">
                <a:ln>
                  <a:noFill/>
                </a:ln>
                <a:solidFill>
                  <a:schemeClr val="bg1"/>
                </a:solidFill>
                <a:effectLst/>
                <a:uLnTx/>
                <a:uFillTx/>
                <a:latin typeface="+mn-lt"/>
                <a:ea typeface="+mn-ea"/>
                <a:cs typeface="+mn-ea"/>
                <a:sym typeface="+mn-lt"/>
              </a:rPr>
              <a:t>按数量级递增顺序为： </a:t>
            </a:r>
            <a:endParaRPr kumimoji="1" lang="zh-CN" altLang="en-US" sz="24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66569" name="Line 12"/>
          <p:cNvSpPr>
            <a:spLocks noChangeShapeType="1"/>
          </p:cNvSpPr>
          <p:nvPr/>
        </p:nvSpPr>
        <p:spPr bwMode="auto">
          <a:xfrm>
            <a:off x="311150" y="5102225"/>
            <a:ext cx="8643938" cy="0"/>
          </a:xfrm>
          <a:prstGeom prst="line">
            <a:avLst/>
          </a:prstGeom>
          <a:noFill/>
          <a:ln w="19050">
            <a:solidFill>
              <a:srgbClr val="8064A2"/>
            </a:solidFill>
            <a:round/>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6570" name="Text Box 13"/>
          <p:cNvSpPr txBox="1">
            <a:spLocks noChangeArrowheads="1"/>
          </p:cNvSpPr>
          <p:nvPr/>
        </p:nvSpPr>
        <p:spPr bwMode="auto">
          <a:xfrm>
            <a:off x="7729538" y="4646613"/>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rPr>
              <a:t>复杂度高</a:t>
            </a:r>
            <a:endPar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66571" name="Text Box 14"/>
          <p:cNvSpPr txBox="1">
            <a:spLocks noChangeArrowheads="1"/>
          </p:cNvSpPr>
          <p:nvPr/>
        </p:nvSpPr>
        <p:spPr bwMode="auto">
          <a:xfrm>
            <a:off x="158750" y="460375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rPr>
              <a:t>复杂度低</a:t>
            </a:r>
            <a:endParaRPr kumimoji="0" lang="zh-CN" altLang="en-US" sz="1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438290" name="Rectangle 18"/>
          <p:cNvSpPr>
            <a:spLocks noChangeArrowheads="1"/>
          </p:cNvSpPr>
          <p:nvPr/>
        </p:nvSpPr>
        <p:spPr bwMode="auto">
          <a:xfrm>
            <a:off x="341313" y="1090613"/>
            <a:ext cx="4016375" cy="2493963"/>
          </a:xfrm>
          <a:prstGeom prst="rect">
            <a:avLst/>
          </a:prstGeom>
        </p:spPr>
        <p:style>
          <a:lnRef idx="3">
            <a:schemeClr val="lt1"/>
          </a:lnRef>
          <a:fillRef idx="1">
            <a:schemeClr val="accent3"/>
          </a:fillRef>
          <a:effectRef idx="1">
            <a:schemeClr val="accent3"/>
          </a:effectRef>
          <a:fontRef idx="minor">
            <a:schemeClr val="lt1"/>
          </a:fontRef>
        </p:style>
        <p:txBody>
          <a:bodyPr>
            <a:spAutoFit/>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当</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取得很大时，指数时间算法和多项式时间算法在所需时间上非常悬殊</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55313" name="Picture 17" descr="010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88024" y="1083218"/>
            <a:ext cx="3897192" cy="249861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27" name="表格 26"/>
          <p:cNvGraphicFramePr/>
          <p:nvPr/>
        </p:nvGraphicFramePr>
        <p:xfrm>
          <a:off x="311921" y="5373216"/>
          <a:ext cx="8642874" cy="1147165"/>
        </p:xfrm>
        <a:graphic>
          <a:graphicData uri="http://schemas.openxmlformats.org/drawingml/2006/table">
            <a:tbl>
              <a:tblPr firstRow="1">
                <a:tableStyleId>{5C22544A-7EE6-4342-B048-85BDC9FD1C3A}</a:tableStyleId>
              </a:tblPr>
              <a:tblGrid>
                <a:gridCol w="875703"/>
                <a:gridCol w="1224136"/>
                <a:gridCol w="936104"/>
                <a:gridCol w="1440160"/>
                <a:gridCol w="962111"/>
                <a:gridCol w="1068220"/>
                <a:gridCol w="1068220"/>
                <a:gridCol w="1068220"/>
              </a:tblGrid>
              <a:tr h="690021">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zh-CN" altLang="en-US" sz="1800" dirty="0">
                          <a:solidFill>
                            <a:schemeClr val="bg1"/>
                          </a:solidFill>
                          <a:latin typeface="+mn-ea"/>
                          <a:ea typeface="+mn-ea"/>
                          <a:sym typeface="+mn-lt"/>
                        </a:rPr>
                        <a:t>常数阶</a:t>
                      </a:r>
                      <a:endParaRPr lang="zh-CN" altLang="en-US" sz="1800" dirty="0">
                        <a:solidFill>
                          <a:schemeClr val="bg1"/>
                        </a:solidFill>
                        <a:latin typeface="+mn-ea"/>
                        <a:ea typeface="+mn-ea"/>
                        <a:sym typeface="+mn-lt"/>
                      </a:endParaRPr>
                    </a:p>
                  </a:txBody>
                  <a:tcPr marL="90016" marR="90016" marT="46831" marB="46831" anchor="ctr"/>
                </a:tc>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zh-CN" altLang="en-US" sz="1800" dirty="0">
                          <a:solidFill>
                            <a:schemeClr val="bg1"/>
                          </a:solidFill>
                          <a:latin typeface="+mn-ea"/>
                          <a:ea typeface="+mn-ea"/>
                          <a:sym typeface="+mn-lt"/>
                        </a:rPr>
                        <a:t>对数阶</a:t>
                      </a:r>
                      <a:endParaRPr lang="zh-CN" altLang="en-US" sz="1800" dirty="0">
                        <a:solidFill>
                          <a:schemeClr val="bg1"/>
                        </a:solidFill>
                        <a:latin typeface="+mn-ea"/>
                        <a:ea typeface="+mn-ea"/>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zh-CN" altLang="en-US" sz="1800" b="0" i="0" u="none" kern="1200" baseline="0" dirty="0">
                          <a:solidFill>
                            <a:schemeClr val="bg1"/>
                          </a:solidFill>
                          <a:latin typeface="+mn-ea"/>
                          <a:ea typeface="+mn-ea"/>
                          <a:cs typeface="+mn-cs"/>
                          <a:sym typeface="+mn-lt"/>
                        </a:rPr>
                        <a:t>线性阶</a:t>
                      </a:r>
                      <a:endParaRPr lang="zh-CN" altLang="en-US" sz="1800" b="0" i="0" u="none" kern="1200" baseline="0" dirty="0">
                        <a:solidFill>
                          <a:schemeClr val="bg1"/>
                        </a:solidFill>
                        <a:latin typeface="+mn-ea"/>
                        <a:ea typeface="+mn-ea"/>
                        <a:cs typeface="+mn-cs"/>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zh-CN" altLang="en-US" sz="1800" b="0" i="0" u="none" kern="1200" baseline="0" dirty="0">
                          <a:solidFill>
                            <a:schemeClr val="bg1"/>
                          </a:solidFill>
                          <a:latin typeface="+mn-ea"/>
                          <a:ea typeface="+mn-ea"/>
                          <a:cs typeface="+mn-cs"/>
                          <a:sym typeface="+mn-lt"/>
                        </a:rPr>
                        <a:t>线性对数阶</a:t>
                      </a:r>
                      <a:endParaRPr lang="zh-CN" altLang="en-US" sz="1800" b="0" i="0" u="none" kern="1200" baseline="0" dirty="0">
                        <a:solidFill>
                          <a:schemeClr val="bg1"/>
                        </a:solidFill>
                        <a:latin typeface="+mn-ea"/>
                        <a:ea typeface="+mn-ea"/>
                        <a:cs typeface="+mn-cs"/>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zh-CN" altLang="en-US" sz="1800" b="0" i="0" u="none" kern="1200" baseline="0" dirty="0">
                          <a:solidFill>
                            <a:schemeClr val="bg1"/>
                          </a:solidFill>
                          <a:latin typeface="+mn-ea"/>
                          <a:ea typeface="+mn-ea"/>
                          <a:cs typeface="+mn-cs"/>
                          <a:sym typeface="+mn-lt"/>
                        </a:rPr>
                        <a:t>平方阶</a:t>
                      </a:r>
                      <a:endParaRPr lang="zh-CN" altLang="en-US" sz="1800" b="0" i="0" u="none" kern="1200" baseline="0" dirty="0">
                        <a:solidFill>
                          <a:schemeClr val="bg1"/>
                        </a:solidFill>
                        <a:latin typeface="+mn-ea"/>
                        <a:ea typeface="+mn-ea"/>
                        <a:cs typeface="+mn-cs"/>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zh-CN" altLang="en-US" sz="1800" b="0" i="0" u="none" kern="1200" baseline="0" dirty="0">
                          <a:solidFill>
                            <a:schemeClr val="bg1"/>
                          </a:solidFill>
                          <a:latin typeface="+mn-ea"/>
                          <a:ea typeface="+mn-ea"/>
                          <a:cs typeface="+mn-cs"/>
                          <a:sym typeface="+mn-lt"/>
                        </a:rPr>
                        <a:t>立方阶</a:t>
                      </a:r>
                      <a:endParaRPr lang="zh-CN" altLang="en-US" sz="1800" b="0" i="0" u="none" kern="1200" baseline="0" dirty="0">
                        <a:solidFill>
                          <a:schemeClr val="bg1"/>
                        </a:solidFill>
                        <a:latin typeface="+mn-ea"/>
                        <a:ea typeface="+mn-ea"/>
                        <a:cs typeface="+mn-cs"/>
                        <a:sym typeface="+mn-lt"/>
                      </a:endParaRPr>
                    </a:p>
                  </a:txBody>
                  <a:tcPr marL="90016" marR="90016" marT="46831" marB="46831" anchor="ctr"/>
                </a:tc>
                <a:tc>
                  <a:txBody>
                    <a:bodyPr/>
                    <a:lstStyle/>
                    <a:p>
                      <a:pPr marL="0" lvl="0" indent="0" algn="ctr" defTabSz="914400" rtl="0" eaLnBrk="1" fontAlgn="base" latinLnBrk="0" hangingPunct="1">
                        <a:lnSpc>
                          <a:spcPct val="100000"/>
                        </a:lnSpc>
                        <a:spcBef>
                          <a:spcPct val="20000"/>
                        </a:spcBef>
                        <a:spcAft>
                          <a:spcPct val="0"/>
                        </a:spcAft>
                        <a:buNone/>
                      </a:pPr>
                      <a:r>
                        <a:rPr lang="en-US" altLang="zh-CN" sz="1800" b="0" i="0" u="none" kern="1200" baseline="0" dirty="0">
                          <a:solidFill>
                            <a:schemeClr val="bg1"/>
                          </a:solidFill>
                          <a:latin typeface="+mn-ea"/>
                          <a:ea typeface="+mn-ea"/>
                          <a:cs typeface="+mn-cs"/>
                          <a:sym typeface="+mn-lt"/>
                        </a:rPr>
                        <a:t>……</a:t>
                      </a:r>
                      <a:endParaRPr lang="zh-CN" altLang="en-US" sz="1800" b="0" i="0" u="none" kern="1200" baseline="0" dirty="0">
                        <a:solidFill>
                          <a:schemeClr val="bg1"/>
                        </a:solidFill>
                        <a:latin typeface="+mn-ea"/>
                        <a:ea typeface="+mn-ea"/>
                        <a:cs typeface="+mn-cs"/>
                        <a:sym typeface="+mn-lt"/>
                      </a:endParaRPr>
                    </a:p>
                  </a:txBody>
                  <a:tcPr marL="90016" marR="90016" marT="46831" marB="46831" anchor="ctr"/>
                </a:tc>
                <a:tc>
                  <a:txBody>
                    <a:bodyPr/>
                    <a:lstStyle>
                      <a:lvl1pPr marL="0" lvl="0"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defRPr>
                      </a:lvl1pPr>
                      <a:lvl2pPr marL="457200" lvl="1"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2pPr>
                      <a:lvl3pPr marL="914400" lvl="2"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3pPr>
                      <a:lvl4pPr marL="1371600" lvl="3"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4pPr>
                      <a:lvl5pPr marL="1828800" lvl="4" indent="0" algn="l" defTabSz="914400" rtl="0" eaLnBrk="0" fontAlgn="base" latinLnBrk="0" hangingPunct="0">
                        <a:lnSpc>
                          <a:spcPct val="100000"/>
                        </a:lnSpc>
                        <a:spcBef>
                          <a:spcPct val="20000"/>
                        </a:spcBef>
                        <a:spcAft>
                          <a:spcPct val="0"/>
                        </a:spcAft>
                        <a:buNone/>
                        <a:defRPr sz="2800" b="0" i="0" u="none" kern="1200" baseline="0">
                          <a:solidFill>
                            <a:schemeClr val="tx1"/>
                          </a:solidFill>
                          <a:latin typeface="Times New Roman" panose="02020603050405020304" pitchFamily="18" charset="0"/>
                          <a:ea typeface="仿宋_GB2312" pitchFamily="49" charset="-122"/>
                          <a:cs typeface="+mn-cs"/>
                        </a:defRPr>
                      </a:lvl5pPr>
                    </a:lstStyle>
                    <a:p>
                      <a:pPr lvl="0" algn="ctr" eaLnBrk="1" hangingPunct="1">
                        <a:buNone/>
                      </a:pPr>
                      <a:r>
                        <a:rPr lang="en-US" altLang="zh-CN" sz="1800" dirty="0">
                          <a:solidFill>
                            <a:schemeClr val="bg1"/>
                          </a:solidFill>
                          <a:latin typeface="+mn-ea"/>
                          <a:ea typeface="+mn-ea"/>
                          <a:sym typeface="+mn-lt"/>
                        </a:rPr>
                        <a:t>K</a:t>
                      </a:r>
                      <a:r>
                        <a:rPr lang="zh-CN" altLang="en-US" sz="1800" dirty="0">
                          <a:solidFill>
                            <a:schemeClr val="bg1"/>
                          </a:solidFill>
                          <a:latin typeface="+mn-ea"/>
                          <a:ea typeface="+mn-ea"/>
                          <a:sym typeface="+mn-lt"/>
                        </a:rPr>
                        <a:t>次方阶</a:t>
                      </a:r>
                      <a:endParaRPr lang="zh-CN" altLang="en-US" sz="1800" dirty="0">
                        <a:solidFill>
                          <a:schemeClr val="bg1"/>
                        </a:solidFill>
                        <a:latin typeface="+mn-ea"/>
                        <a:ea typeface="+mn-ea"/>
                        <a:sym typeface="+mn-lt"/>
                      </a:endParaRPr>
                    </a:p>
                  </a:txBody>
                  <a:tcPr marL="90016" marR="90016" marT="46831" marB="46831" anchor="ctr"/>
                </a:tc>
              </a:tr>
              <a:tr h="457144">
                <a:tc>
                  <a:txBody>
                    <a:bodyPr/>
                    <a:lstStyle/>
                    <a:p>
                      <a:endParaRPr lang="zh-CN"/>
                    </a:p>
                  </a:txBody>
                  <a:tcPr marL="90016" marR="90016" marT="46831" marB="46831">
                    <a:blipFill rotWithShape="0">
                      <a:blip r:embed="rId2"/>
                      <a:stretch>
                        <a:fillRect l="-694" t="-153333" r="-888194" b="-2667"/>
                      </a:stretch>
                    </a:blipFill>
                  </a:tcPr>
                </a:tc>
                <a:tc>
                  <a:txBody>
                    <a:bodyPr/>
                    <a:lstStyle/>
                    <a:p>
                      <a:endParaRPr lang="zh-CN"/>
                    </a:p>
                  </a:txBody>
                  <a:tcPr marT="45724" marB="45724" horzOverflow="overflow">
                    <a:blipFill rotWithShape="0">
                      <a:blip r:embed="rId2"/>
                      <a:stretch>
                        <a:fillRect l="-72139" t="-153333" r="-536318" b="-2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rPr>
                        <a:t>O(n)</a:t>
                      </a:r>
                      <a:endPar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endParaRPr>
                    </a:p>
                  </a:txBody>
                  <a:tcPr marT="45724" marB="45724" horzOverflow="overflow"/>
                </a:tc>
                <a:tc>
                  <a:txBody>
                    <a:bodyPr/>
                    <a:lstStyle/>
                    <a:p>
                      <a:endParaRPr lang="zh-CN"/>
                    </a:p>
                  </a:txBody>
                  <a:tcPr marT="45724" marB="45724" horzOverflow="overflow">
                    <a:blipFill rotWithShape="0">
                      <a:blip r:embed="rId2"/>
                      <a:stretch>
                        <a:fillRect l="-211441" t="-153333" r="-291949" b="-2667"/>
                      </a:stretch>
                    </a:blipFill>
                  </a:tcPr>
                </a:tc>
                <a:tc>
                  <a:txBody>
                    <a:bodyPr/>
                    <a:lstStyle/>
                    <a:p>
                      <a:endParaRPr lang="zh-CN"/>
                    </a:p>
                  </a:txBody>
                  <a:tcPr marT="45724" marB="45724" horzOverflow="overflow">
                    <a:blipFill rotWithShape="0">
                      <a:blip r:embed="rId2"/>
                      <a:stretch>
                        <a:fillRect l="-465190" t="-153333" r="-336076" b="-2667"/>
                      </a:stretch>
                    </a:blipFill>
                  </a:tcPr>
                </a:tc>
                <a:tc>
                  <a:txBody>
                    <a:bodyPr/>
                    <a:lstStyle/>
                    <a:p>
                      <a:endParaRPr lang="zh-CN"/>
                    </a:p>
                  </a:txBody>
                  <a:tcPr marT="45724" marB="45724" horzOverflow="overflow">
                    <a:blipFill rotWithShape="0">
                      <a:blip r:embed="rId2"/>
                      <a:stretch>
                        <a:fillRect l="-510286" t="-153333" r="-203429" b="-2667"/>
                      </a:stretch>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lang="en-US" altLang="zh-CN" sz="1800" b="0" i="0" u="none" kern="1200" baseline="0" dirty="0">
                        <a:solidFill>
                          <a:srgbClr val="FF0000"/>
                        </a:solidFill>
                        <a:latin typeface="Times New Roman" panose="02020603050405020304" pitchFamily="18" charset="0"/>
                        <a:ea typeface="仿宋_GB2312" pitchFamily="49" charset="-122"/>
                        <a:cs typeface="+mn-cs"/>
                        <a:sym typeface="+mn-lt"/>
                      </a:endParaRPr>
                    </a:p>
                  </a:txBody>
                  <a:tcPr marT="45724" marB="45724" horzOverflow="overflow"/>
                </a:tc>
                <a:tc>
                  <a:txBody>
                    <a:bodyPr/>
                    <a:lstStyle/>
                    <a:p>
                      <a:endParaRPr lang="zh-CN"/>
                    </a:p>
                  </a:txBody>
                  <a:tcPr marT="45724" marB="45724" horzOverflow="overflow">
                    <a:blipFill rotWithShape="0">
                      <a:blip r:embed="rId2"/>
                      <a:stretch>
                        <a:fillRect l="-710857" t="-153333" r="-2857" b="-2667"/>
                      </a:stretch>
                    </a:blipFill>
                  </a:tcPr>
                </a:tc>
              </a:tr>
            </a:tbl>
          </a:graphicData>
        </a:graphic>
      </p:graphicFrame>
      <p:sp>
        <p:nvSpPr>
          <p:cNvPr id="30" name="Rectangle 4"/>
          <p:cNvSpPr>
            <a:spLocks noChangeArrowheads="1"/>
          </p:cNvSpPr>
          <p:nvPr/>
        </p:nvSpPr>
        <p:spPr bwMode="auto">
          <a:xfrm>
            <a:off x="755650" y="203200"/>
            <a:ext cx="7366000" cy="523875"/>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时间复杂度是由嵌套最深层语句的频度决定的</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75"/>
                                  </p:iterate>
                                  <p:childTnLst>
                                    <p:set>
                                      <p:cBhvr>
                                        <p:cTn id="6" dur="1" fill="hold">
                                          <p:stCondLst>
                                            <p:cond delay="74"/>
                                          </p:stCondLst>
                                        </p:cTn>
                                        <p:tgtEl>
                                          <p:spTgt spid="438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38290"/>
                                        </p:tgtEl>
                                        <p:attrNameLst>
                                          <p:attrName>style.visibility</p:attrName>
                                        </p:attrNameLst>
                                      </p:cBhvr>
                                      <p:to>
                                        <p:strVal val="visible"/>
                                      </p:to>
                                    </p:set>
                                    <p:anim calcmode="lin" valueType="num">
                                      <p:cBhvr additive="base">
                                        <p:cTn id="11" dur="500" fill="hold"/>
                                        <p:tgtEl>
                                          <p:spTgt spid="438290"/>
                                        </p:tgtEl>
                                        <p:attrNameLst>
                                          <p:attrName>ppt_x</p:attrName>
                                        </p:attrNameLst>
                                      </p:cBhvr>
                                      <p:tavLst>
                                        <p:tav tm="0">
                                          <p:val>
                                            <p:strVal val="#ppt_x"/>
                                          </p:val>
                                        </p:tav>
                                        <p:tav tm="100000">
                                          <p:val>
                                            <p:strVal val="#ppt_x"/>
                                          </p:val>
                                        </p:tav>
                                      </p:tavLst>
                                    </p:anim>
                                    <p:anim calcmode="lin" valueType="num">
                                      <p:cBhvr additive="base">
                                        <p:cTn id="12" dur="500" fill="hold"/>
                                        <p:tgtEl>
                                          <p:spTgt spid="43829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5313"/>
                                        </p:tgtEl>
                                        <p:attrNameLst>
                                          <p:attrName>style.visibility</p:attrName>
                                        </p:attrNameLst>
                                      </p:cBhvr>
                                      <p:to>
                                        <p:strVal val="visible"/>
                                      </p:to>
                                    </p:set>
                                    <p:animEffect transition="in" filter="box(in)">
                                      <p:cBhvr>
                                        <p:cTn id="17" dur="500"/>
                                        <p:tgtEl>
                                          <p:spTgt spid="553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
                                            <p:bg/>
                                          </p:spTgt>
                                        </p:tgtEl>
                                        <p:attrNameLst>
                                          <p:attrName>style.visibility</p:attrName>
                                        </p:attrNameLst>
                                      </p:cBhvr>
                                      <p:to>
                                        <p:strVal val="visible"/>
                                      </p:to>
                                    </p:set>
                                    <p:animEffect transition="in" filter="blinds(horizontal)">
                                      <p:cBhvr>
                                        <p:cTn id="22" dur="500"/>
                                        <p:tgtEl>
                                          <p:spTgt spid="28">
                                            <p:bg/>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nodePh="1">
                                  <p:stCondLst>
                                    <p:cond delay="0"/>
                                  </p:stCondLst>
                                  <p:endCondLst>
                                    <p:cond evt="begin" delay="0">
                                      <p:tn val="25"/>
                                    </p:cond>
                                  </p:end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blinds(horizontal)">
                                      <p:cBhvr>
                                        <p:cTn id="2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2" animBg="1" build="p"/>
      <p:bldP spid="438276" grpId="0"/>
      <p:bldP spid="43829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p:nvPr>
        </p:nvSpPr>
        <p:spPr>
          <a:xfrm>
            <a:off x="395288" y="2151063"/>
            <a:ext cx="5229225" cy="1404938"/>
          </a:xfrm>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ct val="0"/>
              </a:spcBef>
              <a:spcAft>
                <a:spcPct val="0"/>
              </a:spcAft>
              <a:buClr>
                <a:srgbClr val="FF3399"/>
              </a:buClr>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空间复杂度</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算法所需存储空间的度量，记作</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rPr>
              <a:t>S(n)=O(f(n))            </a:t>
            </a:r>
            <a:endParaRPr kumimoji="0" lang="en-US" altLang="zh-CN"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其中</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n</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为问题的规模</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或大小</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67587" name="Rectangle 5"/>
          <p:cNvSpPr>
            <a:spLocks noChangeArrowheads="1"/>
          </p:cNvSpPr>
          <p:nvPr/>
        </p:nvSpPr>
        <p:spPr bwMode="auto">
          <a:xfrm>
            <a:off x="827088" y="201613"/>
            <a:ext cx="4321175" cy="5032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渐进空间复杂度</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
        <p:nvSpPr>
          <p:cNvPr id="6" name="泪滴形 5"/>
          <p:cNvSpPr/>
          <p:nvPr/>
        </p:nvSpPr>
        <p:spPr>
          <a:xfrm rot="16200000" flipH="1">
            <a:off x="6213475" y="1668463"/>
            <a:ext cx="1876425" cy="2085975"/>
          </a:xfrm>
          <a:prstGeom prst="teardrop">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8" name="泪滴形 7"/>
          <p:cNvSpPr/>
          <p:nvPr/>
        </p:nvSpPr>
        <p:spPr>
          <a:xfrm rot="5400000" flipH="1" flipV="1">
            <a:off x="6451600" y="3463925"/>
            <a:ext cx="2143125" cy="2828925"/>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9" name="泪滴形 8"/>
          <p:cNvSpPr/>
          <p:nvPr/>
        </p:nvSpPr>
        <p:spPr>
          <a:xfrm rot="16200000" flipV="1">
            <a:off x="3253581" y="3109119"/>
            <a:ext cx="1998663" cy="3394075"/>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132439"/>
              </a:solidFill>
              <a:effectLst/>
              <a:uLnTx/>
              <a:uFillTx/>
              <a:latin typeface="+mn-lt"/>
              <a:ea typeface="+mn-ea"/>
              <a:cs typeface="+mn-cs"/>
            </a:endParaRPr>
          </a:p>
        </p:txBody>
      </p:sp>
      <p:sp>
        <p:nvSpPr>
          <p:cNvPr id="274436" name="Rectangle 4"/>
          <p:cNvSpPr>
            <a:spLocks noChangeArrowheads="1"/>
          </p:cNvSpPr>
          <p:nvPr/>
        </p:nvSpPr>
        <p:spPr bwMode="auto">
          <a:xfrm>
            <a:off x="6335713" y="2105025"/>
            <a:ext cx="17653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50000"/>
              </a:spcBef>
              <a:spcAft>
                <a:spcPct val="0"/>
              </a:spcAft>
              <a:buClr>
                <a:schemeClr val="folHlink"/>
              </a:buClr>
              <a:buSzPct val="60000"/>
              <a:buFontTx/>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算法要占据的空间</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17" name="泪滴形 16"/>
          <p:cNvSpPr/>
          <p:nvPr/>
        </p:nvSpPr>
        <p:spPr>
          <a:xfrm rot="5400000" flipH="1" flipV="1">
            <a:off x="6451600" y="3463925"/>
            <a:ext cx="2143125" cy="2828925"/>
          </a:xfrm>
          <a:prstGeom prst="teardrop">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cs"/>
            </a:endParaRPr>
          </a:p>
        </p:txBody>
      </p:sp>
      <p:sp>
        <p:nvSpPr>
          <p:cNvPr id="18" name="泪滴形 17"/>
          <p:cNvSpPr/>
          <p:nvPr/>
        </p:nvSpPr>
        <p:spPr>
          <a:xfrm rot="16200000" flipV="1">
            <a:off x="3109119" y="3109119"/>
            <a:ext cx="2143125" cy="3538538"/>
          </a:xfrm>
          <a:prstGeom prst="teardrop">
            <a:avLst/>
          </a:prstGeom>
          <a:solidFill>
            <a:srgbClr val="8064A2"/>
          </a:solidFill>
          <a:ln>
            <a:noFill/>
          </a:ln>
        </p:spPr>
        <p:style>
          <a:lnRef idx="2">
            <a:schemeClr val="accent1">
              <a:shade val="50000"/>
            </a:schemeClr>
          </a:lnRef>
          <a:fillRef idx="1">
            <a:schemeClr val="accent1"/>
          </a:fillRef>
          <a:effectRef idx="0">
            <a:schemeClr val="accent1"/>
          </a:effectRef>
          <a:fontRef idx="minor">
            <a:schemeClr val="lt1"/>
          </a:fontRef>
        </p:style>
        <p:txBody>
          <a:bodyPr lIns="117226" tIns="58613" rIns="117226" bIns="58613"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132439"/>
              </a:solidFill>
              <a:effectLst/>
              <a:uLnTx/>
              <a:uFillTx/>
              <a:latin typeface="+mn-lt"/>
              <a:ea typeface="+mn-ea"/>
              <a:cs typeface="+mn-cs"/>
            </a:endParaRPr>
          </a:p>
        </p:txBody>
      </p:sp>
      <p:sp>
        <p:nvSpPr>
          <p:cNvPr id="19" name="Rectangle 4"/>
          <p:cNvSpPr>
            <a:spLocks noChangeArrowheads="1"/>
          </p:cNvSpPr>
          <p:nvPr/>
        </p:nvSpPr>
        <p:spPr bwMode="auto">
          <a:xfrm>
            <a:off x="2411413" y="4152900"/>
            <a:ext cx="3468688"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457200" marR="0" lvl="1" indent="0" algn="l" defTabSz="914400" rtl="0" eaLnBrk="0" fontAlgn="base" latinLnBrk="0" hangingPunct="0">
              <a:lnSpc>
                <a:spcPct val="130000"/>
              </a:lnSpc>
              <a:spcBef>
                <a:spcPct val="50000"/>
              </a:spcBef>
              <a:spcAft>
                <a:spcPct val="0"/>
              </a:spcAft>
              <a:buClr>
                <a:schemeClr val="folHlink"/>
              </a:buClr>
              <a:buSzPct val="55000"/>
              <a:buFontTx/>
              <a:buNone/>
              <a:defRPr/>
            </a:pPr>
            <a:r>
              <a:rPr kumimoji="0" lang="zh-CN" altLang="en-US" sz="2200" b="0" i="0" u="none" strike="noStrike" kern="1200" cap="none" spc="0" normalizeH="0" baseline="0" noProof="0" dirty="0">
                <a:ln>
                  <a:noFill/>
                </a:ln>
                <a:solidFill>
                  <a:schemeClr val="bg1"/>
                </a:solidFill>
                <a:effectLst/>
                <a:uLnTx/>
                <a:uFillTx/>
                <a:latin typeface="+mn-lt"/>
                <a:ea typeface="+mn-ea"/>
                <a:cs typeface="+mn-ea"/>
                <a:sym typeface="+mn-lt"/>
              </a:rPr>
              <a:t>算法本身要占据的空间，输入</a:t>
            </a:r>
            <a:r>
              <a:rPr kumimoji="0" lang="en-US" altLang="zh-CN" sz="22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200" b="0" i="0" u="none" strike="noStrike" kern="1200" cap="none" spc="0" normalizeH="0" baseline="0" noProof="0" dirty="0">
                <a:ln>
                  <a:noFill/>
                </a:ln>
                <a:solidFill>
                  <a:schemeClr val="bg1"/>
                </a:solidFill>
                <a:effectLst/>
                <a:uLnTx/>
                <a:uFillTx/>
                <a:latin typeface="+mn-lt"/>
                <a:ea typeface="+mn-ea"/>
                <a:cs typeface="+mn-ea"/>
                <a:sym typeface="+mn-lt"/>
              </a:rPr>
              <a:t>输出，指令，常数，变量等</a:t>
            </a:r>
            <a:endParaRPr kumimoji="0" lang="zh-CN" altLang="en-US" sz="2200"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20" name="Rectangle 4"/>
          <p:cNvSpPr>
            <a:spLocks noChangeArrowheads="1"/>
          </p:cNvSpPr>
          <p:nvPr/>
        </p:nvSpPr>
        <p:spPr bwMode="auto">
          <a:xfrm>
            <a:off x="6227763" y="4173538"/>
            <a:ext cx="2305050" cy="92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457200" marR="0" lvl="1" indent="0" algn="l" defTabSz="914400" rtl="0" eaLnBrk="0" fontAlgn="base" latinLnBrk="0" hangingPunct="0">
              <a:lnSpc>
                <a:spcPct val="130000"/>
              </a:lnSpc>
              <a:spcBef>
                <a:spcPct val="50000"/>
              </a:spcBef>
              <a:spcAft>
                <a:spcPct val="0"/>
              </a:spcAft>
              <a:buClr>
                <a:schemeClr val="folHlink"/>
              </a:buClr>
              <a:buSzPct val="55000"/>
              <a:buFontTx/>
              <a:buNone/>
              <a:defRPr/>
            </a:pPr>
            <a:r>
              <a:rPr kumimoji="0" lang="zh-CN" altLang="en-US" sz="2200" b="0" i="0" u="none" strike="noStrike" kern="1200" cap="none" spc="0" normalizeH="0" baseline="0" noProof="0" dirty="0">
                <a:ln>
                  <a:noFill/>
                </a:ln>
                <a:solidFill>
                  <a:schemeClr val="bg1"/>
                </a:solidFill>
                <a:effectLst/>
                <a:uLnTx/>
                <a:uFillTx/>
                <a:latin typeface="+mn-lt"/>
                <a:ea typeface="+mn-ea"/>
                <a:cs typeface="+mn-ea"/>
                <a:sym typeface="+mn-lt"/>
              </a:rPr>
              <a:t>算法要使用的</a:t>
            </a:r>
            <a:r>
              <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rPr>
              <a:t>辅助空间</a:t>
            </a:r>
            <a:endParaRPr kumimoji="0" lang="zh-CN" altLang="en-US" sz="2200" b="0" i="0" u="none" strike="noStrike" kern="1200" cap="none" spc="0" normalizeH="0" baseline="0" noProof="0" dirty="0">
              <a:ln>
                <a:noFill/>
              </a:ln>
              <a:solidFill>
                <a:srgbClr val="FF0000"/>
              </a:solidFill>
              <a:effectLst/>
              <a:uLnTx/>
              <a:uFillTx/>
              <a:latin typeface="+mn-lt"/>
              <a:ea typeface="+mn-ea"/>
              <a:cs typeface="+mn-ea"/>
              <a:sym typeface="+mn-lt"/>
            </a:endParaRPr>
          </a:p>
        </p:txBody>
      </p:sp>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4436">
                                            <p:txEl>
                                              <p:pRg st="0" end="0"/>
                                            </p:txEl>
                                          </p:spTgt>
                                        </p:tgtEl>
                                        <p:attrNameLst>
                                          <p:attrName>style.visibility</p:attrName>
                                        </p:attrNameLst>
                                      </p:cBhvr>
                                      <p:to>
                                        <p:strVal val="visible"/>
                                      </p:to>
                                    </p:set>
                                    <p:animEffect transition="in" filter="blinds(horizontal)">
                                      <p:cBhvr>
                                        <p:cTn id="7" dur="500"/>
                                        <p:tgtEl>
                                          <p:spTgt spid="2744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blinds(horizontal)">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blinds(horizontal)">
                                      <p:cBhvr>
                                        <p:cTn id="1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bldLvl="2" build="p"/>
      <p:bldP spid="19" grpId="0" bldLvl="2" build="p"/>
      <p:bldP spid="20" grpId="0" bldLvl="2"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0" y="3781425"/>
            <a:ext cx="4643438" cy="2924175"/>
          </a:xfrm>
          <a:prstGeom prst="rect">
            <a:avLst/>
          </a:prstGeom>
          <a:solidFill>
            <a:schemeClr val="bg2">
              <a:lumMod val="20000"/>
              <a:lumOff val="80000"/>
            </a:schemeClr>
          </a:solidFill>
          <a:ln w="9525">
            <a:noFill/>
            <a:miter lim="800000"/>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算法</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for(</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=0;i&lt;n/2;i++)</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]=a[n-i-1];</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a[n-i-1]=</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 name="Text Box 4"/>
          <p:cNvSpPr txBox="1">
            <a:spLocks noChangeArrowheads="1"/>
          </p:cNvSpPr>
          <p:nvPr/>
        </p:nvSpPr>
        <p:spPr bwMode="auto">
          <a:xfrm>
            <a:off x="4716463" y="3781425"/>
            <a:ext cx="4427538" cy="2924175"/>
          </a:xfrm>
          <a:prstGeom prst="rect">
            <a:avLst/>
          </a:prstGeom>
          <a:solidFill>
            <a:srgbClr val="6C4C8F">
              <a:alpha val="30000"/>
            </a:srgbClr>
          </a:solidFill>
          <a:ln w="9525">
            <a:noFill/>
            <a:miter lim="800000"/>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算法</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for(</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=0;i&lt;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n;i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       b[</a:t>
            </a:r>
            <a:r>
              <a:rPr kumimoji="0" lang="en-US" altLang="zh-CN" sz="24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a[n-i-1];</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for(</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=0;i&lt;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n;i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b[</a:t>
            </a:r>
            <a:r>
              <a:rPr kumimoji="0" lang="en-US" altLang="zh-CN" sz="2400" b="0" i="0" u="none" strike="noStrike" kern="1200" cap="none" spc="0" normalizeH="0" baseline="0" noProof="0" dirty="0" err="1">
                <a:ln>
                  <a:noFill/>
                </a:ln>
                <a:solidFill>
                  <a:srgbClr val="FF0000"/>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8611" name="Rectangle 4"/>
          <p:cNvSpPr>
            <a:spLocks noChangeArrowheads="1"/>
          </p:cNvSpPr>
          <p:nvPr/>
        </p:nvSpPr>
        <p:spPr bwMode="auto">
          <a:xfrm>
            <a:off x="409575" y="1169988"/>
            <a:ext cx="8391525" cy="523875"/>
          </a:xfrm>
          <a:prstGeom prst="rect">
            <a:avLst/>
          </a:prstGeom>
          <a:noFill/>
          <a:ln w="38100">
            <a:no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例</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5</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：将一维数组</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中的</a:t>
            </a:r>
            <a:r>
              <a:rPr kumimoji="0" lang="en-US" altLang="zh-CN" sz="28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个数逆序存放到原数组中。</a:t>
            </a:r>
            <a:endPar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云形标注 7"/>
          <p:cNvSpPr>
            <a:spLocks noChangeArrowheads="1"/>
          </p:cNvSpPr>
          <p:nvPr/>
        </p:nvSpPr>
        <p:spPr bwMode="auto">
          <a:xfrm>
            <a:off x="5867400" y="2170113"/>
            <a:ext cx="2628900" cy="881063"/>
          </a:xfrm>
          <a:prstGeom prst="cloudCallout">
            <a:avLst>
              <a:gd name="adj1" fmla="val -23074"/>
              <a:gd name="adj2" fmla="val 152884"/>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S(n) = O(n)</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9" name="云形标注 8"/>
          <p:cNvSpPr>
            <a:spLocks noChangeArrowheads="1"/>
          </p:cNvSpPr>
          <p:nvPr/>
        </p:nvSpPr>
        <p:spPr bwMode="auto">
          <a:xfrm>
            <a:off x="633413" y="2136775"/>
            <a:ext cx="2643188" cy="1258888"/>
          </a:xfrm>
          <a:prstGeom prst="cloudCallout">
            <a:avLst>
              <a:gd name="adj1" fmla="val 61722"/>
              <a:gd name="adj2" fmla="val 150870"/>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rPr>
              <a:t>S(n) = O(1)</a:t>
            </a:r>
            <a:endParaRPr kumimoji="0" lang="en-US" altLang="zh-CN" sz="2400" b="0" i="0" u="none" strike="noStrike" kern="1200" cap="none" spc="0" normalizeH="0" baseline="0" noProof="0" dirty="0">
              <a:ln>
                <a:noFill/>
              </a:ln>
              <a:solidFill>
                <a:srgbClr val="FF0000"/>
              </a:solidFill>
              <a:effectLst/>
              <a:uLnTx/>
              <a:uFillTx/>
              <a:latin typeface="+mn-lt"/>
              <a:ea typeface="+mn-ea"/>
              <a:cs typeface="+mn-ea"/>
              <a:sym typeface="+mn-lt"/>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原地工作</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11" name="Rectangle 5"/>
          <p:cNvSpPr>
            <a:spLocks noChangeArrowheads="1"/>
          </p:cNvSpPr>
          <p:nvPr/>
        </p:nvSpPr>
        <p:spPr bwMode="auto">
          <a:xfrm>
            <a:off x="827088" y="201613"/>
            <a:ext cx="4321175" cy="503238"/>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rPr>
              <a:t>渐进空间复杂度</a:t>
            </a:r>
            <a:endParaRPr kumimoji="0" lang="zh-CN" altLang="en-US" sz="2800" b="0" i="0" u="none" strike="noStrike" kern="0" cap="none" spc="0" normalizeH="0" baseline="0" noProof="0" dirty="0">
              <a:ln>
                <a:noFill/>
              </a:ln>
              <a:solidFill>
                <a:schemeClr val="bg1"/>
              </a:solidFill>
              <a:effectLst/>
              <a:uLnTx/>
              <a:uFillTx/>
              <a:latin typeface="+mj-lt"/>
              <a:ea typeface="微软雅黑" panose="020B0503020204020204" pitchFamily="34" charset="-122"/>
              <a:cs typeface="+mj-cs"/>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bg/>
                                          </p:spTgt>
                                        </p:tgtEl>
                                        <p:attrNameLst>
                                          <p:attrName>style.visibility</p:attrName>
                                        </p:attrNameLst>
                                      </p:cBhvr>
                                      <p:to>
                                        <p:strVal val="visible"/>
                                      </p:to>
                                    </p:set>
                                    <p:animEffect transition="in" filter="wipe(down)">
                                      <p:cBhvr>
                                        <p:cTn id="17" dur="500"/>
                                        <p:tgtEl>
                                          <p:spTgt spid="9">
                                            <p:bg/>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down)">
                                      <p:cBhvr>
                                        <p:cTn id="20" dur="500"/>
                                        <p:tgtEl>
                                          <p:spTgt spid="9">
                                            <p:txEl>
                                              <p:pRg st="0" end="0"/>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wipe(down)">
                                      <p:cBhvr>
                                        <p:cTn id="23" dur="500"/>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8">
                                            <p:bg/>
                                          </p:spTgt>
                                        </p:tgtEl>
                                        <p:attrNameLst>
                                          <p:attrName>style.visibility</p:attrName>
                                        </p:attrNameLst>
                                      </p:cBhvr>
                                      <p:to>
                                        <p:strVal val="visible"/>
                                      </p:to>
                                    </p:set>
                                    <p:animEffect transition="in" filter="wipe(down)">
                                      <p:cBhvr>
                                        <p:cTn id="28" dur="500"/>
                                        <p:tgtEl>
                                          <p:spTgt spid="8">
                                            <p:bg/>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wipe(down)">
                                      <p:cBhvr>
                                        <p:cTn id="3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build="allAtOnce"/>
      <p:bldP spid="9" grpId="0" animBg="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3"/>
          <p:cNvSpPr>
            <a:spLocks noChangeArrowheads="1"/>
          </p:cNvSpPr>
          <p:nvPr/>
        </p:nvSpPr>
        <p:spPr bwMode="auto">
          <a:xfrm>
            <a:off x="0" y="1557338"/>
            <a:ext cx="9144000" cy="3671888"/>
          </a:xfrm>
          <a:prstGeom prst="rect">
            <a:avLst/>
          </a:prstGeom>
          <a:solidFill>
            <a:schemeClr val="bg2">
              <a:lumMod val="20000"/>
              <a:lumOff val="80000"/>
            </a:schemeClr>
          </a:solidFill>
          <a:ln w="9525">
            <a:noFill/>
            <a:miter lim="800000"/>
          </a:ln>
          <a:effectLst/>
        </p:spPr>
        <p:txBody>
          <a:bodyPr/>
          <a:lstStyle/>
          <a:p>
            <a:pPr marL="342900" marR="0" lvl="0" indent="-342900" algn="l" defTabSz="914400" rtl="0" eaLnBrk="0" fontAlgn="base" latinLnBrk="0" hangingPunct="0">
              <a:lnSpc>
                <a:spcPct val="130000"/>
              </a:lnSpc>
              <a:spcBef>
                <a:spcPct val="0"/>
              </a:spcBef>
              <a:spcAft>
                <a:spcPct val="0"/>
              </a:spcAft>
              <a:buClrTx/>
              <a:buSzTx/>
              <a:buFontTx/>
              <a:buChar char=" "/>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1.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数据、数据元素、数据项、数据结构等基本概念</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Char char=" "/>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2. </a:t>
            </a: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对数据结构的两个层次的理解</a:t>
            </a:r>
            <a:endPar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a:p>
            <a:pPr marL="742950" marR="0" lvl="1" indent="-285750" algn="l" defTabSz="914400" rtl="0" eaLnBrk="0" fontAlgn="base" latinLnBrk="0" hangingPunct="0">
              <a:lnSpc>
                <a:spcPct val="130000"/>
              </a:lnSpc>
              <a:spcBef>
                <a:spcPct val="0"/>
              </a:spcBef>
              <a:spcAft>
                <a:spcPct val="0"/>
              </a:spcAft>
              <a:buClr>
                <a:srgbClr val="FF3399"/>
              </a:buClr>
              <a:buSzTx/>
              <a:buFontTx/>
              <a:buChar char="•"/>
              <a:defRPr/>
            </a:pP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逻辑结构</a:t>
            </a:r>
            <a:endPar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a:p>
            <a:pPr marL="742950" marR="0" lvl="1" indent="-285750" algn="l" defTabSz="914400" rtl="0" eaLnBrk="0" fontAlgn="base" latinLnBrk="0" hangingPunct="0">
              <a:lnSpc>
                <a:spcPct val="130000"/>
              </a:lnSpc>
              <a:spcBef>
                <a:spcPct val="0"/>
              </a:spcBef>
              <a:spcAft>
                <a:spcPct val="0"/>
              </a:spcAft>
              <a:buClr>
                <a:srgbClr val="FF3399"/>
              </a:buClr>
              <a:buSzTx/>
              <a:buFontTx/>
              <a:buChar char="•"/>
              <a:defRPr/>
            </a:pP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存储结构</a:t>
            </a:r>
            <a:endPar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Char char=" "/>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3.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抽象数据类型的表示方法</a:t>
            </a:r>
            <a:endPar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Char char=" "/>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4. </a:t>
            </a:r>
            <a:r>
              <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rPr>
              <a:t>算法、算法的时间复杂度及其分析的简易方法</a:t>
            </a:r>
            <a:endParaRPr kumimoji="1" lang="zh-CN" altLang="en-US" sz="2800" b="0" i="0" u="none" strike="noStrike" kern="1200" cap="none" spc="0" normalizeH="0" baseline="0" noProof="0" dirty="0">
              <a:ln>
                <a:noFill/>
              </a:ln>
              <a:solidFill>
                <a:srgbClr val="FF0000"/>
              </a:solidFill>
              <a:effectLst/>
              <a:uLnTx/>
              <a:uFillTx/>
              <a:latin typeface="+mn-lt"/>
              <a:ea typeface="+mn-ea"/>
              <a:cs typeface="+mn-ea"/>
              <a:sym typeface="+mn-lt"/>
            </a:endParaRPr>
          </a:p>
          <a:p>
            <a:pPr marL="342900" marR="0" lvl="0" indent="-342900" algn="l" defTabSz="914400" rtl="0" eaLnBrk="0" fontAlgn="base" latinLnBrk="0" hangingPunct="0">
              <a:lnSpc>
                <a:spcPct val="130000"/>
              </a:lnSpc>
              <a:spcBef>
                <a:spcPct val="0"/>
              </a:spcBef>
              <a:spcAft>
                <a:spcPct val="0"/>
              </a:spcAft>
              <a:buClrTx/>
              <a:buSzTx/>
              <a:buFontTx/>
              <a:buChar char="•"/>
              <a:defRPr/>
            </a:pPr>
            <a:endParaRPr kumimoji="1" lang="en-US" altLang="zh-CN" sz="2800" b="0" i="0" u="none" strike="noStrike" kern="1200" cap="none" spc="0" normalizeH="0" baseline="0" noProof="0" dirty="0">
              <a:ln>
                <a:noFill/>
              </a:ln>
              <a:solidFill>
                <a:srgbClr val="FF0000"/>
              </a:solidFill>
              <a:effectLst/>
              <a:uLnTx/>
              <a:uFillTx/>
              <a:latin typeface="+mn-lt"/>
              <a:ea typeface="+mn-ea"/>
              <a:cs typeface="+mn-ea"/>
              <a:sym typeface="+mn-lt"/>
            </a:endParaRPr>
          </a:p>
        </p:txBody>
      </p:sp>
      <p:sp>
        <p:nvSpPr>
          <p:cNvPr id="76803" name="标题 1"/>
          <p:cNvSpPr>
            <a:spLocks noGrp="1"/>
          </p:cNvSpPr>
          <p:nvPr>
            <p:ph type="title"/>
          </p:nvPr>
        </p:nvSpPr>
        <p:spPr/>
        <p:txBody>
          <a:bodyPr vert="horz" wrap="square" lIns="91440" tIns="45720" rIns="91440" bIns="45720" anchor="ctr" anchorCtr="0"/>
          <a:lstStyle/>
          <a:p>
            <a:r>
              <a:rPr lang="zh-CN" altLang="en-US" dirty="0"/>
              <a:t>小结</a:t>
            </a:r>
            <a:endParaRPr lang="zh-CN" altLang="en-US" dirty="0"/>
          </a:p>
        </p:txBody>
      </p:sp>
      <p:sp>
        <p:nvSpPr>
          <p:cNvPr id="7"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900113" y="115888"/>
            <a:ext cx="84486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0"/>
              </a:spcBef>
              <a:spcAft>
                <a:spcPct val="0"/>
              </a:spcAft>
              <a:buClrTx/>
              <a:buSzTx/>
              <a:buFontTx/>
              <a:buNone/>
              <a:defRPr/>
            </a:pPr>
            <a:r>
              <a:rPr kumimoji="0" lang="zh-CN" altLang="en-US" b="0" i="0" u="none" strike="noStrike" kern="1200" cap="none" spc="0" normalizeH="0" baseline="0" noProof="0" dirty="0">
                <a:ln>
                  <a:noFill/>
                </a:ln>
                <a:solidFill>
                  <a:schemeClr val="bg1"/>
                </a:solidFill>
                <a:effectLst/>
                <a:uLnTx/>
                <a:uFillTx/>
                <a:latin typeface="+mn-lt"/>
                <a:ea typeface="+mn-ea"/>
                <a:cs typeface="+mn-ea"/>
                <a:sym typeface="+mn-lt"/>
              </a:rPr>
              <a:t>参考书		</a:t>
            </a:r>
            <a:endParaRPr kumimoji="0" lang="zh-CN" altLang="en-US" b="0" i="0" u="none" strike="noStrike" kern="1200" cap="none" spc="0" normalizeH="0" baseline="0" noProof="0" dirty="0">
              <a:ln>
                <a:noFill/>
              </a:ln>
              <a:solidFill>
                <a:schemeClr val="bg1"/>
              </a:solidFill>
              <a:effectLst/>
              <a:uLnTx/>
              <a:uFillTx/>
              <a:latin typeface="+mn-lt"/>
              <a:ea typeface="+mn-ea"/>
              <a:cs typeface="+mn-ea"/>
              <a:sym typeface="+mn-lt"/>
            </a:endParaRPr>
          </a:p>
        </p:txBody>
      </p:sp>
      <p:sp>
        <p:nvSpPr>
          <p:cNvPr id="8" name="Rectangle 2"/>
          <p:cNvSpPr>
            <a:spLocks noChangeArrowheads="1"/>
          </p:cNvSpPr>
          <p:nvPr/>
        </p:nvSpPr>
        <p:spPr bwMode="auto">
          <a:xfrm>
            <a:off x="611188" y="908720"/>
            <a:ext cx="7561212"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lvl="1" indent="0">
              <a:lnSpc>
                <a:spcPct val="125000"/>
              </a:lnSpc>
              <a:buClr>
                <a:srgbClr val="FF0066"/>
              </a:buClr>
              <a:buFont typeface="Arial" panose="020B0604020202020204" pitchFamily="34" charset="0"/>
              <a:buChar char="•"/>
              <a:defRPr/>
            </a:pPr>
            <a:r>
              <a:rPr lang="en-US" altLang="zh-CN" sz="2000" dirty="0">
                <a:latin typeface="+mn-lt"/>
                <a:ea typeface="+mn-ea"/>
                <a:cs typeface="+mn-ea"/>
                <a:sym typeface="+mn-lt"/>
              </a:rPr>
              <a:t> </a:t>
            </a:r>
            <a:r>
              <a:rPr lang="zh-CN" altLang="en-US" sz="2000" dirty="0">
                <a:latin typeface="+mn-lt"/>
                <a:ea typeface="+mn-ea"/>
                <a:cs typeface="+mn-ea"/>
                <a:sym typeface="+mn-lt"/>
              </a:rPr>
              <a:t>李冬梅</a:t>
            </a:r>
            <a:r>
              <a:rPr lang="en-US" altLang="zh-CN" sz="2000" dirty="0">
                <a:latin typeface="+mn-lt"/>
                <a:ea typeface="+mn-ea"/>
                <a:cs typeface="+mn-ea"/>
                <a:sym typeface="+mn-lt"/>
              </a:rPr>
              <a:t>, </a:t>
            </a:r>
            <a:r>
              <a:rPr lang="zh-CN" altLang="en-US" sz="2000" dirty="0">
                <a:latin typeface="+mn-lt"/>
                <a:ea typeface="+mn-ea"/>
                <a:cs typeface="+mn-ea"/>
                <a:sym typeface="+mn-lt"/>
              </a:rPr>
              <a:t>曲锦涛．</a:t>
            </a:r>
            <a:r>
              <a:rPr lang="zh-CN" altLang="en-US" sz="2000" dirty="0">
                <a:solidFill>
                  <a:srgbClr val="FF0000"/>
                </a:solidFill>
                <a:latin typeface="+mn-lt"/>
                <a:ea typeface="+mn-ea"/>
                <a:cs typeface="+mn-ea"/>
                <a:sym typeface="+mn-lt"/>
              </a:rPr>
              <a:t>数据结构</a:t>
            </a:r>
            <a:r>
              <a:rPr lang="en-US" altLang="zh-CN" sz="2000" dirty="0">
                <a:solidFill>
                  <a:srgbClr val="FF0000"/>
                </a:solidFill>
                <a:latin typeface="+mn-lt"/>
                <a:ea typeface="+mn-ea"/>
                <a:cs typeface="+mn-ea"/>
                <a:sym typeface="+mn-lt"/>
              </a:rPr>
              <a:t>Python</a:t>
            </a:r>
            <a:r>
              <a:rPr lang="zh-CN" altLang="en-US" sz="2000" dirty="0">
                <a:solidFill>
                  <a:srgbClr val="FF0000"/>
                </a:solidFill>
                <a:latin typeface="+mn-lt"/>
                <a:ea typeface="+mn-ea"/>
                <a:cs typeface="+mn-ea"/>
                <a:sym typeface="+mn-lt"/>
              </a:rPr>
              <a:t>版</a:t>
            </a:r>
            <a:r>
              <a:rPr lang="zh-CN" altLang="en-US" sz="2000" dirty="0">
                <a:latin typeface="+mn-lt"/>
                <a:ea typeface="+mn-ea"/>
                <a:cs typeface="+mn-ea"/>
                <a:sym typeface="+mn-lt"/>
              </a:rPr>
              <a:t>．人民邮电出版社</a:t>
            </a:r>
            <a:r>
              <a:rPr lang="en-US" altLang="zh-CN" sz="2000" dirty="0">
                <a:latin typeface="+mn-lt"/>
                <a:ea typeface="+mn-ea"/>
                <a:cs typeface="+mn-ea"/>
                <a:sym typeface="+mn-lt"/>
              </a:rPr>
              <a:t>, 2021</a:t>
            </a:r>
            <a:r>
              <a:rPr lang="zh-CN" altLang="en-US" sz="2000" dirty="0">
                <a:latin typeface="+mn-lt"/>
                <a:ea typeface="+mn-ea"/>
                <a:cs typeface="+mn-ea"/>
                <a:sym typeface="+mn-lt"/>
              </a:rPr>
              <a:t>． </a:t>
            </a:r>
            <a:endParaRPr lang="en-US" altLang="zh-CN" sz="2000" dirty="0">
              <a:latin typeface="+mn-lt"/>
              <a:ea typeface="+mn-ea"/>
              <a:cs typeface="+mn-ea"/>
              <a:sym typeface="+mn-lt"/>
            </a:endParaRPr>
          </a:p>
          <a:p>
            <a:pPr marL="0" lvl="1" indent="0">
              <a:lnSpc>
                <a:spcPct val="125000"/>
              </a:lnSpc>
              <a:buClr>
                <a:srgbClr val="FF0066"/>
              </a:buClr>
              <a:defRPr/>
            </a:pPr>
            <a:endParaRPr lang="en-US" altLang="zh-CN" sz="2000" dirty="0">
              <a:latin typeface="+mn-lt"/>
              <a:ea typeface="+mn-ea"/>
              <a:cs typeface="+mn-ea"/>
              <a:sym typeface="+mn-lt"/>
              <a:hlinkClick r:id="rId1"/>
            </a:endParaRPr>
          </a:p>
          <a:p>
            <a:pPr marL="0" lvl="1" indent="0" algn="ctr">
              <a:lnSpc>
                <a:spcPct val="125000"/>
              </a:lnSpc>
              <a:buClr>
                <a:srgbClr val="FF0066"/>
              </a:buClr>
              <a:defRPr/>
            </a:pPr>
            <a:r>
              <a:rPr lang="en-US" altLang="zh-CN" sz="2000" dirty="0">
                <a:latin typeface="+mn-lt"/>
                <a:ea typeface="+mn-ea"/>
                <a:cs typeface="+mn-ea"/>
                <a:sym typeface="+mn-lt"/>
                <a:hlinkClick r:id="rId1"/>
              </a:rPr>
              <a:t>https://item.jd.com/13177641.html</a:t>
            </a:r>
            <a:endParaRPr kumimoji="0" lang="en-US" altLang="zh-CN" sz="2000" b="0" i="0" u="none" strike="noStrike" kern="1200" cap="none" spc="0" normalizeH="0" baseline="0" noProof="0" dirty="0">
              <a:ln>
                <a:noFill/>
              </a:ln>
              <a:solidFill>
                <a:schemeClr val="tx1"/>
              </a:solidFill>
              <a:effectLst/>
              <a:uLnTx/>
              <a:uFillTx/>
              <a:latin typeface="+mn-lt"/>
              <a:ea typeface="+mn-ea"/>
              <a:cs typeface="+mn-ea"/>
              <a:sym typeface="+mn-lt"/>
            </a:endParaRPr>
          </a:p>
        </p:txBody>
      </p:sp>
      <p:pic>
        <p:nvPicPr>
          <p:cNvPr id="9" name="图片 8"/>
          <p:cNvPicPr>
            <a:picLocks noChangeAspect="1"/>
          </p:cNvPicPr>
          <p:nvPr/>
        </p:nvPicPr>
        <p:blipFill>
          <a:blip r:embed="rId2"/>
          <a:stretch>
            <a:fillRect/>
          </a:stretch>
        </p:blipFill>
        <p:spPr>
          <a:xfrm>
            <a:off x="3090374" y="2348979"/>
            <a:ext cx="2963252" cy="42586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bwMode="auto">
          <a:xfrm>
            <a:off x="0" y="-66675"/>
            <a:ext cx="9144000" cy="6924675"/>
          </a:xfrm>
          <a:prstGeom prst="rect">
            <a:avLst/>
          </a:prstGeom>
          <a:solidFill>
            <a:schemeClr val="accent3">
              <a:alpha val="2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0" name="平行四边形 19"/>
          <p:cNvSpPr/>
          <p:nvPr/>
        </p:nvSpPr>
        <p:spPr>
          <a:xfrm>
            <a:off x="423863" y="1474788"/>
            <a:ext cx="7134225" cy="2644775"/>
          </a:xfrm>
          <a:prstGeom prst="parallelogram">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dirty="0">
              <a:ln>
                <a:noFill/>
              </a:ln>
              <a:solidFill>
                <a:schemeClr val="lt1"/>
              </a:solidFill>
              <a:effectLst/>
              <a:uLnTx/>
              <a:uFillTx/>
              <a:latin typeface="+mn-lt"/>
              <a:ea typeface="+mn-ea"/>
              <a:cs typeface="+mn-ea"/>
              <a:sym typeface="+mn-lt"/>
            </a:endParaRPr>
          </a:p>
        </p:txBody>
      </p:sp>
      <p:sp>
        <p:nvSpPr>
          <p:cNvPr id="21" name="平行四边形 20"/>
          <p:cNvSpPr/>
          <p:nvPr/>
        </p:nvSpPr>
        <p:spPr>
          <a:xfrm>
            <a:off x="1104900" y="1960563"/>
            <a:ext cx="7477125" cy="2644775"/>
          </a:xfrm>
          <a:prstGeom prst="parallelogram">
            <a:avLst/>
          </a:prstGeom>
          <a:solidFill>
            <a:srgbClr val="6C4C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24" name="文本框 23"/>
          <p:cNvSpPr txBox="1"/>
          <p:nvPr/>
        </p:nvSpPr>
        <p:spPr>
          <a:xfrm>
            <a:off x="2219325" y="2087563"/>
            <a:ext cx="5832475" cy="831850"/>
          </a:xfrm>
          <a:prstGeom prst="rect">
            <a:avLst/>
          </a:prstGeom>
          <a:noFill/>
          <a:ln w="0">
            <a:noFill/>
          </a:ln>
        </p:spPr>
        <p:txBody>
          <a:bodyPr lIns="89535" tIns="46355" rIns="89535" bIns="46355">
            <a:spAutoFit/>
          </a:bodyPr>
          <a:lstStyle/>
          <a:p>
            <a:pPr marR="0" algn="dist" defTabSz="508000" fontAlgn="auto">
              <a:spcBef>
                <a:spcPts val="0"/>
              </a:spcBef>
              <a:spcAft>
                <a:spcPts val="0"/>
              </a:spcAft>
              <a:buClrTx/>
              <a:buSzTx/>
              <a:buFontTx/>
              <a:buNone/>
              <a:defRPr/>
            </a:pPr>
            <a:r>
              <a:rPr kumimoji="0" lang="zh-CN" altLang="en-US" sz="4800" kern="1200" cap="none" spc="0" normalizeH="0" baseline="0" noProof="0" dirty="0">
                <a:solidFill>
                  <a:schemeClr val="bg1"/>
                </a:solidFill>
                <a:latin typeface="+mn-lt"/>
                <a:ea typeface="+mn-ea"/>
                <a:cs typeface="+mn-ea"/>
                <a:sym typeface="+mn-lt"/>
              </a:rPr>
              <a:t>互助互利 共同进步</a:t>
            </a:r>
            <a:endParaRPr kumimoji="0" lang="ko-KR" altLang="en-US" sz="4800" kern="1200" cap="none" spc="0" normalizeH="0" baseline="0" noProof="0" dirty="0">
              <a:solidFill>
                <a:schemeClr val="bg1"/>
              </a:solidFill>
              <a:latin typeface="+mn-lt"/>
              <a:ea typeface="+mn-ea"/>
              <a:cs typeface="+mn-ea"/>
              <a:sym typeface="+mn-lt"/>
            </a:endParaRPr>
          </a:p>
        </p:txBody>
      </p:sp>
      <p:cxnSp>
        <p:nvCxnSpPr>
          <p:cNvPr id="25" name="直接连接符 24"/>
          <p:cNvCxnSpPr/>
          <p:nvPr/>
        </p:nvCxnSpPr>
        <p:spPr>
          <a:xfrm>
            <a:off x="1952625" y="2989263"/>
            <a:ext cx="5986463" cy="0"/>
          </a:xfrm>
          <a:prstGeom prst="line">
            <a:avLst/>
          </a:prstGeom>
          <a:ln>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2185988" y="3205163"/>
            <a:ext cx="5397500" cy="400050"/>
          </a:xfrm>
          <a:prstGeom prst="rect">
            <a:avLst/>
          </a:prstGeom>
          <a:noFill/>
          <a:ln w="12700">
            <a:solidFill>
              <a:schemeClr val="bg1"/>
            </a:solidFill>
          </a:ln>
        </p:spPr>
        <p:txBody>
          <a:bodyPr lIns="89535" tIns="46355" rIns="89535" bIns="46355">
            <a:spAutoFit/>
          </a:bodyPr>
          <a:lstStyle/>
          <a:p>
            <a:pPr marR="0" defTabSz="508000" fontAlgn="auto">
              <a:spcBef>
                <a:spcPts val="0"/>
              </a:spcBef>
              <a:spcAft>
                <a:spcPts val="0"/>
              </a:spcAft>
              <a:buClrTx/>
              <a:buSzTx/>
              <a:buFontTx/>
              <a:buNone/>
              <a:defRPr/>
            </a:pPr>
            <a:r>
              <a:rPr kumimoji="0" lang="zh-CN" altLang="en-US" sz="2000" kern="1200" cap="none" spc="0" normalizeH="0" baseline="0" noProof="0" dirty="0">
                <a:solidFill>
                  <a:schemeClr val="bg1"/>
                </a:solidFill>
                <a:latin typeface="+mn-lt"/>
                <a:ea typeface="+mn-ea"/>
                <a:cs typeface="+mn-ea"/>
                <a:sym typeface="+mn-lt"/>
              </a:rPr>
              <a:t>数据结构（</a:t>
            </a:r>
            <a:r>
              <a:rPr kumimoji="0" lang="en-US" altLang="zh-CN" sz="2000" kern="1200" cap="none" spc="0" normalizeH="0" baseline="0" noProof="0" dirty="0">
                <a:solidFill>
                  <a:schemeClr val="bg1"/>
                </a:solidFill>
                <a:latin typeface="+mn-lt"/>
                <a:ea typeface="+mn-ea"/>
                <a:cs typeface="+mn-ea"/>
                <a:sym typeface="+mn-lt"/>
              </a:rPr>
              <a:t>C</a:t>
            </a:r>
            <a:r>
              <a:rPr kumimoji="0" lang="zh-CN" altLang="en-US" sz="2000" kern="1200" cap="none" spc="0" normalizeH="0" baseline="0" noProof="0" dirty="0">
                <a:solidFill>
                  <a:schemeClr val="bg1"/>
                </a:solidFill>
                <a:latin typeface="+mn-lt"/>
                <a:ea typeface="+mn-ea"/>
                <a:cs typeface="+mn-ea"/>
                <a:sym typeface="+mn-lt"/>
              </a:rPr>
              <a:t>语言版）（第</a:t>
            </a:r>
            <a:r>
              <a:rPr kumimoji="0" lang="en-US" altLang="zh-CN" sz="2000" kern="1200" cap="none" spc="0" normalizeH="0" baseline="0" noProof="0" dirty="0">
                <a:solidFill>
                  <a:schemeClr val="bg1"/>
                </a:solidFill>
                <a:latin typeface="+mn-lt"/>
                <a:ea typeface="+mn-ea"/>
                <a:cs typeface="+mn-ea"/>
                <a:sym typeface="+mn-lt"/>
              </a:rPr>
              <a:t>2</a:t>
            </a:r>
            <a:r>
              <a:rPr kumimoji="0" lang="zh-CN" altLang="en-US" sz="2000" kern="1200" cap="none" spc="0" normalizeH="0" baseline="0" noProof="0" dirty="0">
                <a:solidFill>
                  <a:schemeClr val="bg1"/>
                </a:solidFill>
                <a:latin typeface="+mn-lt"/>
                <a:ea typeface="+mn-ea"/>
                <a:cs typeface="+mn-ea"/>
                <a:sym typeface="+mn-lt"/>
              </a:rPr>
              <a:t>版）</a:t>
            </a:r>
            <a:endParaRPr kumimoji="0" lang="zh-CN" altLang="en-US" sz="2000" kern="1200" cap="none" spc="0" normalizeH="0" baseline="0" noProof="0" dirty="0">
              <a:solidFill>
                <a:schemeClr val="bg1"/>
              </a:solidFill>
              <a:latin typeface="+mn-lt"/>
              <a:ea typeface="+mn-ea"/>
              <a:cs typeface="+mn-ea"/>
              <a:sym typeface="+mn-lt"/>
            </a:endParaRPr>
          </a:p>
        </p:txBody>
      </p:sp>
      <p:sp>
        <p:nvSpPr>
          <p:cNvPr id="30" name="平行四边形 29"/>
          <p:cNvSpPr/>
          <p:nvPr/>
        </p:nvSpPr>
        <p:spPr>
          <a:xfrm>
            <a:off x="663575" y="1166813"/>
            <a:ext cx="882650" cy="574675"/>
          </a:xfrm>
          <a:prstGeom prst="parallelogram">
            <a:avLst>
              <a:gd name="adj" fmla="val 24123"/>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31" name="平行四边形 30"/>
          <p:cNvSpPr/>
          <p:nvPr/>
        </p:nvSpPr>
        <p:spPr>
          <a:xfrm>
            <a:off x="7583488" y="4414838"/>
            <a:ext cx="733425" cy="374650"/>
          </a:xfrm>
          <a:prstGeom prst="parallelogram">
            <a:avLst>
              <a:gd name="adj" fmla="val 24123"/>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lt1"/>
              </a:solidFill>
              <a:effectLst/>
              <a:uLnTx/>
              <a:uFillTx/>
              <a:latin typeface="+mn-lt"/>
              <a:ea typeface="+mn-ea"/>
              <a:cs typeface="+mn-ea"/>
              <a:sym typeface="+mn-lt"/>
            </a:endParaRPr>
          </a:p>
        </p:txBody>
      </p:sp>
      <p:pic>
        <p:nvPicPr>
          <p:cNvPr id="6" name="图片 5"/>
          <p:cNvPicPr>
            <a:picLocks noChangeAspect="1"/>
          </p:cNvPicPr>
          <p:nvPr/>
        </p:nvPicPr>
        <p:blipFill>
          <a:blip r:embed="rId1"/>
          <a:stretch>
            <a:fillRect/>
          </a:stretch>
        </p:blipFill>
        <p:spPr>
          <a:xfrm>
            <a:off x="2219325" y="3776663"/>
            <a:ext cx="1638300" cy="339725"/>
          </a:xfrm>
          <a:prstGeom prst="rect">
            <a:avLst/>
          </a:prstGeom>
          <a:noFill/>
          <a:ln w="9525">
            <a:noFill/>
          </a:ln>
        </p:spPr>
      </p:pic>
      <p:sp>
        <p:nvSpPr>
          <p:cNvPr id="18"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0"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6" grpId="0" animBg="1"/>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11021" y="1409295"/>
            <a:ext cx="4933950" cy="4438650"/>
          </a:xfrm>
          <a:prstGeom prst="rect">
            <a:avLst/>
          </a:prstGeom>
        </p:spPr>
      </p:pic>
      <p:sp>
        <p:nvSpPr>
          <p:cNvPr id="2" name="标题 1"/>
          <p:cNvSpPr>
            <a:spLocks noGrp="1"/>
          </p:cNvSpPr>
          <p:nvPr>
            <p:ph type="title"/>
          </p:nvPr>
        </p:nvSpPr>
        <p:spPr/>
        <p:txBody>
          <a:bodyPr/>
          <a:lstStyle/>
          <a:p>
            <a:r>
              <a:rPr lang="zh-CN" altLang="en-US" dirty="0"/>
              <a:t>立体化教材</a:t>
            </a:r>
            <a:endParaRPr lang="zh-CN" altLang="en-US" dirty="0"/>
          </a:p>
        </p:txBody>
      </p:sp>
      <p:sp>
        <p:nvSpPr>
          <p:cNvPr id="4" name="PA-矩形 22"/>
          <p:cNvSpPr/>
          <p:nvPr>
            <p:custDataLst>
              <p:tags r:id="rId2"/>
            </p:custDataLst>
          </p:nvPr>
        </p:nvSpPr>
        <p:spPr>
          <a:xfrm>
            <a:off x="1579096" y="2237469"/>
            <a:ext cx="2164980"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rPr>
              <a:t>数据结构教师用书</a:t>
            </a:r>
            <a:endPar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
        <p:nvSpPr>
          <p:cNvPr id="5" name="PA-矩形 22"/>
          <p:cNvSpPr/>
          <p:nvPr>
            <p:custDataLst>
              <p:tags r:id="rId3"/>
            </p:custDataLst>
          </p:nvPr>
        </p:nvSpPr>
        <p:spPr>
          <a:xfrm>
            <a:off x="4247629" y="980425"/>
            <a:ext cx="2034244"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rPr>
              <a:t>建设</a:t>
            </a:r>
            <a:r>
              <a:rPr lang="en-US" altLang="zh-CN" sz="1800" dirty="0">
                <a:latin typeface="思源黑体 CN Medium" panose="020B0600000000000000" pitchFamily="34" charset="-122"/>
                <a:ea typeface="思源黑体 CN Medium" panose="020B0600000000000000" pitchFamily="34" charset="-122"/>
                <a:sym typeface="Century Gothic" panose="020B0502020202020204" pitchFamily="34" charset="0"/>
              </a:rPr>
              <a:t>MOOC</a:t>
            </a:r>
            <a:endPar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
        <p:nvSpPr>
          <p:cNvPr id="6" name="PA-矩形 22"/>
          <p:cNvSpPr/>
          <p:nvPr>
            <p:custDataLst>
              <p:tags r:id="rId4"/>
            </p:custDataLst>
          </p:nvPr>
        </p:nvSpPr>
        <p:spPr>
          <a:xfrm>
            <a:off x="6948264" y="3270973"/>
            <a:ext cx="2775101"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rPr>
              <a:t>数据结构</a:t>
            </a:r>
            <a:r>
              <a:rPr lang="en-US" altLang="zh-CN" sz="1800" dirty="0">
                <a:latin typeface="思源黑体 CN Medium" panose="020B0600000000000000" pitchFamily="34" charset="-122"/>
                <a:ea typeface="思源黑体 CN Medium" panose="020B0600000000000000" pitchFamily="34" charset="-122"/>
                <a:sym typeface="Century Gothic" panose="020B0502020202020204" pitchFamily="34" charset="0"/>
              </a:rPr>
              <a:t>Java</a:t>
            </a:r>
            <a:r>
              <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rPr>
              <a:t>版</a:t>
            </a:r>
            <a:endPar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
        <p:nvSpPr>
          <p:cNvPr id="8" name="PA-矩形 22"/>
          <p:cNvSpPr/>
          <p:nvPr>
            <p:custDataLst>
              <p:tags r:id="rId5"/>
            </p:custDataLst>
          </p:nvPr>
        </p:nvSpPr>
        <p:spPr>
          <a:xfrm>
            <a:off x="281144" y="4129592"/>
            <a:ext cx="2380442"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sz="1800"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rPr>
              <a:t>数据结构</a:t>
            </a:r>
            <a:r>
              <a:rPr lang="en-US" altLang="zh-CN" sz="1800"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rPr>
              <a:t>Python</a:t>
            </a:r>
            <a:r>
              <a:rPr lang="zh-CN" altLang="en-US" sz="1800"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rPr>
              <a:t>版</a:t>
            </a:r>
            <a:endParaRPr lang="zh-CN" altLang="en-US" sz="1800"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
        <p:nvSpPr>
          <p:cNvPr id="9" name="PA-矩形 22"/>
          <p:cNvSpPr/>
          <p:nvPr>
            <p:custDataLst>
              <p:tags r:id="rId6"/>
            </p:custDataLst>
          </p:nvPr>
        </p:nvSpPr>
        <p:spPr>
          <a:xfrm>
            <a:off x="5440840" y="4537298"/>
            <a:ext cx="3347551"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sz="1800"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rPr>
              <a:t>数据结构习题解析与实验指导</a:t>
            </a:r>
            <a:endParaRPr lang="zh-CN" altLang="en-US" sz="1800"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
        <p:nvSpPr>
          <p:cNvPr id="10" name="PA-矩形 22"/>
          <p:cNvSpPr/>
          <p:nvPr>
            <p:custDataLst>
              <p:tags r:id="rId7"/>
            </p:custDataLst>
          </p:nvPr>
        </p:nvSpPr>
        <p:spPr>
          <a:xfrm>
            <a:off x="1559133" y="1512988"/>
            <a:ext cx="2204905"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rPr>
              <a:t>算法动态演示系统</a:t>
            </a:r>
            <a:endPar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
        <p:nvSpPr>
          <p:cNvPr id="11" name="PA-矩形 22"/>
          <p:cNvSpPr/>
          <p:nvPr>
            <p:custDataLst>
              <p:tags r:id="rId8"/>
            </p:custDataLst>
          </p:nvPr>
        </p:nvSpPr>
        <p:spPr>
          <a:xfrm>
            <a:off x="3284531" y="5859516"/>
            <a:ext cx="3960440" cy="565604"/>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rPr>
              <a:t>数据结构</a:t>
            </a:r>
            <a:r>
              <a:rPr lang="en-US" altLang="zh-CN"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rPr>
              <a:t>C</a:t>
            </a:r>
            <a:r>
              <a:rPr lang="zh-CN" altLang="en-US"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rPr>
              <a:t>语言版</a:t>
            </a:r>
            <a:endParaRPr lang="zh-CN" altLang="en-US"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
        <p:nvSpPr>
          <p:cNvPr id="12" name="PA-矩形 22"/>
          <p:cNvSpPr/>
          <p:nvPr>
            <p:custDataLst>
              <p:tags r:id="rId9"/>
            </p:custDataLst>
          </p:nvPr>
        </p:nvSpPr>
        <p:spPr>
          <a:xfrm>
            <a:off x="1269470" y="3119934"/>
            <a:ext cx="2775101"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rPr>
              <a:t>数据结构</a:t>
            </a:r>
            <a:r>
              <a:rPr lang="en-US" altLang="zh-CN" sz="1800" dirty="0">
                <a:latin typeface="思源黑体 CN Medium" panose="020B0600000000000000" pitchFamily="34" charset="-122"/>
                <a:ea typeface="思源黑体 CN Medium" panose="020B0600000000000000" pitchFamily="34" charset="-122"/>
                <a:sym typeface="Century Gothic" panose="020B0502020202020204" pitchFamily="34" charset="0"/>
              </a:rPr>
              <a:t>C++</a:t>
            </a:r>
            <a:r>
              <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rPr>
              <a:t>版</a:t>
            </a:r>
            <a:endPar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
        <p:nvSpPr>
          <p:cNvPr id="13" name="PA-矩形 22"/>
          <p:cNvSpPr/>
          <p:nvPr>
            <p:custDataLst>
              <p:tags r:id="rId10"/>
            </p:custDataLst>
          </p:nvPr>
        </p:nvSpPr>
        <p:spPr>
          <a:xfrm>
            <a:off x="6452873" y="1863418"/>
            <a:ext cx="2511615"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rPr>
              <a:t>在线评测系统</a:t>
            </a:r>
            <a:r>
              <a:rPr lang="zh-CN" altLang="en-US" sz="1800"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rPr>
              <a:t>（头歌）</a:t>
            </a:r>
            <a:endParaRPr lang="zh-CN" altLang="en-US" sz="1800" dirty="0">
              <a:solidFill>
                <a:srgbClr val="FF0000"/>
              </a:solidFill>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
        <p:nvSpPr>
          <p:cNvPr id="14" name="PA-矩形 22"/>
          <p:cNvSpPr/>
          <p:nvPr>
            <p:custDataLst>
              <p:tags r:id="rId11"/>
            </p:custDataLst>
          </p:nvPr>
        </p:nvSpPr>
        <p:spPr>
          <a:xfrm>
            <a:off x="6335586" y="2554374"/>
            <a:ext cx="2775102"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rPr>
              <a:t>数据结构上机编程全解</a:t>
            </a:r>
            <a:endParaRPr lang="zh-CN" altLang="en-US" sz="1800" dirty="0">
              <a:latin typeface="思源黑体 CN Medium" panose="020B0600000000000000" pitchFamily="34" charset="-122"/>
              <a:ea typeface="思源黑体 CN Medium" panose="020B0600000000000000" pitchFamily="34" charset="-122"/>
              <a:sym typeface="Century Gothic" panose="020B0502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4171" y="451981"/>
            <a:ext cx="6400800" cy="456739"/>
          </a:xfrm>
        </p:spPr>
        <p:txBody>
          <a:bodyPr/>
          <a:lstStyle/>
          <a:p>
            <a:r>
              <a:rPr lang="zh-CN" altLang="en-US" dirty="0"/>
              <a:t>数据结构课程系列教学成果</a:t>
            </a:r>
            <a:br>
              <a:rPr lang="zh-CN" altLang="en-US" dirty="0"/>
            </a:br>
            <a:endParaRPr lang="zh-CN" altLang="en-US" dirty="0"/>
          </a:p>
        </p:txBody>
      </p:sp>
      <p:sp>
        <p:nvSpPr>
          <p:cNvPr id="4" name="Rectangle 7"/>
          <p:cNvSpPr>
            <a:spLocks noChangeArrowheads="1"/>
          </p:cNvSpPr>
          <p:nvPr/>
        </p:nvSpPr>
        <p:spPr bwMode="auto">
          <a:xfrm>
            <a:off x="0" y="1268760"/>
            <a:ext cx="9144000" cy="5328890"/>
          </a:xfrm>
          <a:prstGeom prst="rect">
            <a:avLst/>
          </a:prstGeom>
          <a:solidFill>
            <a:srgbClr val="EBE9EE"/>
          </a:solidFill>
          <a:ln>
            <a:noFill/>
          </a:ln>
        </p:spPr>
        <p:txBody>
          <a:bodyPr/>
          <a:lstStyle>
            <a:lvl1pPr marL="342900" indent="-342900">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lvl="0">
              <a:lnSpc>
                <a:spcPct val="130000"/>
              </a:lnSpc>
              <a:defRPr/>
            </a:pPr>
            <a:r>
              <a:rPr lang="en-US" altLang="zh-CN" sz="1200" dirty="0">
                <a:latin typeface="+mn-lt"/>
                <a:ea typeface="+mn-ea"/>
                <a:cs typeface="+mn-ea"/>
                <a:sym typeface="+mn-lt"/>
              </a:rPr>
              <a:t>2011</a:t>
            </a:r>
            <a:r>
              <a:rPr lang="zh-CN" altLang="en-US" sz="1200" dirty="0">
                <a:latin typeface="+mn-lt"/>
                <a:ea typeface="+mn-ea"/>
                <a:cs typeface="+mn-ea"/>
                <a:sym typeface="+mn-lt"/>
              </a:rPr>
              <a:t>年，北京林业大学优秀教学论文一等奖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2012</a:t>
            </a:r>
            <a:r>
              <a:rPr lang="zh-CN" altLang="en-US" sz="1200" dirty="0">
                <a:latin typeface="+mn-lt"/>
                <a:ea typeface="+mn-ea"/>
                <a:cs typeface="+mn-ea"/>
                <a:sym typeface="+mn-lt"/>
              </a:rPr>
              <a:t>年，北京林业大学教学成果优秀奖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2013</a:t>
            </a:r>
            <a:r>
              <a:rPr lang="zh-CN" altLang="en-US" sz="1200" dirty="0">
                <a:latin typeface="+mn-lt"/>
                <a:ea typeface="+mn-ea"/>
                <a:cs typeface="+mn-ea"/>
                <a:sym typeface="+mn-lt"/>
              </a:rPr>
              <a:t>年，中国林业教育学会第三届高等林（农）业教育研究优秀论文二等奖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2014</a:t>
            </a:r>
            <a:r>
              <a:rPr lang="zh-CN" altLang="en-US" sz="1200" dirty="0">
                <a:latin typeface="+mn-lt"/>
                <a:ea typeface="+mn-ea"/>
                <a:cs typeface="+mn-ea"/>
                <a:sym typeface="+mn-lt"/>
              </a:rPr>
              <a:t>年，</a:t>
            </a:r>
            <a:r>
              <a:rPr lang="en-US" altLang="zh-CN" sz="1200" dirty="0">
                <a:solidFill>
                  <a:srgbClr val="FF0000"/>
                </a:solidFill>
                <a:cs typeface="+mn-ea"/>
                <a:sym typeface="+mn-lt"/>
              </a:rPr>
              <a:t>《</a:t>
            </a:r>
            <a:r>
              <a:rPr lang="zh-CN" altLang="en-US" sz="1200" dirty="0">
                <a:solidFill>
                  <a:srgbClr val="FF0000"/>
                </a:solidFill>
                <a:cs typeface="+mn-ea"/>
                <a:sym typeface="+mn-lt"/>
              </a:rPr>
              <a:t>数据结构（</a:t>
            </a:r>
            <a:r>
              <a:rPr lang="en-US" altLang="zh-CN" sz="1200" dirty="0">
                <a:solidFill>
                  <a:srgbClr val="FF0000"/>
                </a:solidFill>
                <a:cs typeface="+mn-ea"/>
                <a:sym typeface="+mn-lt"/>
              </a:rPr>
              <a:t>C</a:t>
            </a:r>
            <a:r>
              <a:rPr lang="zh-CN" altLang="en-US" sz="1200" dirty="0">
                <a:solidFill>
                  <a:srgbClr val="FF0000"/>
                </a:solidFill>
                <a:cs typeface="+mn-ea"/>
                <a:sym typeface="+mn-lt"/>
              </a:rPr>
              <a:t>语言版）</a:t>
            </a:r>
            <a:r>
              <a:rPr lang="en-US" altLang="zh-CN" sz="1200" dirty="0">
                <a:solidFill>
                  <a:srgbClr val="FF0000"/>
                </a:solidFill>
                <a:cs typeface="+mn-ea"/>
                <a:sym typeface="+mn-lt"/>
              </a:rPr>
              <a:t>》</a:t>
            </a:r>
            <a:r>
              <a:rPr lang="zh-CN" altLang="en-US" sz="1200" dirty="0">
                <a:solidFill>
                  <a:srgbClr val="FF0000"/>
                </a:solidFill>
                <a:cs typeface="+mn-ea"/>
                <a:sym typeface="+mn-lt"/>
              </a:rPr>
              <a:t>入选</a:t>
            </a:r>
            <a:r>
              <a:rPr lang="zh-CN" altLang="en-US" sz="1200" dirty="0">
                <a:solidFill>
                  <a:srgbClr val="FF0000"/>
                </a:solidFill>
                <a:latin typeface="+mn-lt"/>
                <a:ea typeface="+mn-ea"/>
                <a:cs typeface="+mn-ea"/>
                <a:sym typeface="+mn-lt"/>
              </a:rPr>
              <a:t>“十二</a:t>
            </a:r>
            <a:r>
              <a:rPr lang="en-US" altLang="zh-CN" sz="1200" dirty="0">
                <a:solidFill>
                  <a:srgbClr val="FF0000"/>
                </a:solidFill>
                <a:latin typeface="+mn-lt"/>
                <a:ea typeface="+mn-ea"/>
                <a:cs typeface="+mn-ea"/>
                <a:sym typeface="+mn-lt"/>
              </a:rPr>
              <a:t>•</a:t>
            </a:r>
            <a:r>
              <a:rPr lang="zh-CN" altLang="en-US" sz="1200" dirty="0">
                <a:solidFill>
                  <a:srgbClr val="FF0000"/>
                </a:solidFill>
                <a:latin typeface="+mn-lt"/>
                <a:ea typeface="+mn-ea"/>
                <a:cs typeface="+mn-ea"/>
                <a:sym typeface="+mn-lt"/>
              </a:rPr>
              <a:t>五”普通高等教育本科国家级规划教材</a:t>
            </a:r>
            <a:endParaRPr lang="zh-CN" altLang="en-US" sz="1200" dirty="0">
              <a:solidFill>
                <a:srgbClr val="FF0000"/>
              </a:solidFill>
              <a:latin typeface="+mn-lt"/>
              <a:ea typeface="+mn-ea"/>
              <a:cs typeface="+mn-ea"/>
              <a:sym typeface="+mn-lt"/>
            </a:endParaRPr>
          </a:p>
          <a:p>
            <a:pPr lvl="0">
              <a:lnSpc>
                <a:spcPct val="130000"/>
              </a:lnSpc>
              <a:defRPr/>
            </a:pPr>
            <a:r>
              <a:rPr lang="en-US" altLang="zh-CN" sz="1200" dirty="0">
                <a:latin typeface="+mn-lt"/>
                <a:ea typeface="+mn-ea"/>
                <a:cs typeface="+mn-ea"/>
                <a:sym typeface="+mn-lt"/>
              </a:rPr>
              <a:t>2014</a:t>
            </a:r>
            <a:r>
              <a:rPr lang="zh-CN" altLang="en-US" sz="1200" dirty="0">
                <a:latin typeface="+mn-lt"/>
                <a:ea typeface="+mn-ea"/>
                <a:cs typeface="+mn-ea"/>
                <a:sym typeface="+mn-lt"/>
              </a:rPr>
              <a:t>年，第七届中国大学生计算机设计大赛北京市一等奖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2014</a:t>
            </a:r>
            <a:r>
              <a:rPr lang="zh-CN" altLang="en-US" sz="1200" dirty="0">
                <a:latin typeface="+mn-lt"/>
                <a:ea typeface="+mn-ea"/>
                <a:cs typeface="+mn-ea"/>
                <a:sym typeface="+mn-lt"/>
              </a:rPr>
              <a:t>年，第十四届全国多媒体课件大赛高教工科组二等奖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2015</a:t>
            </a:r>
            <a:r>
              <a:rPr lang="zh-CN" altLang="en-US" sz="1200" dirty="0">
                <a:latin typeface="+mn-lt"/>
                <a:ea typeface="+mn-ea"/>
                <a:cs typeface="+mn-ea"/>
                <a:sym typeface="+mn-lt"/>
              </a:rPr>
              <a:t>年，第十五届全国多媒体课件大赛高教工科组二等奖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2015</a:t>
            </a:r>
            <a:r>
              <a:rPr lang="zh-CN" altLang="en-US" sz="1200" dirty="0">
                <a:latin typeface="+mn-lt"/>
                <a:ea typeface="+mn-ea"/>
                <a:cs typeface="+mn-ea"/>
                <a:sym typeface="+mn-lt"/>
              </a:rPr>
              <a:t>年，第八届中国大学生计算机设计大赛全国一等奖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2015</a:t>
            </a:r>
            <a:r>
              <a:rPr lang="zh-CN" altLang="en-US" sz="1200" dirty="0">
                <a:latin typeface="+mn-lt"/>
                <a:ea typeface="+mn-ea"/>
                <a:cs typeface="+mn-ea"/>
                <a:sym typeface="+mn-lt"/>
              </a:rPr>
              <a:t>年，华北五省（及港澳台地区）计算机应用大赛一等奖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2015</a:t>
            </a:r>
            <a:r>
              <a:rPr lang="zh-CN" altLang="en-US" sz="1200" dirty="0">
                <a:latin typeface="+mn-lt"/>
                <a:ea typeface="+mn-ea"/>
                <a:cs typeface="+mn-ea"/>
                <a:sym typeface="+mn-lt"/>
              </a:rPr>
              <a:t>年，第十一届全国高等学校计算机课件大赛一等奖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2015</a:t>
            </a:r>
            <a:r>
              <a:rPr lang="zh-CN" altLang="en-US" sz="1200" dirty="0">
                <a:latin typeface="+mn-lt"/>
                <a:ea typeface="+mn-ea"/>
                <a:cs typeface="+mn-ea"/>
                <a:sym typeface="+mn-lt"/>
              </a:rPr>
              <a:t>年，北京林业大学优秀教学成果一等奖</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2016</a:t>
            </a:r>
            <a:r>
              <a:rPr lang="zh-CN" altLang="en-US" sz="1200" dirty="0">
                <a:latin typeface="+mn-lt"/>
                <a:ea typeface="+mn-ea"/>
                <a:cs typeface="+mn-ea"/>
                <a:sym typeface="+mn-lt"/>
              </a:rPr>
              <a:t>年，</a:t>
            </a:r>
            <a:r>
              <a:rPr lang="zh-CN" altLang="en-US" sz="1200" dirty="0">
                <a:solidFill>
                  <a:srgbClr val="FF0000"/>
                </a:solidFill>
                <a:latin typeface="+mn-lt"/>
                <a:ea typeface="+mn-ea"/>
                <a:cs typeface="+mn-ea"/>
                <a:sym typeface="+mn-lt"/>
              </a:rPr>
              <a:t>人民邮电出版社</a:t>
            </a:r>
            <a:r>
              <a:rPr lang="en-US" altLang="zh-CN" sz="1200" dirty="0">
                <a:solidFill>
                  <a:srgbClr val="FF0000"/>
                </a:solidFill>
                <a:latin typeface="+mn-lt"/>
                <a:ea typeface="+mn-ea"/>
                <a:cs typeface="+mn-ea"/>
                <a:sym typeface="+mn-lt"/>
              </a:rPr>
              <a:t>2015</a:t>
            </a:r>
            <a:r>
              <a:rPr lang="zh-CN" altLang="en-US" sz="1200" dirty="0">
                <a:solidFill>
                  <a:srgbClr val="FF0000"/>
                </a:solidFill>
                <a:latin typeface="+mn-lt"/>
                <a:ea typeface="+mn-ea"/>
                <a:cs typeface="+mn-ea"/>
                <a:sym typeface="+mn-lt"/>
              </a:rPr>
              <a:t>年度好书榜单（</a:t>
            </a:r>
            <a:r>
              <a:rPr lang="en-US" altLang="zh-CN" sz="1200" dirty="0">
                <a:solidFill>
                  <a:srgbClr val="FF0000"/>
                </a:solidFill>
                <a:latin typeface="+mn-lt"/>
                <a:ea typeface="+mn-ea"/>
                <a:cs typeface="+mn-ea"/>
                <a:sym typeface="+mn-lt"/>
              </a:rPr>
              <a:t>18/3000</a:t>
            </a:r>
            <a:r>
              <a:rPr lang="zh-CN" altLang="en-US" sz="1200" dirty="0">
                <a:solidFill>
                  <a:srgbClr val="FF0000"/>
                </a:solidFill>
                <a:latin typeface="+mn-lt"/>
                <a:ea typeface="+mn-ea"/>
                <a:cs typeface="+mn-ea"/>
                <a:sym typeface="+mn-lt"/>
              </a:rPr>
              <a:t>，排名仅次于</a:t>
            </a:r>
            <a:r>
              <a:rPr lang="en-US" altLang="zh-CN" sz="1200" dirty="0">
                <a:solidFill>
                  <a:srgbClr val="FF0000"/>
                </a:solidFill>
                <a:latin typeface="+mn-lt"/>
                <a:ea typeface="+mn-ea"/>
                <a:cs typeface="+mn-ea"/>
                <a:sym typeface="+mn-lt"/>
              </a:rPr>
              <a:t>《</a:t>
            </a:r>
            <a:r>
              <a:rPr lang="zh-CN" altLang="en-US" sz="1200" dirty="0">
                <a:solidFill>
                  <a:srgbClr val="FF0000"/>
                </a:solidFill>
                <a:latin typeface="+mn-lt"/>
                <a:ea typeface="+mn-ea"/>
                <a:cs typeface="+mn-ea"/>
                <a:sym typeface="+mn-lt"/>
              </a:rPr>
              <a:t>硅谷之谜</a:t>
            </a:r>
            <a:r>
              <a:rPr lang="en-US" altLang="zh-CN" sz="1200" dirty="0">
                <a:solidFill>
                  <a:srgbClr val="FF0000"/>
                </a:solidFill>
                <a:latin typeface="+mn-lt"/>
                <a:ea typeface="+mn-ea"/>
                <a:cs typeface="+mn-ea"/>
                <a:sym typeface="+mn-lt"/>
              </a:rPr>
              <a:t>》</a:t>
            </a:r>
            <a:r>
              <a:rPr lang="zh-CN" altLang="en-US" sz="1200" dirty="0">
                <a:solidFill>
                  <a:srgbClr val="FF0000"/>
                </a:solidFill>
                <a:latin typeface="+mn-lt"/>
                <a:ea typeface="+mn-ea"/>
                <a:cs typeface="+mn-ea"/>
                <a:sym typeface="+mn-lt"/>
              </a:rPr>
              <a:t>）</a:t>
            </a:r>
            <a:endParaRPr lang="en-US" altLang="zh-CN" sz="1200" dirty="0">
              <a:solidFill>
                <a:srgbClr val="FF0000"/>
              </a:solidFill>
              <a:latin typeface="+mn-lt"/>
              <a:ea typeface="+mn-ea"/>
              <a:cs typeface="+mn-ea"/>
              <a:sym typeface="+mn-lt"/>
            </a:endParaRPr>
          </a:p>
          <a:p>
            <a:pPr lvl="0">
              <a:lnSpc>
                <a:spcPct val="130000"/>
              </a:lnSpc>
              <a:defRPr/>
            </a:pPr>
            <a:r>
              <a:rPr lang="en-US" altLang="zh-CN" sz="1200" dirty="0">
                <a:latin typeface="+mn-lt"/>
                <a:ea typeface="+mn-ea"/>
                <a:cs typeface="+mn-ea"/>
                <a:sym typeface="+mn-lt"/>
              </a:rPr>
              <a:t>……</a:t>
            </a:r>
            <a:endParaRPr lang="zh-CN" altLang="en-US" sz="1200" dirty="0">
              <a:latin typeface="+mn-lt"/>
              <a:ea typeface="+mn-ea"/>
              <a:cs typeface="+mn-ea"/>
              <a:sym typeface="+mn-lt"/>
            </a:endParaRPr>
          </a:p>
          <a:p>
            <a:pPr lvl="0">
              <a:lnSpc>
                <a:spcPct val="130000"/>
              </a:lnSpc>
              <a:defRPr/>
            </a:pPr>
            <a:r>
              <a:rPr lang="en-US" altLang="zh-CN" sz="1200" dirty="0">
                <a:latin typeface="+mn-lt"/>
                <a:ea typeface="+mn-ea"/>
                <a:cs typeface="+mn-ea"/>
                <a:sym typeface="+mn-lt"/>
              </a:rPr>
              <a:t>2020</a:t>
            </a:r>
            <a:r>
              <a:rPr lang="zh-CN" altLang="en-US" sz="1200" dirty="0">
                <a:latin typeface="+mn-lt"/>
                <a:ea typeface="+mn-ea"/>
                <a:cs typeface="+mn-ea"/>
                <a:sym typeface="+mn-lt"/>
              </a:rPr>
              <a:t>年，数据结构课件“舞动的算法”，北京高校“优质本科教材课件”</a:t>
            </a:r>
            <a:endParaRPr lang="en-US" altLang="zh-CN" sz="1200" dirty="0">
              <a:latin typeface="+mn-lt"/>
              <a:ea typeface="+mn-ea"/>
              <a:cs typeface="+mn-ea"/>
              <a:sym typeface="+mn-lt"/>
            </a:endParaRPr>
          </a:p>
          <a:p>
            <a:pPr>
              <a:lnSpc>
                <a:spcPct val="130000"/>
              </a:lnSpc>
              <a:defRPr/>
            </a:pPr>
            <a:r>
              <a:rPr lang="en-US" altLang="zh-CN" sz="1200" dirty="0">
                <a:cs typeface="+mn-ea"/>
                <a:sym typeface="+mn-lt"/>
              </a:rPr>
              <a:t>2021</a:t>
            </a:r>
            <a:r>
              <a:rPr lang="zh-CN" altLang="en-US" sz="1200" dirty="0">
                <a:cs typeface="+mn-ea"/>
                <a:sym typeface="+mn-lt"/>
              </a:rPr>
              <a:t>年，第三届中国计算机教育大会计算机类教学资源建设优秀配套课程资源特等奖</a:t>
            </a:r>
            <a:endParaRPr lang="en-US" altLang="zh-CN" sz="1200" dirty="0">
              <a:cs typeface="+mn-ea"/>
              <a:sym typeface="+mn-lt"/>
            </a:endParaRPr>
          </a:p>
          <a:p>
            <a:pPr>
              <a:lnSpc>
                <a:spcPct val="130000"/>
              </a:lnSpc>
              <a:defRPr/>
            </a:pPr>
            <a:r>
              <a:rPr lang="en-US" altLang="zh-CN" sz="1200" dirty="0">
                <a:cs typeface="+mn-ea"/>
                <a:sym typeface="+mn-lt"/>
              </a:rPr>
              <a:t>2022</a:t>
            </a:r>
            <a:r>
              <a:rPr lang="zh-CN" altLang="en-US" sz="1200" dirty="0">
                <a:cs typeface="+mn-ea"/>
                <a:sym typeface="+mn-lt"/>
              </a:rPr>
              <a:t>年，第四届中国计算机教育大会计算机类教学资源建设优秀教学案例特等奖</a:t>
            </a:r>
            <a:endParaRPr lang="en-US" altLang="zh-CN" sz="1200" dirty="0">
              <a:cs typeface="+mn-ea"/>
              <a:sym typeface="+mn-lt"/>
            </a:endParaRPr>
          </a:p>
          <a:p>
            <a:pPr>
              <a:lnSpc>
                <a:spcPct val="130000"/>
              </a:lnSpc>
              <a:defRPr/>
            </a:pPr>
            <a:r>
              <a:rPr lang="en-US" altLang="zh-CN" sz="1200" dirty="0">
                <a:cs typeface="+mn-ea"/>
                <a:sym typeface="+mn-lt"/>
              </a:rPr>
              <a:t>2023</a:t>
            </a:r>
            <a:r>
              <a:rPr lang="zh-CN" altLang="en-US" sz="1200" dirty="0">
                <a:cs typeface="+mn-ea"/>
                <a:sym typeface="+mn-lt"/>
              </a:rPr>
              <a:t>年，全国高校程序设计教育大会优秀教学案例二等奖</a:t>
            </a:r>
            <a:endParaRPr lang="en-US" altLang="zh-CN" sz="1200" dirty="0">
              <a:cs typeface="+mn-ea"/>
              <a:sym typeface="+mn-lt"/>
            </a:endParaRPr>
          </a:p>
          <a:p>
            <a:pPr>
              <a:lnSpc>
                <a:spcPct val="130000"/>
              </a:lnSpc>
              <a:defRPr/>
            </a:pPr>
            <a:r>
              <a:rPr lang="en-US" altLang="zh-CN" sz="1200" dirty="0">
                <a:cs typeface="+mn-ea"/>
                <a:sym typeface="+mn-lt"/>
              </a:rPr>
              <a:t>2023</a:t>
            </a:r>
            <a:r>
              <a:rPr lang="zh-CN" altLang="en-US" sz="1200" dirty="0">
                <a:cs typeface="+mn-ea"/>
                <a:sym typeface="+mn-lt"/>
              </a:rPr>
              <a:t>年，</a:t>
            </a:r>
            <a:r>
              <a:rPr lang="en-US" altLang="zh-CN" sz="1200" dirty="0">
                <a:solidFill>
                  <a:srgbClr val="FF0000"/>
                </a:solidFill>
                <a:cs typeface="+mn-ea"/>
                <a:sym typeface="+mn-lt"/>
              </a:rPr>
              <a:t>《</a:t>
            </a:r>
            <a:r>
              <a:rPr lang="zh-CN" altLang="en-US" sz="1200" dirty="0">
                <a:solidFill>
                  <a:srgbClr val="FF0000"/>
                </a:solidFill>
                <a:cs typeface="+mn-ea"/>
                <a:sym typeface="+mn-lt"/>
              </a:rPr>
              <a:t>数据结构（</a:t>
            </a:r>
            <a:r>
              <a:rPr lang="en-US" altLang="zh-CN" sz="1200" dirty="0">
                <a:solidFill>
                  <a:srgbClr val="FF0000"/>
                </a:solidFill>
                <a:cs typeface="+mn-ea"/>
                <a:sym typeface="+mn-lt"/>
              </a:rPr>
              <a:t>Python</a:t>
            </a:r>
            <a:r>
              <a:rPr lang="zh-CN" altLang="en-US" sz="1200" dirty="0">
                <a:solidFill>
                  <a:srgbClr val="FF0000"/>
                </a:solidFill>
                <a:cs typeface="+mn-ea"/>
                <a:sym typeface="+mn-lt"/>
              </a:rPr>
              <a:t>版）</a:t>
            </a:r>
            <a:r>
              <a:rPr lang="en-US" altLang="zh-CN" sz="1200" dirty="0">
                <a:solidFill>
                  <a:srgbClr val="FF0000"/>
                </a:solidFill>
                <a:cs typeface="+mn-ea"/>
                <a:sym typeface="+mn-lt"/>
              </a:rPr>
              <a:t>》</a:t>
            </a:r>
            <a:r>
              <a:rPr lang="zh-CN" altLang="en-US" sz="1200" dirty="0">
                <a:solidFill>
                  <a:srgbClr val="FF0000"/>
                </a:solidFill>
                <a:cs typeface="+mn-ea"/>
                <a:sym typeface="+mn-lt"/>
              </a:rPr>
              <a:t>入选首批“十四五”职业教育国家规划教材</a:t>
            </a:r>
            <a:endParaRPr lang="zh-CN" altLang="en-US" sz="1200" dirty="0">
              <a:solidFill>
                <a:srgbClr val="FF0000"/>
              </a:solidFill>
              <a:cs typeface="+mn-ea"/>
              <a:sym typeface="+mn-lt"/>
            </a:endParaRPr>
          </a:p>
          <a:p>
            <a:pPr>
              <a:lnSpc>
                <a:spcPct val="130000"/>
              </a:lnSpc>
              <a:defRPr/>
            </a:pPr>
            <a:r>
              <a:rPr lang="en-US" altLang="zh-CN" sz="1200" dirty="0">
                <a:cs typeface="+mn-ea"/>
                <a:sym typeface="+mn-lt"/>
              </a:rPr>
              <a:t>2023</a:t>
            </a:r>
            <a:r>
              <a:rPr lang="zh-CN" altLang="en-US" sz="1200" dirty="0">
                <a:cs typeface="+mn-ea"/>
                <a:sym typeface="+mn-lt"/>
              </a:rPr>
              <a:t>年，北京高校优质本科教材</a:t>
            </a:r>
            <a:endParaRPr lang="en-US" altLang="zh-CN" sz="1200" dirty="0">
              <a:cs typeface="+mn-ea"/>
              <a:sym typeface="+mn-lt"/>
            </a:endParaRPr>
          </a:p>
          <a:p>
            <a:pPr>
              <a:lnSpc>
                <a:spcPct val="130000"/>
              </a:lnSpc>
              <a:defRPr/>
            </a:pPr>
            <a:r>
              <a:rPr lang="en-US" altLang="zh-CN" sz="1200" dirty="0">
                <a:cs typeface="+mn-ea"/>
                <a:sym typeface="+mn-lt"/>
              </a:rPr>
              <a:t>2023</a:t>
            </a:r>
            <a:r>
              <a:rPr lang="zh-CN" altLang="en-US" sz="1200" dirty="0">
                <a:cs typeface="+mn-ea"/>
                <a:sym typeface="+mn-lt"/>
              </a:rPr>
              <a:t>年，北京高校优质教案</a:t>
            </a:r>
            <a:endParaRPr lang="zh-CN" altLang="en-US" sz="1600" dirty="0">
              <a:latin typeface="+mn-lt"/>
              <a:ea typeface="+mn-ea"/>
              <a:cs typeface="+mn-ea"/>
              <a:sym typeface="+mn-lt"/>
            </a:endParaRPr>
          </a:p>
        </p:txBody>
      </p:sp>
      <p:grpSp>
        <p:nvGrpSpPr>
          <p:cNvPr id="5" name="组合 4"/>
          <p:cNvGrpSpPr/>
          <p:nvPr/>
        </p:nvGrpSpPr>
        <p:grpSpPr>
          <a:xfrm>
            <a:off x="7256929" y="3008953"/>
            <a:ext cx="1533376" cy="840094"/>
            <a:chOff x="3546346" y="2339026"/>
            <a:chExt cx="897787" cy="769842"/>
          </a:xfrm>
          <a:solidFill>
            <a:srgbClr val="6C4C8F"/>
          </a:solidFill>
        </p:grpSpPr>
        <p:sp>
          <p:nvSpPr>
            <p:cNvPr id="6"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7"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8"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9"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0"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1"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sp>
          <p:nvSpPr>
            <p:cNvPr id="12"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rgbClr val="000000"/>
                </a:solidFill>
                <a:effectLst/>
                <a:uLnTx/>
                <a:uFillTx/>
                <a:latin typeface="Times New Roman" panose="02020603050405020304" pitchFamily="18" charset="0"/>
                <a:ea typeface="仿宋_GB2312" pitchFamily="49"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p="http://schemas.openxmlformats.org/presentationml/2006/main">
  <p:tag name="PA" val="v5.2.4"/>
</p:tagLst>
</file>

<file path=ppt/tags/tag10.xml><?xml version="1.0" encoding="utf-8"?>
<p:tagLst xmlns:p="http://schemas.openxmlformats.org/presentationml/2006/main">
  <p:tag name="PA" val="v5.2.4"/>
</p:tagLst>
</file>

<file path=ppt/tags/tag11.xml><?xml version="1.0" encoding="utf-8"?>
<p:tagLst xmlns:p="http://schemas.openxmlformats.org/presentationml/2006/main">
  <p:tag name="COMMONDATA" val="eyJoZGlkIjoiNTYyYjA1ZGJjMGQ3Zjc4ZjRiYTA5MzdjMzk4NGFhZGIifQ=="/>
</p:tagLst>
</file>

<file path=ppt/tags/tag2.xml><?xml version="1.0" encoding="utf-8"?>
<p:tagLst xmlns:p="http://schemas.openxmlformats.org/presentationml/2006/main">
  <p:tag name="PA" val="v5.2.4"/>
</p:tagLst>
</file>

<file path=ppt/tags/tag3.xml><?xml version="1.0" encoding="utf-8"?>
<p:tagLst xmlns:p="http://schemas.openxmlformats.org/presentationml/2006/main">
  <p:tag name="PA" val="v5.2.4"/>
</p:tagLst>
</file>

<file path=ppt/tags/tag4.xml><?xml version="1.0" encoding="utf-8"?>
<p:tagLst xmlns:p="http://schemas.openxmlformats.org/presentationml/2006/main">
  <p:tag name="PA" val="v5.2.4"/>
</p:tagLst>
</file>

<file path=ppt/tags/tag5.xml><?xml version="1.0" encoding="utf-8"?>
<p:tagLst xmlns:p="http://schemas.openxmlformats.org/presentationml/2006/main">
  <p:tag name="PA" val="v5.2.4"/>
</p:tagLst>
</file>

<file path=ppt/tags/tag6.xml><?xml version="1.0" encoding="utf-8"?>
<p:tagLst xmlns:p="http://schemas.openxmlformats.org/presentationml/2006/main">
  <p:tag name="PA" val="v5.2.4"/>
</p:tagLst>
</file>

<file path=ppt/tags/tag7.xml><?xml version="1.0" encoding="utf-8"?>
<p:tagLst xmlns:p="http://schemas.openxmlformats.org/presentationml/2006/main">
  <p:tag name="PA" val="v5.2.4"/>
</p:tagLst>
</file>

<file path=ppt/tags/tag8.xml><?xml version="1.0" encoding="utf-8"?>
<p:tagLst xmlns:p="http://schemas.openxmlformats.org/presentationml/2006/main">
  <p:tag name="PA" val="v5.2.4"/>
</p:tagLst>
</file>

<file path=ppt/tags/tag9.xml><?xml version="1.0" encoding="utf-8"?>
<p:tagLst xmlns:p="http://schemas.openxmlformats.org/presentationml/2006/main">
  <p:tag name="PA" val="v5.2.4"/>
</p:tagLst>
</file>

<file path=ppt/theme/theme1.xml><?xml version="1.0" encoding="utf-8"?>
<a:theme xmlns:a="http://schemas.openxmlformats.org/drawingml/2006/main" name="主题2">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v5y3ow4k">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主题2</Template>
  <TotalTime>0</TotalTime>
  <Words>8764</Words>
  <Application>WPS 演示</Application>
  <PresentationFormat>全屏显示(4:3)</PresentationFormat>
  <Paragraphs>1103</Paragraphs>
  <Slides>70</Slides>
  <Notes>11</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11</vt:i4>
      </vt:variant>
      <vt:variant>
        <vt:lpstr>幻灯片标题</vt:lpstr>
      </vt:variant>
      <vt:variant>
        <vt:i4>70</vt:i4>
      </vt:variant>
    </vt:vector>
  </HeadingPairs>
  <TitlesOfParts>
    <vt:vector size="108" baseType="lpstr">
      <vt:lpstr>Arial</vt:lpstr>
      <vt:lpstr>宋体</vt:lpstr>
      <vt:lpstr>Wingdings</vt:lpstr>
      <vt:lpstr>Times New Roman</vt:lpstr>
      <vt:lpstr>仿宋_GB2312</vt:lpstr>
      <vt:lpstr>仿宋</vt:lpstr>
      <vt:lpstr>微软雅黑</vt:lpstr>
      <vt:lpstr>华文行楷</vt:lpstr>
      <vt:lpstr>MS Outlook</vt:lpstr>
      <vt:lpstr>思源黑体 CN Medium</vt:lpstr>
      <vt:lpstr>黑体</vt:lpstr>
      <vt:lpstr>Century Gothic</vt:lpstr>
      <vt:lpstr>Arial Unicode MS</vt:lpstr>
      <vt:lpstr>Gill Sans</vt:lpstr>
      <vt:lpstr>Impact</vt:lpstr>
      <vt:lpstr>Leelawadee</vt:lpstr>
      <vt:lpstr>Leelawadee UI</vt:lpstr>
      <vt:lpstr>Lato Regular</vt:lpstr>
      <vt:lpstr>Segoe Print</vt:lpstr>
      <vt:lpstr>Lato Light</vt:lpstr>
      <vt:lpstr>Calibri</vt:lpstr>
      <vt:lpstr>Pirulen</vt:lpstr>
      <vt:lpstr>Gill Sans</vt:lpstr>
      <vt:lpstr>ヒラギノ角ゴ ProN W3</vt:lpstr>
      <vt:lpstr>Symbol</vt:lpstr>
      <vt:lpstr>Calibri</vt:lpstr>
      <vt:lpstr>主题2</vt:lpstr>
      <vt:lpstr>Word.Document.8</vt:lpstr>
      <vt:lpstr>Equation.DSMT4</vt:lpstr>
      <vt:lpstr>Equation.3</vt:lpstr>
      <vt:lpstr>Word.Document.8</vt:lpstr>
      <vt:lpstr>Word.Document.8</vt:lpstr>
      <vt:lpstr>Word.Document.8</vt:lpstr>
      <vt:lpstr>PI3.Image</vt:lpstr>
      <vt:lpstr>Visio.Drawing.11</vt:lpstr>
      <vt:lpstr>Equation.DSMT4</vt:lpstr>
      <vt:lpstr>Equation.DSMT4</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立体化教材</vt:lpstr>
      <vt:lpstr>数据结构课程系列教学成果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李开复建议（专研+潜力+创新）</vt:lpstr>
      <vt:lpstr>PowerPoint 演示文稿</vt:lpstr>
      <vt:lpstr>数据结构在计算机学科中的地位 </vt:lpstr>
      <vt:lpstr>课程目的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抽象数据类型 (ADTs: Abstract  Data Types)</vt:lpstr>
      <vt:lpstr>PowerPoint 演示文稿</vt:lpstr>
      <vt:lpstr>PowerPoint 演示文稿</vt:lpstr>
      <vt:lpstr>抽象数据类型的表示与实现</vt:lpstr>
      <vt:lpstr>复数---抽象数据类型的定义</vt:lpstr>
      <vt:lpstr>复数---抽象数据类型的表示</vt:lpstr>
      <vt:lpstr>复数---抽象数据类型的实现</vt:lpstr>
      <vt:lpstr>抽象数据类型的表示与实现</vt:lpstr>
      <vt:lpstr>抽象数据类型的表示与实现</vt:lpstr>
      <vt:lpstr>PowerPoint 演示文稿</vt:lpstr>
      <vt:lpstr>PowerPoint 演示文稿</vt:lpstr>
      <vt:lpstr>PowerPoint 演示文稿</vt:lpstr>
      <vt:lpstr>PowerPoint 演示文稿</vt:lpstr>
      <vt:lpstr>PowerPoint 演示文稿</vt:lpstr>
      <vt:lpstr>算法的评价:</vt:lpstr>
      <vt:lpstr>算法的效率的度量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PowerPoint 演示文稿</vt:lpstr>
    </vt:vector>
  </TitlesOfParts>
  <Company>bjfu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lidongmei</dc:creator>
  <cp:lastModifiedBy>云想衣裳</cp:lastModifiedBy>
  <cp:revision>828</cp:revision>
  <dcterms:created xsi:type="dcterms:W3CDTF">1996-07-15T15:40:00Z</dcterms:created>
  <dcterms:modified xsi:type="dcterms:W3CDTF">2023-09-04T07:46:02Z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2052-12.1.0.15374</vt:lpwstr>
  </property>
  <property fmtid="{D5CDD505-2E9C-101B-9397-08002B2CF9AE}" pid="3" name="ICV">
    <vt:lpwstr>38058D3E78014A1BB848310D600CF1EC</vt:lpwstr>
  </property>
</Properties>
</file>